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slides/slide4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94" r:id="rId3"/>
    <p:sldId id="258" r:id="rId4"/>
    <p:sldId id="259" r:id="rId5"/>
    <p:sldId id="260" r:id="rId6"/>
    <p:sldId id="261" r:id="rId7"/>
    <p:sldId id="262" r:id="rId8"/>
    <p:sldId id="263" r:id="rId9"/>
    <p:sldId id="264" r:id="rId10"/>
    <p:sldId id="265" r:id="rId11"/>
    <p:sldId id="267" r:id="rId12"/>
    <p:sldId id="268" r:id="rId13"/>
    <p:sldId id="269" r:id="rId14"/>
    <p:sldId id="270" r:id="rId15"/>
    <p:sldId id="266" r:id="rId16"/>
    <p:sldId id="271" r:id="rId17"/>
    <p:sldId id="272" r:id="rId18"/>
    <p:sldId id="273" r:id="rId19"/>
    <p:sldId id="295" r:id="rId20"/>
    <p:sldId id="274" r:id="rId21"/>
    <p:sldId id="275" r:id="rId22"/>
    <p:sldId id="297" r:id="rId23"/>
    <p:sldId id="276" r:id="rId24"/>
    <p:sldId id="277" r:id="rId25"/>
    <p:sldId id="278" r:id="rId26"/>
    <p:sldId id="279" r:id="rId27"/>
    <p:sldId id="280" r:id="rId28"/>
    <p:sldId id="299" r:id="rId29"/>
    <p:sldId id="281" r:id="rId30"/>
    <p:sldId id="282" r:id="rId31"/>
    <p:sldId id="283" r:id="rId32"/>
    <p:sldId id="284" r:id="rId33"/>
    <p:sldId id="285" r:id="rId34"/>
    <p:sldId id="286" r:id="rId35"/>
    <p:sldId id="287" r:id="rId36"/>
    <p:sldId id="288" r:id="rId37"/>
    <p:sldId id="289" r:id="rId38"/>
    <p:sldId id="290" r:id="rId39"/>
    <p:sldId id="291" r:id="rId40"/>
    <p:sldId id="292" r:id="rId41"/>
    <p:sldId id="293" r:id="rId42"/>
  </p:sldIdLst>
  <p:sldSz cx="12192000" cy="6858000"/>
  <p:notesSz cx="6858000" cy="9144000"/>
  <p:defaultTextStyle>
    <a:defPPr>
      <a:defRPr lang="lt-L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16993" autoAdjust="0"/>
    <p:restoredTop sz="94660"/>
  </p:normalViewPr>
  <p:slideViewPr>
    <p:cSldViewPr snapToGrid="0">
      <p:cViewPr varScale="1">
        <p:scale>
          <a:sx n="75" d="100"/>
          <a:sy n="75" d="100"/>
        </p:scale>
        <p:origin x="-456" y="-84"/>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Pavadinimo skaidrė">
    <p:spTree>
      <p:nvGrpSpPr>
        <p:cNvPr id="1" name=""/>
        <p:cNvGrpSpPr/>
        <p:nvPr/>
      </p:nvGrpSpPr>
      <p:grpSpPr>
        <a:xfrm>
          <a:off x="0" y="0"/>
          <a:ext cx="0" cy="0"/>
          <a:chOff x="0" y="0"/>
          <a:chExt cx="0" cy="0"/>
        </a:xfrm>
      </p:grpSpPr>
      <p:sp>
        <p:nvSpPr>
          <p:cNvPr id="2" name="Pavadinimas 1"/>
          <p:cNvSpPr>
            <a:spLocks noGrp="1"/>
          </p:cNvSpPr>
          <p:nvPr>
            <p:ph type="ctrTitle"/>
          </p:nvPr>
        </p:nvSpPr>
        <p:spPr>
          <a:xfrm>
            <a:off x="1524000" y="1122363"/>
            <a:ext cx="9144000" cy="2387600"/>
          </a:xfrm>
        </p:spPr>
        <p:txBody>
          <a:bodyPr anchor="b"/>
          <a:lstStyle>
            <a:lvl1pPr algn="ctr">
              <a:defRPr sz="6000"/>
            </a:lvl1pPr>
          </a:lstStyle>
          <a:p>
            <a:r>
              <a:rPr lang="lt-LT" smtClean="0"/>
              <a:t>Spustelėję redag. ruoš. pavad. stilių</a:t>
            </a:r>
            <a:endParaRPr lang="lt-LT"/>
          </a:p>
        </p:txBody>
      </p:sp>
      <p:sp>
        <p:nvSpPr>
          <p:cNvPr id="3" name="Antrinis pavadinimas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lt-LT" smtClean="0"/>
              <a:t>Spustelėję redag. ruoš. paantrš. stilių</a:t>
            </a:r>
            <a:endParaRPr lang="lt-LT"/>
          </a:p>
        </p:txBody>
      </p:sp>
      <p:sp>
        <p:nvSpPr>
          <p:cNvPr id="4" name="Datos vietos rezervavimo ženklas 3"/>
          <p:cNvSpPr>
            <a:spLocks noGrp="1"/>
          </p:cNvSpPr>
          <p:nvPr>
            <p:ph type="dt" sz="half" idx="10"/>
          </p:nvPr>
        </p:nvSpPr>
        <p:spPr/>
        <p:txBody>
          <a:bodyPr/>
          <a:lstStyle/>
          <a:p>
            <a:fld id="{56AAFEC7-87D1-4DB5-943D-4419DF6D00D0}" type="datetimeFigureOut">
              <a:rPr lang="lt-LT" smtClean="0"/>
              <a:pPr/>
              <a:t>2021.08.13</a:t>
            </a:fld>
            <a:endParaRPr lang="lt-LT"/>
          </a:p>
        </p:txBody>
      </p:sp>
      <p:sp>
        <p:nvSpPr>
          <p:cNvPr id="5" name="Poraštės vietos rezervavimo ženklas 4"/>
          <p:cNvSpPr>
            <a:spLocks noGrp="1"/>
          </p:cNvSpPr>
          <p:nvPr>
            <p:ph type="ftr" sz="quarter" idx="11"/>
          </p:nvPr>
        </p:nvSpPr>
        <p:spPr/>
        <p:txBody>
          <a:bodyPr/>
          <a:lstStyle/>
          <a:p>
            <a:endParaRPr lang="lt-LT"/>
          </a:p>
        </p:txBody>
      </p:sp>
      <p:sp>
        <p:nvSpPr>
          <p:cNvPr id="6" name="Skaidrės numerio vietos rezervavimo ženklas 5"/>
          <p:cNvSpPr>
            <a:spLocks noGrp="1"/>
          </p:cNvSpPr>
          <p:nvPr>
            <p:ph type="sldNum" sz="quarter" idx="12"/>
          </p:nvPr>
        </p:nvSpPr>
        <p:spPr/>
        <p:txBody>
          <a:bodyPr/>
          <a:lstStyle/>
          <a:p>
            <a:fld id="{6D98F564-E0F1-403D-8CFF-F2F7CE4B147A}" type="slidenum">
              <a:rPr lang="lt-LT" smtClean="0"/>
              <a:pPr/>
              <a:t>‹#›</a:t>
            </a:fld>
            <a:endParaRPr lang="lt-LT"/>
          </a:p>
        </p:txBody>
      </p:sp>
    </p:spTree>
    <p:extLst>
      <p:ext uri="{BB962C8B-B14F-4D97-AF65-F5344CB8AC3E}">
        <p14:creationId xmlns:p14="http://schemas.microsoft.com/office/powerpoint/2010/main" xmlns="" val="33912971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Pavadinimas ir vertikalus tekstas">
    <p:spTree>
      <p:nvGrpSpPr>
        <p:cNvPr id="1" name=""/>
        <p:cNvGrpSpPr/>
        <p:nvPr/>
      </p:nvGrpSpPr>
      <p:grpSpPr>
        <a:xfrm>
          <a:off x="0" y="0"/>
          <a:ext cx="0" cy="0"/>
          <a:chOff x="0" y="0"/>
          <a:chExt cx="0" cy="0"/>
        </a:xfrm>
      </p:grpSpPr>
      <p:sp>
        <p:nvSpPr>
          <p:cNvPr id="2" name="Pavadinimas 1"/>
          <p:cNvSpPr>
            <a:spLocks noGrp="1"/>
          </p:cNvSpPr>
          <p:nvPr>
            <p:ph type="title"/>
          </p:nvPr>
        </p:nvSpPr>
        <p:spPr/>
        <p:txBody>
          <a:bodyPr/>
          <a:lstStyle/>
          <a:p>
            <a:r>
              <a:rPr lang="lt-LT" smtClean="0"/>
              <a:t>Spustelėję redag. ruoš. pavad. stilių</a:t>
            </a:r>
            <a:endParaRPr lang="lt-LT"/>
          </a:p>
        </p:txBody>
      </p:sp>
      <p:sp>
        <p:nvSpPr>
          <p:cNvPr id="3" name="Vertikalaus teksto vietos rezervavimo ženklas 2"/>
          <p:cNvSpPr>
            <a:spLocks noGrp="1"/>
          </p:cNvSpPr>
          <p:nvPr>
            <p:ph type="body" orient="vert" idx="1"/>
          </p:nvPr>
        </p:nvSpPr>
        <p:spPr/>
        <p:txBody>
          <a:bodyPr vert="eaVert"/>
          <a:lstStyle/>
          <a:p>
            <a:pPr lvl="0"/>
            <a:r>
              <a:rPr lang="lt-LT" smtClean="0"/>
              <a:t>Spustelėję redag. ruoš. teksto stilių</a:t>
            </a:r>
          </a:p>
          <a:p>
            <a:pPr lvl="1"/>
            <a:r>
              <a:rPr lang="lt-LT" smtClean="0"/>
              <a:t>Antras lygmuo</a:t>
            </a:r>
          </a:p>
          <a:p>
            <a:pPr lvl="2"/>
            <a:r>
              <a:rPr lang="lt-LT" smtClean="0"/>
              <a:t>Trečias lygmuo</a:t>
            </a:r>
          </a:p>
          <a:p>
            <a:pPr lvl="3"/>
            <a:r>
              <a:rPr lang="lt-LT" smtClean="0"/>
              <a:t>Ketvirtas lygmuo</a:t>
            </a:r>
          </a:p>
          <a:p>
            <a:pPr lvl="4"/>
            <a:r>
              <a:rPr lang="lt-LT" smtClean="0"/>
              <a:t>Penktas lygmuo</a:t>
            </a:r>
            <a:endParaRPr lang="lt-LT"/>
          </a:p>
        </p:txBody>
      </p:sp>
      <p:sp>
        <p:nvSpPr>
          <p:cNvPr id="4" name="Datos vietos rezervavimo ženklas 3"/>
          <p:cNvSpPr>
            <a:spLocks noGrp="1"/>
          </p:cNvSpPr>
          <p:nvPr>
            <p:ph type="dt" sz="half" idx="10"/>
          </p:nvPr>
        </p:nvSpPr>
        <p:spPr/>
        <p:txBody>
          <a:bodyPr/>
          <a:lstStyle/>
          <a:p>
            <a:fld id="{56AAFEC7-87D1-4DB5-943D-4419DF6D00D0}" type="datetimeFigureOut">
              <a:rPr lang="lt-LT" smtClean="0"/>
              <a:pPr/>
              <a:t>2021.08.13</a:t>
            </a:fld>
            <a:endParaRPr lang="lt-LT"/>
          </a:p>
        </p:txBody>
      </p:sp>
      <p:sp>
        <p:nvSpPr>
          <p:cNvPr id="5" name="Poraštės vietos rezervavimo ženklas 4"/>
          <p:cNvSpPr>
            <a:spLocks noGrp="1"/>
          </p:cNvSpPr>
          <p:nvPr>
            <p:ph type="ftr" sz="quarter" idx="11"/>
          </p:nvPr>
        </p:nvSpPr>
        <p:spPr/>
        <p:txBody>
          <a:bodyPr/>
          <a:lstStyle/>
          <a:p>
            <a:endParaRPr lang="lt-LT"/>
          </a:p>
        </p:txBody>
      </p:sp>
      <p:sp>
        <p:nvSpPr>
          <p:cNvPr id="6" name="Skaidrės numerio vietos rezervavimo ženklas 5"/>
          <p:cNvSpPr>
            <a:spLocks noGrp="1"/>
          </p:cNvSpPr>
          <p:nvPr>
            <p:ph type="sldNum" sz="quarter" idx="12"/>
          </p:nvPr>
        </p:nvSpPr>
        <p:spPr/>
        <p:txBody>
          <a:bodyPr/>
          <a:lstStyle/>
          <a:p>
            <a:fld id="{6D98F564-E0F1-403D-8CFF-F2F7CE4B147A}" type="slidenum">
              <a:rPr lang="lt-LT" smtClean="0"/>
              <a:pPr/>
              <a:t>‹#›</a:t>
            </a:fld>
            <a:endParaRPr lang="lt-LT"/>
          </a:p>
        </p:txBody>
      </p:sp>
    </p:spTree>
    <p:extLst>
      <p:ext uri="{BB962C8B-B14F-4D97-AF65-F5344CB8AC3E}">
        <p14:creationId xmlns:p14="http://schemas.microsoft.com/office/powerpoint/2010/main" xmlns="" val="6306634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us pavadinimas ir tekstas">
    <p:spTree>
      <p:nvGrpSpPr>
        <p:cNvPr id="1" name=""/>
        <p:cNvGrpSpPr/>
        <p:nvPr/>
      </p:nvGrpSpPr>
      <p:grpSpPr>
        <a:xfrm>
          <a:off x="0" y="0"/>
          <a:ext cx="0" cy="0"/>
          <a:chOff x="0" y="0"/>
          <a:chExt cx="0" cy="0"/>
        </a:xfrm>
      </p:grpSpPr>
      <p:sp>
        <p:nvSpPr>
          <p:cNvPr id="2" name="Vertikalus pavadinimas 1"/>
          <p:cNvSpPr>
            <a:spLocks noGrp="1"/>
          </p:cNvSpPr>
          <p:nvPr>
            <p:ph type="title" orient="vert"/>
          </p:nvPr>
        </p:nvSpPr>
        <p:spPr>
          <a:xfrm>
            <a:off x="8724900" y="365125"/>
            <a:ext cx="2628900" cy="5811838"/>
          </a:xfrm>
        </p:spPr>
        <p:txBody>
          <a:bodyPr vert="eaVert"/>
          <a:lstStyle/>
          <a:p>
            <a:r>
              <a:rPr lang="lt-LT" smtClean="0"/>
              <a:t>Spustelėję redag. ruoš. pavad. stilių</a:t>
            </a:r>
            <a:endParaRPr lang="lt-LT"/>
          </a:p>
        </p:txBody>
      </p:sp>
      <p:sp>
        <p:nvSpPr>
          <p:cNvPr id="3" name="Vertikalaus teksto vietos rezervavimo ženklas 2"/>
          <p:cNvSpPr>
            <a:spLocks noGrp="1"/>
          </p:cNvSpPr>
          <p:nvPr>
            <p:ph type="body" orient="vert" idx="1"/>
          </p:nvPr>
        </p:nvSpPr>
        <p:spPr>
          <a:xfrm>
            <a:off x="838200" y="365125"/>
            <a:ext cx="7734300" cy="5811838"/>
          </a:xfrm>
        </p:spPr>
        <p:txBody>
          <a:bodyPr vert="eaVert"/>
          <a:lstStyle/>
          <a:p>
            <a:pPr lvl="0"/>
            <a:r>
              <a:rPr lang="lt-LT" smtClean="0"/>
              <a:t>Spustelėję redag. ruoš. teksto stilių</a:t>
            </a:r>
          </a:p>
          <a:p>
            <a:pPr lvl="1"/>
            <a:r>
              <a:rPr lang="lt-LT" smtClean="0"/>
              <a:t>Antras lygmuo</a:t>
            </a:r>
          </a:p>
          <a:p>
            <a:pPr lvl="2"/>
            <a:r>
              <a:rPr lang="lt-LT" smtClean="0"/>
              <a:t>Trečias lygmuo</a:t>
            </a:r>
          </a:p>
          <a:p>
            <a:pPr lvl="3"/>
            <a:r>
              <a:rPr lang="lt-LT" smtClean="0"/>
              <a:t>Ketvirtas lygmuo</a:t>
            </a:r>
          </a:p>
          <a:p>
            <a:pPr lvl="4"/>
            <a:r>
              <a:rPr lang="lt-LT" smtClean="0"/>
              <a:t>Penktas lygmuo</a:t>
            </a:r>
            <a:endParaRPr lang="lt-LT"/>
          </a:p>
        </p:txBody>
      </p:sp>
      <p:sp>
        <p:nvSpPr>
          <p:cNvPr id="4" name="Datos vietos rezervavimo ženklas 3"/>
          <p:cNvSpPr>
            <a:spLocks noGrp="1"/>
          </p:cNvSpPr>
          <p:nvPr>
            <p:ph type="dt" sz="half" idx="10"/>
          </p:nvPr>
        </p:nvSpPr>
        <p:spPr/>
        <p:txBody>
          <a:bodyPr/>
          <a:lstStyle/>
          <a:p>
            <a:fld id="{56AAFEC7-87D1-4DB5-943D-4419DF6D00D0}" type="datetimeFigureOut">
              <a:rPr lang="lt-LT" smtClean="0"/>
              <a:pPr/>
              <a:t>2021.08.13</a:t>
            </a:fld>
            <a:endParaRPr lang="lt-LT"/>
          </a:p>
        </p:txBody>
      </p:sp>
      <p:sp>
        <p:nvSpPr>
          <p:cNvPr id="5" name="Poraštės vietos rezervavimo ženklas 4"/>
          <p:cNvSpPr>
            <a:spLocks noGrp="1"/>
          </p:cNvSpPr>
          <p:nvPr>
            <p:ph type="ftr" sz="quarter" idx="11"/>
          </p:nvPr>
        </p:nvSpPr>
        <p:spPr/>
        <p:txBody>
          <a:bodyPr/>
          <a:lstStyle/>
          <a:p>
            <a:endParaRPr lang="lt-LT"/>
          </a:p>
        </p:txBody>
      </p:sp>
      <p:sp>
        <p:nvSpPr>
          <p:cNvPr id="6" name="Skaidrės numerio vietos rezervavimo ženklas 5"/>
          <p:cNvSpPr>
            <a:spLocks noGrp="1"/>
          </p:cNvSpPr>
          <p:nvPr>
            <p:ph type="sldNum" sz="quarter" idx="12"/>
          </p:nvPr>
        </p:nvSpPr>
        <p:spPr/>
        <p:txBody>
          <a:bodyPr/>
          <a:lstStyle/>
          <a:p>
            <a:fld id="{6D98F564-E0F1-403D-8CFF-F2F7CE4B147A}" type="slidenum">
              <a:rPr lang="lt-LT" smtClean="0"/>
              <a:pPr/>
              <a:t>‹#›</a:t>
            </a:fld>
            <a:endParaRPr lang="lt-LT"/>
          </a:p>
        </p:txBody>
      </p:sp>
    </p:spTree>
    <p:extLst>
      <p:ext uri="{BB962C8B-B14F-4D97-AF65-F5344CB8AC3E}">
        <p14:creationId xmlns:p14="http://schemas.microsoft.com/office/powerpoint/2010/main" xmlns="" val="1969148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Pavadinimas ir turinys">
    <p:spTree>
      <p:nvGrpSpPr>
        <p:cNvPr id="1" name=""/>
        <p:cNvGrpSpPr/>
        <p:nvPr/>
      </p:nvGrpSpPr>
      <p:grpSpPr>
        <a:xfrm>
          <a:off x="0" y="0"/>
          <a:ext cx="0" cy="0"/>
          <a:chOff x="0" y="0"/>
          <a:chExt cx="0" cy="0"/>
        </a:xfrm>
      </p:grpSpPr>
      <p:sp>
        <p:nvSpPr>
          <p:cNvPr id="2" name="Pavadinimas 1"/>
          <p:cNvSpPr>
            <a:spLocks noGrp="1"/>
          </p:cNvSpPr>
          <p:nvPr>
            <p:ph type="title"/>
          </p:nvPr>
        </p:nvSpPr>
        <p:spPr/>
        <p:txBody>
          <a:bodyPr/>
          <a:lstStyle/>
          <a:p>
            <a:r>
              <a:rPr lang="lt-LT" smtClean="0"/>
              <a:t>Spustelėję redag. ruoš. pavad. stilių</a:t>
            </a:r>
            <a:endParaRPr lang="lt-LT"/>
          </a:p>
        </p:txBody>
      </p:sp>
      <p:sp>
        <p:nvSpPr>
          <p:cNvPr id="3" name="Turinio vietos rezervavimo ženklas 2"/>
          <p:cNvSpPr>
            <a:spLocks noGrp="1"/>
          </p:cNvSpPr>
          <p:nvPr>
            <p:ph idx="1"/>
          </p:nvPr>
        </p:nvSpPr>
        <p:spPr/>
        <p:txBody>
          <a:bodyPr/>
          <a:lstStyle/>
          <a:p>
            <a:pPr lvl="0"/>
            <a:r>
              <a:rPr lang="lt-LT" smtClean="0"/>
              <a:t>Spustelėję redag. ruoš. teksto stilių</a:t>
            </a:r>
          </a:p>
          <a:p>
            <a:pPr lvl="1"/>
            <a:r>
              <a:rPr lang="lt-LT" smtClean="0"/>
              <a:t>Antras lygmuo</a:t>
            </a:r>
          </a:p>
          <a:p>
            <a:pPr lvl="2"/>
            <a:r>
              <a:rPr lang="lt-LT" smtClean="0"/>
              <a:t>Trečias lygmuo</a:t>
            </a:r>
          </a:p>
          <a:p>
            <a:pPr lvl="3"/>
            <a:r>
              <a:rPr lang="lt-LT" smtClean="0"/>
              <a:t>Ketvirtas lygmuo</a:t>
            </a:r>
          </a:p>
          <a:p>
            <a:pPr lvl="4"/>
            <a:r>
              <a:rPr lang="lt-LT" smtClean="0"/>
              <a:t>Penktas lygmuo</a:t>
            </a:r>
            <a:endParaRPr lang="lt-LT"/>
          </a:p>
        </p:txBody>
      </p:sp>
      <p:sp>
        <p:nvSpPr>
          <p:cNvPr id="4" name="Datos vietos rezervavimo ženklas 3"/>
          <p:cNvSpPr>
            <a:spLocks noGrp="1"/>
          </p:cNvSpPr>
          <p:nvPr>
            <p:ph type="dt" sz="half" idx="10"/>
          </p:nvPr>
        </p:nvSpPr>
        <p:spPr/>
        <p:txBody>
          <a:bodyPr/>
          <a:lstStyle/>
          <a:p>
            <a:fld id="{56AAFEC7-87D1-4DB5-943D-4419DF6D00D0}" type="datetimeFigureOut">
              <a:rPr lang="lt-LT" smtClean="0"/>
              <a:pPr/>
              <a:t>2021.08.13</a:t>
            </a:fld>
            <a:endParaRPr lang="lt-LT"/>
          </a:p>
        </p:txBody>
      </p:sp>
      <p:sp>
        <p:nvSpPr>
          <p:cNvPr id="5" name="Poraštės vietos rezervavimo ženklas 4"/>
          <p:cNvSpPr>
            <a:spLocks noGrp="1"/>
          </p:cNvSpPr>
          <p:nvPr>
            <p:ph type="ftr" sz="quarter" idx="11"/>
          </p:nvPr>
        </p:nvSpPr>
        <p:spPr/>
        <p:txBody>
          <a:bodyPr/>
          <a:lstStyle/>
          <a:p>
            <a:endParaRPr lang="lt-LT"/>
          </a:p>
        </p:txBody>
      </p:sp>
      <p:sp>
        <p:nvSpPr>
          <p:cNvPr id="6" name="Skaidrės numerio vietos rezervavimo ženklas 5"/>
          <p:cNvSpPr>
            <a:spLocks noGrp="1"/>
          </p:cNvSpPr>
          <p:nvPr>
            <p:ph type="sldNum" sz="quarter" idx="12"/>
          </p:nvPr>
        </p:nvSpPr>
        <p:spPr/>
        <p:txBody>
          <a:bodyPr/>
          <a:lstStyle/>
          <a:p>
            <a:fld id="{6D98F564-E0F1-403D-8CFF-F2F7CE4B147A}" type="slidenum">
              <a:rPr lang="lt-LT" smtClean="0"/>
              <a:pPr/>
              <a:t>‹#›</a:t>
            </a:fld>
            <a:endParaRPr lang="lt-LT"/>
          </a:p>
        </p:txBody>
      </p:sp>
    </p:spTree>
    <p:extLst>
      <p:ext uri="{BB962C8B-B14F-4D97-AF65-F5344CB8AC3E}">
        <p14:creationId xmlns:p14="http://schemas.microsoft.com/office/powerpoint/2010/main" xmlns="" val="2059052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kcijos antraštė">
    <p:spTree>
      <p:nvGrpSpPr>
        <p:cNvPr id="1" name=""/>
        <p:cNvGrpSpPr/>
        <p:nvPr/>
      </p:nvGrpSpPr>
      <p:grpSpPr>
        <a:xfrm>
          <a:off x="0" y="0"/>
          <a:ext cx="0" cy="0"/>
          <a:chOff x="0" y="0"/>
          <a:chExt cx="0" cy="0"/>
        </a:xfrm>
      </p:grpSpPr>
      <p:sp>
        <p:nvSpPr>
          <p:cNvPr id="2" name="Pavadinimas 1"/>
          <p:cNvSpPr>
            <a:spLocks noGrp="1"/>
          </p:cNvSpPr>
          <p:nvPr>
            <p:ph type="title"/>
          </p:nvPr>
        </p:nvSpPr>
        <p:spPr>
          <a:xfrm>
            <a:off x="831850" y="1709738"/>
            <a:ext cx="10515600" cy="2852737"/>
          </a:xfrm>
        </p:spPr>
        <p:txBody>
          <a:bodyPr anchor="b"/>
          <a:lstStyle>
            <a:lvl1pPr>
              <a:defRPr sz="6000"/>
            </a:lvl1pPr>
          </a:lstStyle>
          <a:p>
            <a:r>
              <a:rPr lang="lt-LT" smtClean="0"/>
              <a:t>Spustelėję redag. ruoš. pavad. stilių</a:t>
            </a:r>
            <a:endParaRPr lang="lt-LT"/>
          </a:p>
        </p:txBody>
      </p:sp>
      <p:sp>
        <p:nvSpPr>
          <p:cNvPr id="3" name="Teksto vietos rezervavimo ženklas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lt-LT" smtClean="0"/>
              <a:t>Spustelėję redag. ruoš. teksto stilių</a:t>
            </a:r>
          </a:p>
        </p:txBody>
      </p:sp>
      <p:sp>
        <p:nvSpPr>
          <p:cNvPr id="4" name="Datos vietos rezervavimo ženklas 3"/>
          <p:cNvSpPr>
            <a:spLocks noGrp="1"/>
          </p:cNvSpPr>
          <p:nvPr>
            <p:ph type="dt" sz="half" idx="10"/>
          </p:nvPr>
        </p:nvSpPr>
        <p:spPr/>
        <p:txBody>
          <a:bodyPr/>
          <a:lstStyle/>
          <a:p>
            <a:fld id="{56AAFEC7-87D1-4DB5-943D-4419DF6D00D0}" type="datetimeFigureOut">
              <a:rPr lang="lt-LT" smtClean="0"/>
              <a:pPr/>
              <a:t>2021.08.13</a:t>
            </a:fld>
            <a:endParaRPr lang="lt-LT"/>
          </a:p>
        </p:txBody>
      </p:sp>
      <p:sp>
        <p:nvSpPr>
          <p:cNvPr id="5" name="Poraštės vietos rezervavimo ženklas 4"/>
          <p:cNvSpPr>
            <a:spLocks noGrp="1"/>
          </p:cNvSpPr>
          <p:nvPr>
            <p:ph type="ftr" sz="quarter" idx="11"/>
          </p:nvPr>
        </p:nvSpPr>
        <p:spPr/>
        <p:txBody>
          <a:bodyPr/>
          <a:lstStyle/>
          <a:p>
            <a:endParaRPr lang="lt-LT"/>
          </a:p>
        </p:txBody>
      </p:sp>
      <p:sp>
        <p:nvSpPr>
          <p:cNvPr id="6" name="Skaidrės numerio vietos rezervavimo ženklas 5"/>
          <p:cNvSpPr>
            <a:spLocks noGrp="1"/>
          </p:cNvSpPr>
          <p:nvPr>
            <p:ph type="sldNum" sz="quarter" idx="12"/>
          </p:nvPr>
        </p:nvSpPr>
        <p:spPr/>
        <p:txBody>
          <a:bodyPr/>
          <a:lstStyle/>
          <a:p>
            <a:fld id="{6D98F564-E0F1-403D-8CFF-F2F7CE4B147A}" type="slidenum">
              <a:rPr lang="lt-LT" smtClean="0"/>
              <a:pPr/>
              <a:t>‹#›</a:t>
            </a:fld>
            <a:endParaRPr lang="lt-LT"/>
          </a:p>
        </p:txBody>
      </p:sp>
    </p:spTree>
    <p:extLst>
      <p:ext uri="{BB962C8B-B14F-4D97-AF65-F5344CB8AC3E}">
        <p14:creationId xmlns:p14="http://schemas.microsoft.com/office/powerpoint/2010/main" xmlns="" val="7612202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 turiniai">
    <p:spTree>
      <p:nvGrpSpPr>
        <p:cNvPr id="1" name=""/>
        <p:cNvGrpSpPr/>
        <p:nvPr/>
      </p:nvGrpSpPr>
      <p:grpSpPr>
        <a:xfrm>
          <a:off x="0" y="0"/>
          <a:ext cx="0" cy="0"/>
          <a:chOff x="0" y="0"/>
          <a:chExt cx="0" cy="0"/>
        </a:xfrm>
      </p:grpSpPr>
      <p:sp>
        <p:nvSpPr>
          <p:cNvPr id="2" name="Pavadinimas 1"/>
          <p:cNvSpPr>
            <a:spLocks noGrp="1"/>
          </p:cNvSpPr>
          <p:nvPr>
            <p:ph type="title"/>
          </p:nvPr>
        </p:nvSpPr>
        <p:spPr/>
        <p:txBody>
          <a:bodyPr/>
          <a:lstStyle/>
          <a:p>
            <a:r>
              <a:rPr lang="lt-LT" smtClean="0"/>
              <a:t>Spustelėję redag. ruoš. pavad. stilių</a:t>
            </a:r>
            <a:endParaRPr lang="lt-LT"/>
          </a:p>
        </p:txBody>
      </p:sp>
      <p:sp>
        <p:nvSpPr>
          <p:cNvPr id="3" name="Turinio vietos rezervavimo ženklas 2"/>
          <p:cNvSpPr>
            <a:spLocks noGrp="1"/>
          </p:cNvSpPr>
          <p:nvPr>
            <p:ph sz="half" idx="1"/>
          </p:nvPr>
        </p:nvSpPr>
        <p:spPr>
          <a:xfrm>
            <a:off x="838200" y="1825625"/>
            <a:ext cx="5181600" cy="4351338"/>
          </a:xfrm>
        </p:spPr>
        <p:txBody>
          <a:bodyPr/>
          <a:lstStyle/>
          <a:p>
            <a:pPr lvl="0"/>
            <a:r>
              <a:rPr lang="lt-LT" smtClean="0"/>
              <a:t>Spustelėję redag. ruoš. teksto stilių</a:t>
            </a:r>
          </a:p>
          <a:p>
            <a:pPr lvl="1"/>
            <a:r>
              <a:rPr lang="lt-LT" smtClean="0"/>
              <a:t>Antras lygmuo</a:t>
            </a:r>
          </a:p>
          <a:p>
            <a:pPr lvl="2"/>
            <a:r>
              <a:rPr lang="lt-LT" smtClean="0"/>
              <a:t>Trečias lygmuo</a:t>
            </a:r>
          </a:p>
          <a:p>
            <a:pPr lvl="3"/>
            <a:r>
              <a:rPr lang="lt-LT" smtClean="0"/>
              <a:t>Ketvirtas lygmuo</a:t>
            </a:r>
          </a:p>
          <a:p>
            <a:pPr lvl="4"/>
            <a:r>
              <a:rPr lang="lt-LT" smtClean="0"/>
              <a:t>Penktas lygmuo</a:t>
            </a:r>
            <a:endParaRPr lang="lt-LT"/>
          </a:p>
        </p:txBody>
      </p:sp>
      <p:sp>
        <p:nvSpPr>
          <p:cNvPr id="4" name="Turinio vietos rezervavimo ženklas 3"/>
          <p:cNvSpPr>
            <a:spLocks noGrp="1"/>
          </p:cNvSpPr>
          <p:nvPr>
            <p:ph sz="half" idx="2"/>
          </p:nvPr>
        </p:nvSpPr>
        <p:spPr>
          <a:xfrm>
            <a:off x="6172200" y="1825625"/>
            <a:ext cx="5181600" cy="4351338"/>
          </a:xfrm>
        </p:spPr>
        <p:txBody>
          <a:bodyPr/>
          <a:lstStyle/>
          <a:p>
            <a:pPr lvl="0"/>
            <a:r>
              <a:rPr lang="lt-LT" smtClean="0"/>
              <a:t>Spustelėję redag. ruoš. teksto stilių</a:t>
            </a:r>
          </a:p>
          <a:p>
            <a:pPr lvl="1"/>
            <a:r>
              <a:rPr lang="lt-LT" smtClean="0"/>
              <a:t>Antras lygmuo</a:t>
            </a:r>
          </a:p>
          <a:p>
            <a:pPr lvl="2"/>
            <a:r>
              <a:rPr lang="lt-LT" smtClean="0"/>
              <a:t>Trečias lygmuo</a:t>
            </a:r>
          </a:p>
          <a:p>
            <a:pPr lvl="3"/>
            <a:r>
              <a:rPr lang="lt-LT" smtClean="0"/>
              <a:t>Ketvirtas lygmuo</a:t>
            </a:r>
          </a:p>
          <a:p>
            <a:pPr lvl="4"/>
            <a:r>
              <a:rPr lang="lt-LT" smtClean="0"/>
              <a:t>Penktas lygmuo</a:t>
            </a:r>
            <a:endParaRPr lang="lt-LT"/>
          </a:p>
        </p:txBody>
      </p:sp>
      <p:sp>
        <p:nvSpPr>
          <p:cNvPr id="5" name="Datos vietos rezervavimo ženklas 4"/>
          <p:cNvSpPr>
            <a:spLocks noGrp="1"/>
          </p:cNvSpPr>
          <p:nvPr>
            <p:ph type="dt" sz="half" idx="10"/>
          </p:nvPr>
        </p:nvSpPr>
        <p:spPr/>
        <p:txBody>
          <a:bodyPr/>
          <a:lstStyle/>
          <a:p>
            <a:fld id="{56AAFEC7-87D1-4DB5-943D-4419DF6D00D0}" type="datetimeFigureOut">
              <a:rPr lang="lt-LT" smtClean="0"/>
              <a:pPr/>
              <a:t>2021.08.13</a:t>
            </a:fld>
            <a:endParaRPr lang="lt-LT"/>
          </a:p>
        </p:txBody>
      </p:sp>
      <p:sp>
        <p:nvSpPr>
          <p:cNvPr id="6" name="Poraštės vietos rezervavimo ženklas 5"/>
          <p:cNvSpPr>
            <a:spLocks noGrp="1"/>
          </p:cNvSpPr>
          <p:nvPr>
            <p:ph type="ftr" sz="quarter" idx="11"/>
          </p:nvPr>
        </p:nvSpPr>
        <p:spPr/>
        <p:txBody>
          <a:bodyPr/>
          <a:lstStyle/>
          <a:p>
            <a:endParaRPr lang="lt-LT"/>
          </a:p>
        </p:txBody>
      </p:sp>
      <p:sp>
        <p:nvSpPr>
          <p:cNvPr id="7" name="Skaidrės numerio vietos rezervavimo ženklas 6"/>
          <p:cNvSpPr>
            <a:spLocks noGrp="1"/>
          </p:cNvSpPr>
          <p:nvPr>
            <p:ph type="sldNum" sz="quarter" idx="12"/>
          </p:nvPr>
        </p:nvSpPr>
        <p:spPr/>
        <p:txBody>
          <a:bodyPr/>
          <a:lstStyle/>
          <a:p>
            <a:fld id="{6D98F564-E0F1-403D-8CFF-F2F7CE4B147A}" type="slidenum">
              <a:rPr lang="lt-LT" smtClean="0"/>
              <a:pPr/>
              <a:t>‹#›</a:t>
            </a:fld>
            <a:endParaRPr lang="lt-LT"/>
          </a:p>
        </p:txBody>
      </p:sp>
    </p:spTree>
    <p:extLst>
      <p:ext uri="{BB962C8B-B14F-4D97-AF65-F5344CB8AC3E}">
        <p14:creationId xmlns:p14="http://schemas.microsoft.com/office/powerpoint/2010/main" xmlns="" val="28876670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Lyginimas">
    <p:spTree>
      <p:nvGrpSpPr>
        <p:cNvPr id="1" name=""/>
        <p:cNvGrpSpPr/>
        <p:nvPr/>
      </p:nvGrpSpPr>
      <p:grpSpPr>
        <a:xfrm>
          <a:off x="0" y="0"/>
          <a:ext cx="0" cy="0"/>
          <a:chOff x="0" y="0"/>
          <a:chExt cx="0" cy="0"/>
        </a:xfrm>
      </p:grpSpPr>
      <p:sp>
        <p:nvSpPr>
          <p:cNvPr id="2" name="Pavadinimas 1"/>
          <p:cNvSpPr>
            <a:spLocks noGrp="1"/>
          </p:cNvSpPr>
          <p:nvPr>
            <p:ph type="title"/>
          </p:nvPr>
        </p:nvSpPr>
        <p:spPr>
          <a:xfrm>
            <a:off x="839788" y="365125"/>
            <a:ext cx="10515600" cy="1325563"/>
          </a:xfrm>
        </p:spPr>
        <p:txBody>
          <a:bodyPr/>
          <a:lstStyle/>
          <a:p>
            <a:r>
              <a:rPr lang="lt-LT" smtClean="0"/>
              <a:t>Spustelėję redag. ruoš. pavad. stilių</a:t>
            </a:r>
            <a:endParaRPr lang="lt-LT"/>
          </a:p>
        </p:txBody>
      </p:sp>
      <p:sp>
        <p:nvSpPr>
          <p:cNvPr id="3" name="Teksto vietos rezervavimo ženklas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lt-LT" smtClean="0"/>
              <a:t>Spustelėję redag. ruoš. teksto stilių</a:t>
            </a:r>
          </a:p>
        </p:txBody>
      </p:sp>
      <p:sp>
        <p:nvSpPr>
          <p:cNvPr id="4" name="Turinio vietos rezervavimo ženklas 3"/>
          <p:cNvSpPr>
            <a:spLocks noGrp="1"/>
          </p:cNvSpPr>
          <p:nvPr>
            <p:ph sz="half" idx="2"/>
          </p:nvPr>
        </p:nvSpPr>
        <p:spPr>
          <a:xfrm>
            <a:off x="839788" y="2505075"/>
            <a:ext cx="5157787" cy="3684588"/>
          </a:xfrm>
        </p:spPr>
        <p:txBody>
          <a:bodyPr/>
          <a:lstStyle/>
          <a:p>
            <a:pPr lvl="0"/>
            <a:r>
              <a:rPr lang="lt-LT" smtClean="0"/>
              <a:t>Spustelėję redag. ruoš. teksto stilių</a:t>
            </a:r>
          </a:p>
          <a:p>
            <a:pPr lvl="1"/>
            <a:r>
              <a:rPr lang="lt-LT" smtClean="0"/>
              <a:t>Antras lygmuo</a:t>
            </a:r>
          </a:p>
          <a:p>
            <a:pPr lvl="2"/>
            <a:r>
              <a:rPr lang="lt-LT" smtClean="0"/>
              <a:t>Trečias lygmuo</a:t>
            </a:r>
          </a:p>
          <a:p>
            <a:pPr lvl="3"/>
            <a:r>
              <a:rPr lang="lt-LT" smtClean="0"/>
              <a:t>Ketvirtas lygmuo</a:t>
            </a:r>
          </a:p>
          <a:p>
            <a:pPr lvl="4"/>
            <a:r>
              <a:rPr lang="lt-LT" smtClean="0"/>
              <a:t>Penktas lygmuo</a:t>
            </a:r>
            <a:endParaRPr lang="lt-LT"/>
          </a:p>
        </p:txBody>
      </p:sp>
      <p:sp>
        <p:nvSpPr>
          <p:cNvPr id="5" name="Teksto vietos rezervavimo ženklas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lt-LT" smtClean="0"/>
              <a:t>Spustelėję redag. ruoš. teksto stilių</a:t>
            </a:r>
          </a:p>
        </p:txBody>
      </p:sp>
      <p:sp>
        <p:nvSpPr>
          <p:cNvPr id="6" name="Turinio vietos rezervavimo ženklas 5"/>
          <p:cNvSpPr>
            <a:spLocks noGrp="1"/>
          </p:cNvSpPr>
          <p:nvPr>
            <p:ph sz="quarter" idx="4"/>
          </p:nvPr>
        </p:nvSpPr>
        <p:spPr>
          <a:xfrm>
            <a:off x="6172200" y="2505075"/>
            <a:ext cx="5183188" cy="3684588"/>
          </a:xfrm>
        </p:spPr>
        <p:txBody>
          <a:bodyPr/>
          <a:lstStyle/>
          <a:p>
            <a:pPr lvl="0"/>
            <a:r>
              <a:rPr lang="lt-LT" smtClean="0"/>
              <a:t>Spustelėję redag. ruoš. teksto stilių</a:t>
            </a:r>
          </a:p>
          <a:p>
            <a:pPr lvl="1"/>
            <a:r>
              <a:rPr lang="lt-LT" smtClean="0"/>
              <a:t>Antras lygmuo</a:t>
            </a:r>
          </a:p>
          <a:p>
            <a:pPr lvl="2"/>
            <a:r>
              <a:rPr lang="lt-LT" smtClean="0"/>
              <a:t>Trečias lygmuo</a:t>
            </a:r>
          </a:p>
          <a:p>
            <a:pPr lvl="3"/>
            <a:r>
              <a:rPr lang="lt-LT" smtClean="0"/>
              <a:t>Ketvirtas lygmuo</a:t>
            </a:r>
          </a:p>
          <a:p>
            <a:pPr lvl="4"/>
            <a:r>
              <a:rPr lang="lt-LT" smtClean="0"/>
              <a:t>Penktas lygmuo</a:t>
            </a:r>
            <a:endParaRPr lang="lt-LT"/>
          </a:p>
        </p:txBody>
      </p:sp>
      <p:sp>
        <p:nvSpPr>
          <p:cNvPr id="7" name="Datos vietos rezervavimo ženklas 6"/>
          <p:cNvSpPr>
            <a:spLocks noGrp="1"/>
          </p:cNvSpPr>
          <p:nvPr>
            <p:ph type="dt" sz="half" idx="10"/>
          </p:nvPr>
        </p:nvSpPr>
        <p:spPr/>
        <p:txBody>
          <a:bodyPr/>
          <a:lstStyle/>
          <a:p>
            <a:fld id="{56AAFEC7-87D1-4DB5-943D-4419DF6D00D0}" type="datetimeFigureOut">
              <a:rPr lang="lt-LT" smtClean="0"/>
              <a:pPr/>
              <a:t>2021.08.13</a:t>
            </a:fld>
            <a:endParaRPr lang="lt-LT"/>
          </a:p>
        </p:txBody>
      </p:sp>
      <p:sp>
        <p:nvSpPr>
          <p:cNvPr id="8" name="Poraštės vietos rezervavimo ženklas 7"/>
          <p:cNvSpPr>
            <a:spLocks noGrp="1"/>
          </p:cNvSpPr>
          <p:nvPr>
            <p:ph type="ftr" sz="quarter" idx="11"/>
          </p:nvPr>
        </p:nvSpPr>
        <p:spPr/>
        <p:txBody>
          <a:bodyPr/>
          <a:lstStyle/>
          <a:p>
            <a:endParaRPr lang="lt-LT"/>
          </a:p>
        </p:txBody>
      </p:sp>
      <p:sp>
        <p:nvSpPr>
          <p:cNvPr id="9" name="Skaidrės numerio vietos rezervavimo ženklas 8"/>
          <p:cNvSpPr>
            <a:spLocks noGrp="1"/>
          </p:cNvSpPr>
          <p:nvPr>
            <p:ph type="sldNum" sz="quarter" idx="12"/>
          </p:nvPr>
        </p:nvSpPr>
        <p:spPr/>
        <p:txBody>
          <a:bodyPr/>
          <a:lstStyle/>
          <a:p>
            <a:fld id="{6D98F564-E0F1-403D-8CFF-F2F7CE4B147A}" type="slidenum">
              <a:rPr lang="lt-LT" smtClean="0"/>
              <a:pPr/>
              <a:t>‹#›</a:t>
            </a:fld>
            <a:endParaRPr lang="lt-LT"/>
          </a:p>
        </p:txBody>
      </p:sp>
    </p:spTree>
    <p:extLst>
      <p:ext uri="{BB962C8B-B14F-4D97-AF65-F5344CB8AC3E}">
        <p14:creationId xmlns:p14="http://schemas.microsoft.com/office/powerpoint/2010/main" xmlns="" val="1225406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k pavadinimas">
    <p:spTree>
      <p:nvGrpSpPr>
        <p:cNvPr id="1" name=""/>
        <p:cNvGrpSpPr/>
        <p:nvPr/>
      </p:nvGrpSpPr>
      <p:grpSpPr>
        <a:xfrm>
          <a:off x="0" y="0"/>
          <a:ext cx="0" cy="0"/>
          <a:chOff x="0" y="0"/>
          <a:chExt cx="0" cy="0"/>
        </a:xfrm>
      </p:grpSpPr>
      <p:sp>
        <p:nvSpPr>
          <p:cNvPr id="2" name="Pavadinimas 1"/>
          <p:cNvSpPr>
            <a:spLocks noGrp="1"/>
          </p:cNvSpPr>
          <p:nvPr>
            <p:ph type="title"/>
          </p:nvPr>
        </p:nvSpPr>
        <p:spPr/>
        <p:txBody>
          <a:bodyPr/>
          <a:lstStyle/>
          <a:p>
            <a:r>
              <a:rPr lang="lt-LT" smtClean="0"/>
              <a:t>Spustelėję redag. ruoš. pavad. stilių</a:t>
            </a:r>
            <a:endParaRPr lang="lt-LT"/>
          </a:p>
        </p:txBody>
      </p:sp>
      <p:sp>
        <p:nvSpPr>
          <p:cNvPr id="3" name="Datos vietos rezervavimo ženklas 2"/>
          <p:cNvSpPr>
            <a:spLocks noGrp="1"/>
          </p:cNvSpPr>
          <p:nvPr>
            <p:ph type="dt" sz="half" idx="10"/>
          </p:nvPr>
        </p:nvSpPr>
        <p:spPr/>
        <p:txBody>
          <a:bodyPr/>
          <a:lstStyle/>
          <a:p>
            <a:fld id="{56AAFEC7-87D1-4DB5-943D-4419DF6D00D0}" type="datetimeFigureOut">
              <a:rPr lang="lt-LT" smtClean="0"/>
              <a:pPr/>
              <a:t>2021.08.13</a:t>
            </a:fld>
            <a:endParaRPr lang="lt-LT"/>
          </a:p>
        </p:txBody>
      </p:sp>
      <p:sp>
        <p:nvSpPr>
          <p:cNvPr id="4" name="Poraštės vietos rezervavimo ženklas 3"/>
          <p:cNvSpPr>
            <a:spLocks noGrp="1"/>
          </p:cNvSpPr>
          <p:nvPr>
            <p:ph type="ftr" sz="quarter" idx="11"/>
          </p:nvPr>
        </p:nvSpPr>
        <p:spPr/>
        <p:txBody>
          <a:bodyPr/>
          <a:lstStyle/>
          <a:p>
            <a:endParaRPr lang="lt-LT"/>
          </a:p>
        </p:txBody>
      </p:sp>
      <p:sp>
        <p:nvSpPr>
          <p:cNvPr id="5" name="Skaidrės numerio vietos rezervavimo ženklas 4"/>
          <p:cNvSpPr>
            <a:spLocks noGrp="1"/>
          </p:cNvSpPr>
          <p:nvPr>
            <p:ph type="sldNum" sz="quarter" idx="12"/>
          </p:nvPr>
        </p:nvSpPr>
        <p:spPr/>
        <p:txBody>
          <a:bodyPr/>
          <a:lstStyle/>
          <a:p>
            <a:fld id="{6D98F564-E0F1-403D-8CFF-F2F7CE4B147A}" type="slidenum">
              <a:rPr lang="lt-LT" smtClean="0"/>
              <a:pPr/>
              <a:t>‹#›</a:t>
            </a:fld>
            <a:endParaRPr lang="lt-LT"/>
          </a:p>
        </p:txBody>
      </p:sp>
    </p:spTree>
    <p:extLst>
      <p:ext uri="{BB962C8B-B14F-4D97-AF65-F5344CB8AC3E}">
        <p14:creationId xmlns:p14="http://schemas.microsoft.com/office/powerpoint/2010/main" xmlns="" val="14375866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uščia">
    <p:spTree>
      <p:nvGrpSpPr>
        <p:cNvPr id="1" name=""/>
        <p:cNvGrpSpPr/>
        <p:nvPr/>
      </p:nvGrpSpPr>
      <p:grpSpPr>
        <a:xfrm>
          <a:off x="0" y="0"/>
          <a:ext cx="0" cy="0"/>
          <a:chOff x="0" y="0"/>
          <a:chExt cx="0" cy="0"/>
        </a:xfrm>
      </p:grpSpPr>
      <p:sp>
        <p:nvSpPr>
          <p:cNvPr id="2" name="Datos vietos rezervavimo ženklas 1"/>
          <p:cNvSpPr>
            <a:spLocks noGrp="1"/>
          </p:cNvSpPr>
          <p:nvPr>
            <p:ph type="dt" sz="half" idx="10"/>
          </p:nvPr>
        </p:nvSpPr>
        <p:spPr/>
        <p:txBody>
          <a:bodyPr/>
          <a:lstStyle/>
          <a:p>
            <a:fld id="{56AAFEC7-87D1-4DB5-943D-4419DF6D00D0}" type="datetimeFigureOut">
              <a:rPr lang="lt-LT" smtClean="0"/>
              <a:pPr/>
              <a:t>2021.08.13</a:t>
            </a:fld>
            <a:endParaRPr lang="lt-LT"/>
          </a:p>
        </p:txBody>
      </p:sp>
      <p:sp>
        <p:nvSpPr>
          <p:cNvPr id="3" name="Poraštės vietos rezervavimo ženklas 2"/>
          <p:cNvSpPr>
            <a:spLocks noGrp="1"/>
          </p:cNvSpPr>
          <p:nvPr>
            <p:ph type="ftr" sz="quarter" idx="11"/>
          </p:nvPr>
        </p:nvSpPr>
        <p:spPr/>
        <p:txBody>
          <a:bodyPr/>
          <a:lstStyle/>
          <a:p>
            <a:endParaRPr lang="lt-LT"/>
          </a:p>
        </p:txBody>
      </p:sp>
      <p:sp>
        <p:nvSpPr>
          <p:cNvPr id="4" name="Skaidrės numerio vietos rezervavimo ženklas 3"/>
          <p:cNvSpPr>
            <a:spLocks noGrp="1"/>
          </p:cNvSpPr>
          <p:nvPr>
            <p:ph type="sldNum" sz="quarter" idx="12"/>
          </p:nvPr>
        </p:nvSpPr>
        <p:spPr/>
        <p:txBody>
          <a:bodyPr/>
          <a:lstStyle/>
          <a:p>
            <a:fld id="{6D98F564-E0F1-403D-8CFF-F2F7CE4B147A}" type="slidenum">
              <a:rPr lang="lt-LT" smtClean="0"/>
              <a:pPr/>
              <a:t>‹#›</a:t>
            </a:fld>
            <a:endParaRPr lang="lt-LT"/>
          </a:p>
        </p:txBody>
      </p:sp>
    </p:spTree>
    <p:extLst>
      <p:ext uri="{BB962C8B-B14F-4D97-AF65-F5344CB8AC3E}">
        <p14:creationId xmlns:p14="http://schemas.microsoft.com/office/powerpoint/2010/main" xmlns="" val="6497009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Turinys ir antraštė">
    <p:spTree>
      <p:nvGrpSpPr>
        <p:cNvPr id="1" name=""/>
        <p:cNvGrpSpPr/>
        <p:nvPr/>
      </p:nvGrpSpPr>
      <p:grpSpPr>
        <a:xfrm>
          <a:off x="0" y="0"/>
          <a:ext cx="0" cy="0"/>
          <a:chOff x="0" y="0"/>
          <a:chExt cx="0" cy="0"/>
        </a:xfrm>
      </p:grpSpPr>
      <p:sp>
        <p:nvSpPr>
          <p:cNvPr id="2" name="Pavadinimas 1"/>
          <p:cNvSpPr>
            <a:spLocks noGrp="1"/>
          </p:cNvSpPr>
          <p:nvPr>
            <p:ph type="title"/>
          </p:nvPr>
        </p:nvSpPr>
        <p:spPr>
          <a:xfrm>
            <a:off x="839788" y="457200"/>
            <a:ext cx="3932237" cy="1600200"/>
          </a:xfrm>
        </p:spPr>
        <p:txBody>
          <a:bodyPr anchor="b"/>
          <a:lstStyle>
            <a:lvl1pPr>
              <a:defRPr sz="3200"/>
            </a:lvl1pPr>
          </a:lstStyle>
          <a:p>
            <a:r>
              <a:rPr lang="lt-LT" smtClean="0"/>
              <a:t>Spustelėję redag. ruoš. pavad. stilių</a:t>
            </a:r>
            <a:endParaRPr lang="lt-LT"/>
          </a:p>
        </p:txBody>
      </p:sp>
      <p:sp>
        <p:nvSpPr>
          <p:cNvPr id="3" name="Turinio vietos rezervavimo ženklas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lt-LT" smtClean="0"/>
              <a:t>Spustelėję redag. ruoš. teksto stilių</a:t>
            </a:r>
          </a:p>
          <a:p>
            <a:pPr lvl="1"/>
            <a:r>
              <a:rPr lang="lt-LT" smtClean="0"/>
              <a:t>Antras lygmuo</a:t>
            </a:r>
          </a:p>
          <a:p>
            <a:pPr lvl="2"/>
            <a:r>
              <a:rPr lang="lt-LT" smtClean="0"/>
              <a:t>Trečias lygmuo</a:t>
            </a:r>
          </a:p>
          <a:p>
            <a:pPr lvl="3"/>
            <a:r>
              <a:rPr lang="lt-LT" smtClean="0"/>
              <a:t>Ketvirtas lygmuo</a:t>
            </a:r>
          </a:p>
          <a:p>
            <a:pPr lvl="4"/>
            <a:r>
              <a:rPr lang="lt-LT" smtClean="0"/>
              <a:t>Penktas lygmuo</a:t>
            </a:r>
            <a:endParaRPr lang="lt-LT"/>
          </a:p>
        </p:txBody>
      </p:sp>
      <p:sp>
        <p:nvSpPr>
          <p:cNvPr id="4" name="Teksto vietos rezervavimo ženklas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lt-LT" smtClean="0"/>
              <a:t>Spustelėję redag. ruoš. teksto stilių</a:t>
            </a:r>
          </a:p>
        </p:txBody>
      </p:sp>
      <p:sp>
        <p:nvSpPr>
          <p:cNvPr id="5" name="Datos vietos rezervavimo ženklas 4"/>
          <p:cNvSpPr>
            <a:spLocks noGrp="1"/>
          </p:cNvSpPr>
          <p:nvPr>
            <p:ph type="dt" sz="half" idx="10"/>
          </p:nvPr>
        </p:nvSpPr>
        <p:spPr/>
        <p:txBody>
          <a:bodyPr/>
          <a:lstStyle/>
          <a:p>
            <a:fld id="{56AAFEC7-87D1-4DB5-943D-4419DF6D00D0}" type="datetimeFigureOut">
              <a:rPr lang="lt-LT" smtClean="0"/>
              <a:pPr/>
              <a:t>2021.08.13</a:t>
            </a:fld>
            <a:endParaRPr lang="lt-LT"/>
          </a:p>
        </p:txBody>
      </p:sp>
      <p:sp>
        <p:nvSpPr>
          <p:cNvPr id="6" name="Poraštės vietos rezervavimo ženklas 5"/>
          <p:cNvSpPr>
            <a:spLocks noGrp="1"/>
          </p:cNvSpPr>
          <p:nvPr>
            <p:ph type="ftr" sz="quarter" idx="11"/>
          </p:nvPr>
        </p:nvSpPr>
        <p:spPr/>
        <p:txBody>
          <a:bodyPr/>
          <a:lstStyle/>
          <a:p>
            <a:endParaRPr lang="lt-LT"/>
          </a:p>
        </p:txBody>
      </p:sp>
      <p:sp>
        <p:nvSpPr>
          <p:cNvPr id="7" name="Skaidrės numerio vietos rezervavimo ženklas 6"/>
          <p:cNvSpPr>
            <a:spLocks noGrp="1"/>
          </p:cNvSpPr>
          <p:nvPr>
            <p:ph type="sldNum" sz="quarter" idx="12"/>
          </p:nvPr>
        </p:nvSpPr>
        <p:spPr/>
        <p:txBody>
          <a:bodyPr/>
          <a:lstStyle/>
          <a:p>
            <a:fld id="{6D98F564-E0F1-403D-8CFF-F2F7CE4B147A}" type="slidenum">
              <a:rPr lang="lt-LT" smtClean="0"/>
              <a:pPr/>
              <a:t>‹#›</a:t>
            </a:fld>
            <a:endParaRPr lang="lt-LT"/>
          </a:p>
        </p:txBody>
      </p:sp>
    </p:spTree>
    <p:extLst>
      <p:ext uri="{BB962C8B-B14F-4D97-AF65-F5344CB8AC3E}">
        <p14:creationId xmlns:p14="http://schemas.microsoft.com/office/powerpoint/2010/main" xmlns="" val="2924804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aveikslėlis ir antraštė">
    <p:spTree>
      <p:nvGrpSpPr>
        <p:cNvPr id="1" name=""/>
        <p:cNvGrpSpPr/>
        <p:nvPr/>
      </p:nvGrpSpPr>
      <p:grpSpPr>
        <a:xfrm>
          <a:off x="0" y="0"/>
          <a:ext cx="0" cy="0"/>
          <a:chOff x="0" y="0"/>
          <a:chExt cx="0" cy="0"/>
        </a:xfrm>
      </p:grpSpPr>
      <p:sp>
        <p:nvSpPr>
          <p:cNvPr id="2" name="Pavadinimas 1"/>
          <p:cNvSpPr>
            <a:spLocks noGrp="1"/>
          </p:cNvSpPr>
          <p:nvPr>
            <p:ph type="title"/>
          </p:nvPr>
        </p:nvSpPr>
        <p:spPr>
          <a:xfrm>
            <a:off x="839788" y="457200"/>
            <a:ext cx="3932237" cy="1600200"/>
          </a:xfrm>
        </p:spPr>
        <p:txBody>
          <a:bodyPr anchor="b"/>
          <a:lstStyle>
            <a:lvl1pPr>
              <a:defRPr sz="3200"/>
            </a:lvl1pPr>
          </a:lstStyle>
          <a:p>
            <a:r>
              <a:rPr lang="lt-LT" smtClean="0"/>
              <a:t>Spustelėję redag. ruoš. pavad. stilių</a:t>
            </a:r>
            <a:endParaRPr lang="lt-LT"/>
          </a:p>
        </p:txBody>
      </p:sp>
      <p:sp>
        <p:nvSpPr>
          <p:cNvPr id="3" name="Paveikslėlio vietos rezervavimo ženklas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lt-LT"/>
          </a:p>
        </p:txBody>
      </p:sp>
      <p:sp>
        <p:nvSpPr>
          <p:cNvPr id="4" name="Teksto vietos rezervavimo ženklas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lt-LT" smtClean="0"/>
              <a:t>Spustelėję redag. ruoš. teksto stilių</a:t>
            </a:r>
          </a:p>
        </p:txBody>
      </p:sp>
      <p:sp>
        <p:nvSpPr>
          <p:cNvPr id="5" name="Datos vietos rezervavimo ženklas 4"/>
          <p:cNvSpPr>
            <a:spLocks noGrp="1"/>
          </p:cNvSpPr>
          <p:nvPr>
            <p:ph type="dt" sz="half" idx="10"/>
          </p:nvPr>
        </p:nvSpPr>
        <p:spPr/>
        <p:txBody>
          <a:bodyPr/>
          <a:lstStyle/>
          <a:p>
            <a:fld id="{56AAFEC7-87D1-4DB5-943D-4419DF6D00D0}" type="datetimeFigureOut">
              <a:rPr lang="lt-LT" smtClean="0"/>
              <a:pPr/>
              <a:t>2021.08.13</a:t>
            </a:fld>
            <a:endParaRPr lang="lt-LT"/>
          </a:p>
        </p:txBody>
      </p:sp>
      <p:sp>
        <p:nvSpPr>
          <p:cNvPr id="6" name="Poraštės vietos rezervavimo ženklas 5"/>
          <p:cNvSpPr>
            <a:spLocks noGrp="1"/>
          </p:cNvSpPr>
          <p:nvPr>
            <p:ph type="ftr" sz="quarter" idx="11"/>
          </p:nvPr>
        </p:nvSpPr>
        <p:spPr/>
        <p:txBody>
          <a:bodyPr/>
          <a:lstStyle/>
          <a:p>
            <a:endParaRPr lang="lt-LT"/>
          </a:p>
        </p:txBody>
      </p:sp>
      <p:sp>
        <p:nvSpPr>
          <p:cNvPr id="7" name="Skaidrės numerio vietos rezervavimo ženklas 6"/>
          <p:cNvSpPr>
            <a:spLocks noGrp="1"/>
          </p:cNvSpPr>
          <p:nvPr>
            <p:ph type="sldNum" sz="quarter" idx="12"/>
          </p:nvPr>
        </p:nvSpPr>
        <p:spPr/>
        <p:txBody>
          <a:bodyPr/>
          <a:lstStyle/>
          <a:p>
            <a:fld id="{6D98F564-E0F1-403D-8CFF-F2F7CE4B147A}" type="slidenum">
              <a:rPr lang="lt-LT" smtClean="0"/>
              <a:pPr/>
              <a:t>‹#›</a:t>
            </a:fld>
            <a:endParaRPr lang="lt-LT"/>
          </a:p>
        </p:txBody>
      </p:sp>
    </p:spTree>
    <p:extLst>
      <p:ext uri="{BB962C8B-B14F-4D97-AF65-F5344CB8AC3E}">
        <p14:creationId xmlns:p14="http://schemas.microsoft.com/office/powerpoint/2010/main" xmlns="" val="27566245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avadinimo vietos rezervavimo ženklas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lt-LT" smtClean="0"/>
              <a:t>Spustelėję redag. ruoš. pavad. stilių</a:t>
            </a:r>
            <a:endParaRPr lang="lt-LT"/>
          </a:p>
        </p:txBody>
      </p:sp>
      <p:sp>
        <p:nvSpPr>
          <p:cNvPr id="3" name="Teksto vietos rezervavimo ženklas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lt-LT" smtClean="0"/>
              <a:t>Spustelėję redag. ruoš. teksto stilių</a:t>
            </a:r>
          </a:p>
          <a:p>
            <a:pPr lvl="1"/>
            <a:r>
              <a:rPr lang="lt-LT" smtClean="0"/>
              <a:t>Antras lygmuo</a:t>
            </a:r>
          </a:p>
          <a:p>
            <a:pPr lvl="2"/>
            <a:r>
              <a:rPr lang="lt-LT" smtClean="0"/>
              <a:t>Trečias lygmuo</a:t>
            </a:r>
          </a:p>
          <a:p>
            <a:pPr lvl="3"/>
            <a:r>
              <a:rPr lang="lt-LT" smtClean="0"/>
              <a:t>Ketvirtas lygmuo</a:t>
            </a:r>
          </a:p>
          <a:p>
            <a:pPr lvl="4"/>
            <a:r>
              <a:rPr lang="lt-LT" smtClean="0"/>
              <a:t>Penktas lygmuo</a:t>
            </a:r>
            <a:endParaRPr lang="lt-LT"/>
          </a:p>
        </p:txBody>
      </p:sp>
      <p:sp>
        <p:nvSpPr>
          <p:cNvPr id="4" name="Datos vietos rezervavimo ženklas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6AAFEC7-87D1-4DB5-943D-4419DF6D00D0}" type="datetimeFigureOut">
              <a:rPr lang="lt-LT" smtClean="0"/>
              <a:pPr/>
              <a:t>2021.08.13</a:t>
            </a:fld>
            <a:endParaRPr lang="lt-LT"/>
          </a:p>
        </p:txBody>
      </p:sp>
      <p:sp>
        <p:nvSpPr>
          <p:cNvPr id="5" name="Poraštės vietos rezervavimo ženklas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lt-LT"/>
          </a:p>
        </p:txBody>
      </p:sp>
      <p:sp>
        <p:nvSpPr>
          <p:cNvPr id="6" name="Skaidrės numerio vietos rezervavimo ženklas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D98F564-E0F1-403D-8CFF-F2F7CE4B147A}" type="slidenum">
              <a:rPr lang="lt-LT" smtClean="0"/>
              <a:pPr/>
              <a:t>‹#›</a:t>
            </a:fld>
            <a:endParaRPr lang="lt-LT"/>
          </a:p>
        </p:txBody>
      </p:sp>
    </p:spTree>
    <p:extLst>
      <p:ext uri="{BB962C8B-B14F-4D97-AF65-F5344CB8AC3E}">
        <p14:creationId xmlns:p14="http://schemas.microsoft.com/office/powerpoint/2010/main" xmlns="" val="412095247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lt-L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3" Type="http://schemas.openxmlformats.org/officeDocument/2006/relationships/hyperlink" Target="https://www.youtube.com/watch?v=n2t0Wt9hGUc" TargetMode="External"/><Relationship Id="rId2" Type="http://schemas.openxmlformats.org/officeDocument/2006/relationships/hyperlink" Target="https://www.youtube.com/watch?v=AofMTRdJP-U&amp;t=41s" TargetMode="External"/><Relationship Id="rId1" Type="http://schemas.openxmlformats.org/officeDocument/2006/relationships/slideLayout" Target="../slideLayouts/slideLayout2.xml"/><Relationship Id="rId4" Type="http://schemas.openxmlformats.org/officeDocument/2006/relationships/hyperlink" Target="https://www.youtube.com/watch?v=vo3SWSpHwzY"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s://lt.wikipedia.org/wiki/Sandoris" TargetMode="External"/><Relationship Id="rId2" Type="http://schemas.openxmlformats.org/officeDocument/2006/relationships/hyperlink" Target="https://lt.wikipedia.org/wiki/Finansin%C4%97_rizika" TargetMode="External"/><Relationship Id="rId1" Type="http://schemas.openxmlformats.org/officeDocument/2006/relationships/slideLayout" Target="../slideLayouts/slideLayout2.xml"/><Relationship Id="rId5" Type="http://schemas.openxmlformats.org/officeDocument/2006/relationships/hyperlink" Target="https://lt.wikipedia.org/wiki/Europos_Centrinis_Bankas" TargetMode="External"/><Relationship Id="rId4" Type="http://schemas.openxmlformats.org/officeDocument/2006/relationships/hyperlink" Target="https://lt.wikipedia.org/wiki/Sutartis"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4.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hyperlink" Target="https://www.e-tar.lt/portal/lt/legalAct/TAR.FC2B71C84492" TargetMode="External"/><Relationship Id="rId2" Type="http://schemas.openxmlformats.org/officeDocument/2006/relationships/hyperlink" Target="https://www.e-tar.lt/portal/lt/legalAct/TAR.3EB34933E485" TargetMode="External"/><Relationship Id="rId1" Type="http://schemas.openxmlformats.org/officeDocument/2006/relationships/slideLayout" Target="../slideLayouts/slideLayout2.xml"/><Relationship Id="rId4" Type="http://schemas.openxmlformats.org/officeDocument/2006/relationships/hyperlink" Target="https://www.e-tar.lt/portal/lt/legalAct/TAR.2B866DFF7D43" TargetMode="External"/></Relationships>
</file>

<file path=ppt/slides/_rels/slide41.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3647B2D-D594-4C8F-BBA8-4EDE5B6A9439}"/>
              </a:ext>
            </a:extLst>
          </p:cNvPr>
          <p:cNvSpPr>
            <a:spLocks noGrp="1"/>
          </p:cNvSpPr>
          <p:nvPr>
            <p:ph type="ctrTitle"/>
          </p:nvPr>
        </p:nvSpPr>
        <p:spPr/>
        <p:txBody>
          <a:bodyPr>
            <a:normAutofit/>
          </a:bodyPr>
          <a:lstStyle/>
          <a:p>
            <a:r>
              <a:rPr lang="lt-LT" sz="4800" b="1" dirty="0" smtClean="0"/>
              <a:t>Teisės pagrindai senjorams</a:t>
            </a:r>
            <a:r>
              <a:rPr lang="lt-LT" b="1" dirty="0" smtClean="0"/>
              <a:t/>
            </a:r>
            <a:br>
              <a:rPr lang="lt-LT" b="1" dirty="0" smtClean="0"/>
            </a:br>
            <a:endParaRPr lang="en-GB" dirty="0"/>
          </a:p>
        </p:txBody>
      </p:sp>
      <p:sp>
        <p:nvSpPr>
          <p:cNvPr id="3" name="Subtitle 2">
            <a:extLst>
              <a:ext uri="{FF2B5EF4-FFF2-40B4-BE49-F238E27FC236}">
                <a16:creationId xmlns:a16="http://schemas.microsoft.com/office/drawing/2014/main" xmlns="" id="{E7136DD3-C24C-4A06-8A38-0EE8FCA3DFBD}"/>
              </a:ext>
            </a:extLst>
          </p:cNvPr>
          <p:cNvSpPr>
            <a:spLocks noGrp="1"/>
          </p:cNvSpPr>
          <p:nvPr>
            <p:ph type="subTitle" idx="1"/>
          </p:nvPr>
        </p:nvSpPr>
        <p:spPr>
          <a:xfrm>
            <a:off x="1524000" y="3759200"/>
            <a:ext cx="9144000" cy="1498600"/>
          </a:xfrm>
        </p:spPr>
        <p:txBody>
          <a:bodyPr/>
          <a:lstStyle/>
          <a:p>
            <a:pPr>
              <a:lnSpc>
                <a:spcPct val="100000"/>
              </a:lnSpc>
            </a:pPr>
            <a:r>
              <a:rPr lang="en-US" spc="-1" dirty="0">
                <a:solidFill>
                  <a:srgbClr val="000000"/>
                </a:solidFill>
                <a:latin typeface="Arial"/>
                <a:ea typeface="DejaVu Sans"/>
              </a:rPr>
              <a:t>2021</a:t>
            </a:r>
            <a:endParaRPr lang="lv-LV" spc="-1" dirty="0">
              <a:latin typeface="Arial"/>
            </a:endParaRPr>
          </a:p>
          <a:p>
            <a:pPr>
              <a:lnSpc>
                <a:spcPct val="100000"/>
              </a:lnSpc>
            </a:pPr>
            <a:r>
              <a:rPr lang="en-US" spc="-1" dirty="0" err="1">
                <a:solidFill>
                  <a:srgbClr val="000000"/>
                </a:solidFill>
                <a:latin typeface="Arial"/>
                <a:ea typeface="DejaVu Sans"/>
              </a:rPr>
              <a:t>A.Vanags</a:t>
            </a:r>
            <a:r>
              <a:rPr lang="en-US" spc="-1" dirty="0">
                <a:solidFill>
                  <a:srgbClr val="000000"/>
                </a:solidFill>
                <a:latin typeface="Arial"/>
                <a:ea typeface="DejaVu Sans"/>
              </a:rPr>
              <a:t>, </a:t>
            </a:r>
            <a:r>
              <a:rPr lang="en-US" spc="-1" dirty="0">
                <a:solidFill>
                  <a:srgbClr val="000000"/>
                </a:solidFill>
                <a:latin typeface="Arial"/>
              </a:rPr>
              <a:t>L. </a:t>
            </a:r>
            <a:r>
              <a:rPr lang="en-US" spc="-1" dirty="0" err="1">
                <a:solidFill>
                  <a:srgbClr val="000000"/>
                </a:solidFill>
                <a:latin typeface="Arial"/>
              </a:rPr>
              <a:t>Skinderienė</a:t>
            </a:r>
            <a:r>
              <a:rPr lang="en-US" spc="-1" dirty="0">
                <a:solidFill>
                  <a:srgbClr val="000000"/>
                </a:solidFill>
                <a:latin typeface="Arial"/>
              </a:rPr>
              <a:t>, G. </a:t>
            </a:r>
            <a:r>
              <a:rPr lang="en-US" spc="-1" dirty="0" err="1">
                <a:solidFill>
                  <a:srgbClr val="000000"/>
                </a:solidFill>
                <a:latin typeface="Arial"/>
              </a:rPr>
              <a:t>Jedemskienė</a:t>
            </a:r>
            <a:endParaRPr lang="lv-LV" spc="-1" dirty="0">
              <a:latin typeface="Arial"/>
            </a:endParaRPr>
          </a:p>
          <a:p>
            <a:endParaRPr lang="lv-LV" dirty="0"/>
          </a:p>
        </p:txBody>
      </p:sp>
      <p:grpSp>
        <p:nvGrpSpPr>
          <p:cNvPr id="6" name="Group 5">
            <a:extLst>
              <a:ext uri="{FF2B5EF4-FFF2-40B4-BE49-F238E27FC236}">
                <a16:creationId xmlns:a16="http://schemas.microsoft.com/office/drawing/2014/main" xmlns="" id="{A0D7AC44-C812-4ABF-AC34-2EC5D8AD43F2}"/>
              </a:ext>
            </a:extLst>
          </p:cNvPr>
          <p:cNvGrpSpPr/>
          <p:nvPr/>
        </p:nvGrpSpPr>
        <p:grpSpPr>
          <a:xfrm>
            <a:off x="894669" y="5257800"/>
            <a:ext cx="10331411" cy="1429430"/>
            <a:chOff x="894669" y="5257800"/>
            <a:chExt cx="10331411" cy="1429430"/>
          </a:xfrm>
        </p:grpSpPr>
        <p:pic>
          <p:nvPicPr>
            <p:cNvPr id="7" name="Picture 6">
              <a:extLst>
                <a:ext uri="{FF2B5EF4-FFF2-40B4-BE49-F238E27FC236}">
                  <a16:creationId xmlns:a16="http://schemas.microsoft.com/office/drawing/2014/main" xmlns="" id="{F0B694DF-6E56-4E4C-A969-7BA14B297728}"/>
                </a:ext>
              </a:extLst>
            </p:cNvPr>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894669" y="5613082"/>
              <a:ext cx="1781175" cy="752475"/>
            </a:xfrm>
            <a:prstGeom prst="rect">
              <a:avLst/>
            </a:prstGeom>
          </p:spPr>
        </p:pic>
        <p:pic>
          <p:nvPicPr>
            <p:cNvPr id="8" name="Picture 7">
              <a:extLst>
                <a:ext uri="{FF2B5EF4-FFF2-40B4-BE49-F238E27FC236}">
                  <a16:creationId xmlns:a16="http://schemas.microsoft.com/office/drawing/2014/main" xmlns="" id="{F9996EC2-367D-40FE-827E-5187C844FDD7}"/>
                </a:ext>
              </a:extLst>
            </p:cNvPr>
            <p:cNvPicPr>
              <a:picLocks noChangeAspect="1"/>
            </p:cNvPicPr>
            <p:nvPr/>
          </p:nvPicPr>
          <p:blipFill>
            <a:blip r:embed="rId3">
              <a:extLst>
                <a:ext uri="{28A0092B-C50C-407E-A947-70E740481C1C}">
                  <a14:useLocalDpi xmlns:a14="http://schemas.microsoft.com/office/drawing/2010/main" xmlns="" val="0"/>
                </a:ext>
              </a:extLst>
            </a:blip>
            <a:stretch>
              <a:fillRect/>
            </a:stretch>
          </p:blipFill>
          <p:spPr>
            <a:xfrm>
              <a:off x="3128418" y="5613081"/>
              <a:ext cx="1781175" cy="752475"/>
            </a:xfrm>
            <a:prstGeom prst="rect">
              <a:avLst/>
            </a:prstGeom>
          </p:spPr>
        </p:pic>
        <p:pic>
          <p:nvPicPr>
            <p:cNvPr id="9" name="Picture 8">
              <a:extLst>
                <a:ext uri="{FF2B5EF4-FFF2-40B4-BE49-F238E27FC236}">
                  <a16:creationId xmlns:a16="http://schemas.microsoft.com/office/drawing/2014/main" xmlns="" id="{55044FC9-ACD3-4BA9-8688-13B744F39994}"/>
                </a:ext>
              </a:extLst>
            </p:cNvPr>
            <p:cNvPicPr>
              <a:picLocks noChangeAspect="1"/>
            </p:cNvPicPr>
            <p:nvPr/>
          </p:nvPicPr>
          <p:blipFill>
            <a:blip r:embed="rId4">
              <a:extLst>
                <a:ext uri="{28A0092B-C50C-407E-A947-70E740481C1C}">
                  <a14:useLocalDpi xmlns:a14="http://schemas.microsoft.com/office/drawing/2010/main" xmlns="" val="0"/>
                </a:ext>
              </a:extLst>
            </a:blip>
            <a:stretch>
              <a:fillRect/>
            </a:stretch>
          </p:blipFill>
          <p:spPr>
            <a:xfrm>
              <a:off x="5009469" y="5613081"/>
              <a:ext cx="1781175" cy="752475"/>
            </a:xfrm>
            <a:prstGeom prst="rect">
              <a:avLst/>
            </a:prstGeom>
          </p:spPr>
        </p:pic>
        <p:pic>
          <p:nvPicPr>
            <p:cNvPr id="10" name="Picture 9">
              <a:extLst>
                <a:ext uri="{FF2B5EF4-FFF2-40B4-BE49-F238E27FC236}">
                  <a16:creationId xmlns:a16="http://schemas.microsoft.com/office/drawing/2014/main" xmlns="" id="{DDBD73E9-EF86-4600-B882-F92C792E5A0B}"/>
                </a:ext>
              </a:extLst>
            </p:cNvPr>
            <p:cNvPicPr>
              <a:picLocks noChangeAspect="1"/>
            </p:cNvPicPr>
            <p:nvPr/>
          </p:nvPicPr>
          <p:blipFill>
            <a:blip r:embed="rId5">
              <a:extLst>
                <a:ext uri="{28A0092B-C50C-407E-A947-70E740481C1C}">
                  <a14:useLocalDpi xmlns:a14="http://schemas.microsoft.com/office/drawing/2010/main" xmlns="" val="0"/>
                </a:ext>
              </a:extLst>
            </a:blip>
            <a:stretch>
              <a:fillRect/>
            </a:stretch>
          </p:blipFill>
          <p:spPr>
            <a:xfrm>
              <a:off x="6890520" y="5613081"/>
              <a:ext cx="1781175" cy="752475"/>
            </a:xfrm>
            <a:prstGeom prst="rect">
              <a:avLst/>
            </a:prstGeom>
          </p:spPr>
        </p:pic>
        <p:pic>
          <p:nvPicPr>
            <p:cNvPr id="11" name="Picture 10">
              <a:extLst>
                <a:ext uri="{FF2B5EF4-FFF2-40B4-BE49-F238E27FC236}">
                  <a16:creationId xmlns:a16="http://schemas.microsoft.com/office/drawing/2014/main" xmlns="" id="{67932BEF-522C-474B-99AF-D6B5A8928960}"/>
                </a:ext>
              </a:extLst>
            </p:cNvPr>
            <p:cNvPicPr>
              <a:picLocks noChangeAspect="1"/>
            </p:cNvPicPr>
            <p:nvPr/>
          </p:nvPicPr>
          <p:blipFill>
            <a:blip r:embed="rId6" cstate="print">
              <a:extLst>
                <a:ext uri="{28A0092B-C50C-407E-A947-70E740481C1C}">
                  <a14:useLocalDpi xmlns:a14="http://schemas.microsoft.com/office/drawing/2010/main" xmlns="" val="0"/>
                </a:ext>
              </a:extLst>
            </a:blip>
            <a:stretch>
              <a:fillRect/>
            </a:stretch>
          </p:blipFill>
          <p:spPr>
            <a:xfrm>
              <a:off x="8948602" y="5257800"/>
              <a:ext cx="2277478" cy="1429430"/>
            </a:xfrm>
            <a:prstGeom prst="rect">
              <a:avLst/>
            </a:prstGeom>
          </p:spPr>
        </p:pic>
      </p:grpSp>
    </p:spTree>
    <p:extLst>
      <p:ext uri="{BB962C8B-B14F-4D97-AF65-F5344CB8AC3E}">
        <p14:creationId xmlns:p14="http://schemas.microsoft.com/office/powerpoint/2010/main" xmlns="" val="24008062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p:cNvSpPr>
            <a:spLocks noGrp="1"/>
          </p:cNvSpPr>
          <p:nvPr>
            <p:ph type="title"/>
          </p:nvPr>
        </p:nvSpPr>
        <p:spPr/>
        <p:txBody>
          <a:bodyPr>
            <a:normAutofit/>
          </a:bodyPr>
          <a:lstStyle/>
          <a:p>
            <a:r>
              <a:rPr lang="lt-LT" b="1" dirty="0" smtClean="0"/>
              <a:t>Bankininko </a:t>
            </a:r>
            <a:r>
              <a:rPr lang="lt-LT" b="1" dirty="0"/>
              <a:t>teisinio reguliavimo </a:t>
            </a:r>
            <a:r>
              <a:rPr lang="lt-LT" b="1" dirty="0" smtClean="0"/>
              <a:t>mechanizmas</a:t>
            </a:r>
            <a:endParaRPr lang="lt-LT" b="1" dirty="0"/>
          </a:p>
        </p:txBody>
      </p:sp>
      <p:sp>
        <p:nvSpPr>
          <p:cNvPr id="3" name="Turinio vietos rezervavimo ženklas 2"/>
          <p:cNvSpPr>
            <a:spLocks noGrp="1"/>
          </p:cNvSpPr>
          <p:nvPr>
            <p:ph idx="1"/>
          </p:nvPr>
        </p:nvSpPr>
        <p:spPr>
          <a:xfrm>
            <a:off x="838200" y="2692400"/>
            <a:ext cx="10515600" cy="3484562"/>
          </a:xfrm>
        </p:spPr>
        <p:txBody>
          <a:bodyPr/>
          <a:lstStyle/>
          <a:p>
            <a:r>
              <a:rPr lang="lt-LT" dirty="0" smtClean="0">
                <a:hlinkClick r:id="rId2"/>
              </a:rPr>
              <a:t>https://www.youtube.com/watch?v=AofMTRdJP-U&amp;t=41s</a:t>
            </a:r>
            <a:endParaRPr lang="lt-LT" dirty="0" smtClean="0"/>
          </a:p>
          <a:p>
            <a:r>
              <a:rPr lang="lt-LT" dirty="0" smtClean="0">
                <a:hlinkClick r:id="rId3"/>
              </a:rPr>
              <a:t>https://www.youtube.com/watch?v=n2t0Wt9hGUc</a:t>
            </a:r>
            <a:endParaRPr lang="lt-LT" dirty="0" smtClean="0"/>
          </a:p>
          <a:p>
            <a:r>
              <a:rPr lang="lt-LT" dirty="0" smtClean="0">
                <a:hlinkClick r:id="rId4"/>
              </a:rPr>
              <a:t>https://www.youtube.com/watch?v=vo3SWSpHwzY</a:t>
            </a:r>
            <a:endParaRPr lang="lt-LT" dirty="0" smtClean="0"/>
          </a:p>
          <a:p>
            <a:endParaRPr lang="lt-LT" dirty="0"/>
          </a:p>
        </p:txBody>
      </p:sp>
    </p:spTree>
    <p:extLst>
      <p:ext uri="{BB962C8B-B14F-4D97-AF65-F5344CB8AC3E}">
        <p14:creationId xmlns:p14="http://schemas.microsoft.com/office/powerpoint/2010/main" xmlns="" val="21762977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p:cNvSpPr>
            <a:spLocks noGrp="1"/>
          </p:cNvSpPr>
          <p:nvPr>
            <p:ph type="title"/>
          </p:nvPr>
        </p:nvSpPr>
        <p:spPr/>
        <p:txBody>
          <a:bodyPr/>
          <a:lstStyle/>
          <a:p>
            <a:pPr algn="ctr"/>
            <a:r>
              <a:rPr lang="lt-LT" b="1" dirty="0"/>
              <a:t>Kreditas ir </a:t>
            </a:r>
            <a:r>
              <a:rPr lang="lt-LT" b="1" dirty="0" smtClean="0"/>
              <a:t>rizika</a:t>
            </a:r>
            <a:r>
              <a:rPr lang="lt-LT" dirty="0"/>
              <a:t/>
            </a:r>
            <a:br>
              <a:rPr lang="lt-LT" dirty="0"/>
            </a:br>
            <a:endParaRPr lang="lt-LT" dirty="0"/>
          </a:p>
        </p:txBody>
      </p:sp>
      <p:sp>
        <p:nvSpPr>
          <p:cNvPr id="3" name="Turinio vietos rezervavimo ženklas 2"/>
          <p:cNvSpPr>
            <a:spLocks noGrp="1"/>
          </p:cNvSpPr>
          <p:nvPr>
            <p:ph idx="1"/>
          </p:nvPr>
        </p:nvSpPr>
        <p:spPr/>
        <p:txBody>
          <a:bodyPr/>
          <a:lstStyle/>
          <a:p>
            <a:r>
              <a:rPr lang="lt-LT" b="1" dirty="0"/>
              <a:t>Kredito rizika</a:t>
            </a:r>
            <a:r>
              <a:rPr lang="lt-LT" dirty="0"/>
              <a:t> – </a:t>
            </a:r>
            <a:r>
              <a:rPr lang="lt-LT" dirty="0">
                <a:hlinkClick r:id="rId2" tooltip="Finansinė rizika"/>
              </a:rPr>
              <a:t>rizika</a:t>
            </a:r>
            <a:r>
              <a:rPr lang="lt-LT" dirty="0"/>
              <a:t>, kai viena iš </a:t>
            </a:r>
            <a:r>
              <a:rPr lang="lt-LT" dirty="0">
                <a:hlinkClick r:id="rId3" tooltip="Sandoris"/>
              </a:rPr>
              <a:t>sandorio</a:t>
            </a:r>
            <a:r>
              <a:rPr lang="lt-LT" dirty="0"/>
              <a:t> šalių gali tapti nepajėgi vykdyti savo įsipareigojimų ir dėl to kita šalis gali patirti </a:t>
            </a:r>
            <a:r>
              <a:rPr lang="lt-LT" dirty="0" smtClean="0"/>
              <a:t>nuostolių.</a:t>
            </a:r>
          </a:p>
          <a:p>
            <a:r>
              <a:rPr lang="lt-LT" b="1" dirty="0"/>
              <a:t>Kredito rizika</a:t>
            </a:r>
            <a:r>
              <a:rPr lang="lt-LT" dirty="0"/>
              <a:t> – tikimybė, kad sandorio šalis nesugebės atsiskaityti </a:t>
            </a:r>
            <a:r>
              <a:rPr lang="lt-LT" dirty="0">
                <a:hlinkClick r:id="rId4" tooltip="Sutartis"/>
              </a:rPr>
              <a:t>sutartyje</a:t>
            </a:r>
            <a:r>
              <a:rPr lang="lt-LT" dirty="0"/>
              <a:t> nustatyta tvarka</a:t>
            </a:r>
            <a:r>
              <a:rPr lang="lt-LT" dirty="0" smtClean="0"/>
              <a:t>.</a:t>
            </a:r>
            <a:r>
              <a:rPr lang="lt-LT" dirty="0"/>
              <a:t> Pagal </a:t>
            </a:r>
            <a:r>
              <a:rPr lang="lt-LT" dirty="0">
                <a:hlinkClick r:id="rId5" tooltip="Europos Centrinis Bankas"/>
              </a:rPr>
              <a:t>Europos Centrinį Banką</a:t>
            </a:r>
            <a:r>
              <a:rPr lang="lt-LT" dirty="0"/>
              <a:t> tai rizika, kad kita sandorio šalis neatsiskaitys už visą įsipareigojimo sumą suėjus atsiskaitymo terminui arba kada nors vėliau. Kredito riziką sudaro išlaidų kompensavimo rizika, pagrindinė rizika, taip pat rizika dėl to, kad bankas negali atsiskaityti</a:t>
            </a:r>
            <a:r>
              <a:rPr lang="lt-LT" dirty="0" smtClean="0"/>
              <a:t>.</a:t>
            </a:r>
            <a:endParaRPr lang="lt-LT" dirty="0"/>
          </a:p>
        </p:txBody>
      </p:sp>
    </p:spTree>
    <p:extLst>
      <p:ext uri="{BB962C8B-B14F-4D97-AF65-F5344CB8AC3E}">
        <p14:creationId xmlns:p14="http://schemas.microsoft.com/office/powerpoint/2010/main" xmlns="" val="281717650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urinio vietos rezervavimo ženklas 2"/>
          <p:cNvSpPr>
            <a:spLocks noGrp="1"/>
          </p:cNvSpPr>
          <p:nvPr>
            <p:ph idx="1"/>
          </p:nvPr>
        </p:nvSpPr>
        <p:spPr/>
        <p:txBody>
          <a:bodyPr/>
          <a:lstStyle/>
          <a:p>
            <a:pPr algn="just"/>
            <a:r>
              <a:rPr lang="lt-LT" dirty="0"/>
              <a:t>Kadangi bankai klientus vertina pagal jų pajamas, šeimos sudėtį, išsilavinimą, būtų naudinga įvertinti kredito gavėjo riziką. Pasiūlymas yra toks, kad kredito sutartys būtų vertinamos (pvz. kaip vertinami investavimo įrankiai pensijų fonduose) – mažos, vidutinės ar aukštos rizikos kredito sutartis.</a:t>
            </a:r>
          </a:p>
        </p:txBody>
      </p:sp>
    </p:spTree>
    <p:extLst>
      <p:ext uri="{BB962C8B-B14F-4D97-AF65-F5344CB8AC3E}">
        <p14:creationId xmlns:p14="http://schemas.microsoft.com/office/powerpoint/2010/main" xmlns="" val="198271265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p:cNvSpPr>
            <a:spLocks noGrp="1"/>
          </p:cNvSpPr>
          <p:nvPr>
            <p:ph type="title"/>
          </p:nvPr>
        </p:nvSpPr>
        <p:spPr>
          <a:xfrm>
            <a:off x="2457631" y="450561"/>
            <a:ext cx="6876117" cy="891104"/>
          </a:xfrm>
        </p:spPr>
        <p:txBody>
          <a:bodyPr>
            <a:normAutofit fontScale="90000"/>
          </a:bodyPr>
          <a:lstStyle/>
          <a:p>
            <a:pPr algn="ctr"/>
            <a:r>
              <a:rPr lang="lt-LT" b="1" dirty="0" smtClean="0"/>
              <a:t>KLAUSIMAI, ATSAKYMAI</a:t>
            </a:r>
            <a:r>
              <a:rPr lang="en-US" b="1" dirty="0" smtClean="0"/>
              <a:t>!</a:t>
            </a:r>
            <a:br>
              <a:rPr lang="en-US" b="1" dirty="0" smtClean="0"/>
            </a:br>
            <a:endParaRPr lang="lt-LT" b="1" dirty="0"/>
          </a:p>
        </p:txBody>
      </p:sp>
      <p:sp>
        <p:nvSpPr>
          <p:cNvPr id="3" name="Turinio vietos rezervavimo ženklas 2"/>
          <p:cNvSpPr>
            <a:spLocks noGrp="1"/>
          </p:cNvSpPr>
          <p:nvPr>
            <p:ph idx="1"/>
          </p:nvPr>
        </p:nvSpPr>
        <p:spPr>
          <a:xfrm>
            <a:off x="469900" y="1524000"/>
            <a:ext cx="11303000" cy="5067300"/>
          </a:xfrm>
        </p:spPr>
        <p:txBody>
          <a:bodyPr>
            <a:normAutofit fontScale="85000" lnSpcReduction="20000"/>
          </a:bodyPr>
          <a:lstStyle/>
          <a:p>
            <a:pPr marL="0" indent="0">
              <a:buNone/>
            </a:pPr>
            <a:r>
              <a:rPr lang="lt-LT" dirty="0"/>
              <a:t>PAANALIZUOKIME REALIĄ SITUACIJĄ, </a:t>
            </a:r>
            <a:endParaRPr lang="en-US" dirty="0" smtClean="0"/>
          </a:p>
          <a:p>
            <a:r>
              <a:rPr lang="lt-LT" dirty="0" smtClean="0"/>
              <a:t>Pvz., </a:t>
            </a:r>
            <a:r>
              <a:rPr lang="lt-LT" dirty="0"/>
              <a:t>šeima planuoja imti kreditą, vyro pajamos 1600Eur/mėn, žmonos 600Eur/mėn. Santaupų šeima turi po NT įsigijimo 1000 eurų</a:t>
            </a:r>
            <a:r>
              <a:rPr lang="lt-LT" dirty="0" smtClean="0"/>
              <a:t>.</a:t>
            </a:r>
            <a:endParaRPr lang="en-US" dirty="0" smtClean="0"/>
          </a:p>
          <a:p>
            <a:r>
              <a:rPr lang="lt-LT" dirty="0"/>
              <a:t>Turimo arba planuojamo kredito suma: 100 000 eurų.</a:t>
            </a:r>
          </a:p>
          <a:p>
            <a:r>
              <a:rPr lang="lt-LT" dirty="0"/>
              <a:t>Mėnesio įmoka už turimą/planuojamą kreditą: 537 eurų.</a:t>
            </a:r>
          </a:p>
          <a:p>
            <a:r>
              <a:rPr lang="lt-LT" dirty="0"/>
              <a:t>Rekomenduojame kredito riziką ir įmoką skaičiuoti su 5 proc. palūkanomis (pvz.100 000 </a:t>
            </a:r>
            <a:r>
              <a:rPr lang="lt-LT" dirty="0" err="1"/>
              <a:t>Eur</a:t>
            </a:r>
            <a:r>
              <a:rPr lang="lt-LT" dirty="0"/>
              <a:t> kredito įmoka 30 metų laikotarpiui- 537 </a:t>
            </a:r>
            <a:r>
              <a:rPr lang="lt-LT" dirty="0" err="1"/>
              <a:t>Eur</a:t>
            </a:r>
            <a:r>
              <a:rPr lang="lt-LT" dirty="0"/>
              <a:t>/</a:t>
            </a:r>
            <a:r>
              <a:rPr lang="lt-LT" dirty="0" err="1"/>
              <a:t>mėn</a:t>
            </a:r>
            <a:r>
              <a:rPr lang="lt-LT" dirty="0"/>
              <a:t>, 50 000 eurų kredito įmoka 268 eurų, 150 000 eurų kredito įmoka 805 eurų.)</a:t>
            </a:r>
          </a:p>
          <a:p>
            <a:r>
              <a:rPr lang="lt-LT" dirty="0"/>
              <a:t>Kokios gali būti kreditų gavėjų rizikos ?</a:t>
            </a:r>
          </a:p>
          <a:p>
            <a:r>
              <a:rPr lang="lt-LT" dirty="0"/>
              <a:t>MAŽOS RIZIKOS KREDITAS – kai kredito mokėjimui skiriama ne daugiau kaip 20 proc. gaunamų pajamų.</a:t>
            </a:r>
          </a:p>
          <a:p>
            <a:r>
              <a:rPr lang="lt-LT" dirty="0"/>
              <a:t>VIDUTINĖS RIZIKOS KREDITAS – kai kredito mokėjimui skiriama 20-30 proc. gaunamų pajamų.</a:t>
            </a:r>
          </a:p>
          <a:p>
            <a:r>
              <a:rPr lang="lt-LT" dirty="0"/>
              <a:t>AUKŠTOS RIZIKOS KREDITAS –  kai kredito mokėjimui skiriama 30-40 proc. gaunamų pajamų.</a:t>
            </a:r>
          </a:p>
          <a:p>
            <a:endParaRPr lang="lt-LT" dirty="0"/>
          </a:p>
        </p:txBody>
      </p:sp>
      <p:pic>
        <p:nvPicPr>
          <p:cNvPr id="2054" name="Picture 6" descr="Paslaugos - Tikslus asmeninis kreditas"/>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357250" y="275008"/>
            <a:ext cx="1658413" cy="1242210"/>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35590507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urinio vietos rezervavimo ženklas 2"/>
          <p:cNvSpPr>
            <a:spLocks noGrp="1"/>
          </p:cNvSpPr>
          <p:nvPr>
            <p:ph idx="1"/>
          </p:nvPr>
        </p:nvSpPr>
        <p:spPr>
          <a:xfrm>
            <a:off x="520700" y="807522"/>
            <a:ext cx="11087100" cy="5369441"/>
          </a:xfrm>
        </p:spPr>
        <p:txBody>
          <a:bodyPr/>
          <a:lstStyle/>
          <a:p>
            <a:pPr>
              <a:lnSpc>
                <a:spcPct val="100000"/>
              </a:lnSpc>
            </a:pPr>
            <a:r>
              <a:rPr lang="lt-LT" dirty="0"/>
              <a:t>Prie aukštos rizikos taip pat priskiriami šie faktoriai:</a:t>
            </a:r>
          </a:p>
          <a:p>
            <a:pPr marL="457200" lvl="1" indent="0">
              <a:lnSpc>
                <a:spcPct val="100000"/>
              </a:lnSpc>
            </a:pPr>
            <a:r>
              <a:rPr lang="lt-LT" sz="2800" dirty="0" smtClean="0"/>
              <a:t> </a:t>
            </a:r>
            <a:r>
              <a:rPr lang="lt-LT" sz="2800" dirty="0"/>
              <a:t>Jeigu Jūs vienas kredito gavėjas</a:t>
            </a:r>
            <a:r>
              <a:rPr lang="lt-LT" sz="2800" dirty="0" smtClean="0"/>
              <a:t>; </a:t>
            </a:r>
          </a:p>
          <a:p>
            <a:pPr marL="457200" lvl="1" indent="0">
              <a:lnSpc>
                <a:spcPct val="100000"/>
              </a:lnSpc>
            </a:pPr>
            <a:r>
              <a:rPr lang="lt-LT" sz="2800" dirty="0"/>
              <a:t> </a:t>
            </a:r>
            <a:r>
              <a:rPr lang="lt-LT" sz="2800" dirty="0" smtClean="0"/>
              <a:t>Šeimoje </a:t>
            </a:r>
            <a:r>
              <a:rPr lang="lt-LT" sz="2800" dirty="0"/>
              <a:t>dirba tik vienas šeimos narys</a:t>
            </a:r>
            <a:r>
              <a:rPr lang="lt-LT" sz="2800" dirty="0" smtClean="0"/>
              <a:t>; </a:t>
            </a:r>
          </a:p>
          <a:p>
            <a:pPr marL="457200" lvl="1" indent="0">
              <a:lnSpc>
                <a:spcPct val="100000"/>
              </a:lnSpc>
            </a:pPr>
            <a:r>
              <a:rPr lang="lt-LT" sz="2800" dirty="0"/>
              <a:t> </a:t>
            </a:r>
            <a:r>
              <a:rPr lang="lt-LT" sz="2800" dirty="0" smtClean="0"/>
              <a:t>Šeima </a:t>
            </a:r>
            <a:r>
              <a:rPr lang="lt-LT" sz="2800" dirty="0"/>
              <a:t>turi verslą ir iš jo gauna nuo 50-100 % pajamų</a:t>
            </a:r>
            <a:r>
              <a:rPr lang="lt-LT" sz="2800" dirty="0" smtClean="0"/>
              <a:t>; </a:t>
            </a:r>
          </a:p>
          <a:p>
            <a:pPr marL="457200" lvl="1" indent="0">
              <a:lnSpc>
                <a:spcPct val="100000"/>
              </a:lnSpc>
            </a:pPr>
            <a:r>
              <a:rPr lang="lt-LT" sz="2800" dirty="0" smtClean="0"/>
              <a:t> </a:t>
            </a:r>
            <a:r>
              <a:rPr lang="lt-LT" sz="2800" dirty="0"/>
              <a:t>Vieno iš kredito gavėjų pajamos dvigubai didesnės (pvz. vienas uždirba 600 Eur/mėn, kitas 1600 Eur/mėn</a:t>
            </a:r>
            <a:r>
              <a:rPr lang="lt-LT" sz="2800" dirty="0" smtClean="0"/>
              <a:t>); </a:t>
            </a:r>
          </a:p>
          <a:p>
            <a:pPr marL="457200" lvl="1" indent="0">
              <a:lnSpc>
                <a:spcPct val="100000"/>
              </a:lnSpc>
            </a:pPr>
            <a:r>
              <a:rPr lang="lt-LT" sz="2800" dirty="0" smtClean="0"/>
              <a:t> </a:t>
            </a:r>
            <a:r>
              <a:rPr lang="lt-LT" sz="2800" dirty="0"/>
              <a:t>Vienas arba abu kredito gavėjai dirba užsienyje arba turi sezoninį darbą</a:t>
            </a:r>
            <a:r>
              <a:rPr lang="lt-LT" sz="2800" dirty="0" smtClean="0"/>
              <a:t>; </a:t>
            </a:r>
          </a:p>
          <a:p>
            <a:pPr marL="457200" lvl="1" indent="0">
              <a:lnSpc>
                <a:spcPct val="100000"/>
              </a:lnSpc>
            </a:pPr>
            <a:r>
              <a:rPr lang="lt-LT" sz="2800" dirty="0"/>
              <a:t> </a:t>
            </a:r>
            <a:r>
              <a:rPr lang="lt-LT" sz="2800" dirty="0" smtClean="0"/>
              <a:t>Liga; </a:t>
            </a:r>
          </a:p>
          <a:p>
            <a:pPr marL="457200" lvl="1" indent="0">
              <a:lnSpc>
                <a:spcPct val="100000"/>
              </a:lnSpc>
            </a:pPr>
            <a:r>
              <a:rPr lang="lt-LT" sz="2800" dirty="0"/>
              <a:t> </a:t>
            </a:r>
            <a:r>
              <a:rPr lang="lt-LT" sz="2800" dirty="0" smtClean="0"/>
              <a:t>Turimas </a:t>
            </a:r>
            <a:r>
              <a:rPr lang="lt-LT" sz="2800" dirty="0"/>
              <a:t>daugiau nei vienas kreditas;</a:t>
            </a:r>
          </a:p>
          <a:p>
            <a:endParaRPr lang="lt-LT" dirty="0"/>
          </a:p>
        </p:txBody>
      </p:sp>
    </p:spTree>
    <p:extLst>
      <p:ext uri="{BB962C8B-B14F-4D97-AF65-F5344CB8AC3E}">
        <p14:creationId xmlns:p14="http://schemas.microsoft.com/office/powerpoint/2010/main" xmlns="" val="307508189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urinio vietos rezervavimo ženklas 2"/>
          <p:cNvSpPr>
            <a:spLocks noGrp="1"/>
          </p:cNvSpPr>
          <p:nvPr>
            <p:ph idx="1"/>
          </p:nvPr>
        </p:nvSpPr>
        <p:spPr>
          <a:xfrm>
            <a:off x="653143" y="587829"/>
            <a:ext cx="10700657" cy="5589134"/>
          </a:xfrm>
        </p:spPr>
        <p:txBody>
          <a:bodyPr>
            <a:normAutofit/>
          </a:bodyPr>
          <a:lstStyle/>
          <a:p>
            <a:pPr algn="just"/>
            <a:r>
              <a:rPr lang="lt-LT" dirty="0"/>
              <a:t>NUSTATĖME, kad pavyzdyje nurodytos šeimos kredito gavėjų rizika priskirta prie AUKŠTOS KREDITO RIZIKOS </a:t>
            </a:r>
            <a:r>
              <a:rPr lang="en-US" dirty="0" smtClean="0"/>
              <a:t>.</a:t>
            </a:r>
          </a:p>
          <a:p>
            <a:r>
              <a:rPr lang="lt-LT" dirty="0" smtClean="0"/>
              <a:t>Patarimai </a:t>
            </a:r>
            <a:r>
              <a:rPr lang="lt-LT" dirty="0"/>
              <a:t>šeimai, jeigu kredito rizika aukšta: rekomenduojame turėti 3-6 mėn. pajamų dydžio šeimos išlaidų rezervą sąskaitoje ir įvertinti pasekmes, kas bus, jeigu to rezervo nebus.</a:t>
            </a:r>
            <a:br>
              <a:rPr lang="lt-LT" dirty="0"/>
            </a:br>
            <a:r>
              <a:rPr lang="lt-LT" dirty="0"/>
              <a:t>Pasirašykite minimalų kredito grąžinimo planą, kuriame atsispindėtų tai, kaip šeima planuoja grąžinti kreditą ir ką darytų, jeigu prarastų darbą, susirgtų ar dėl kitų priežasčių negalėtų mokėti už kreditą (tokių mini kreditų grąžinimo planų „verslo planų” bankai prašo verslininkų, kurie skolinasi tik po 20 000 EUR, bet neprašo šeimų, kurios NT pirkimui ar namo statyboms skolinasi 100 000 ar 200 000 </a:t>
            </a:r>
            <a:r>
              <a:rPr lang="lt-LT" dirty="0" err="1"/>
              <a:t>Eur</a:t>
            </a:r>
            <a:r>
              <a:rPr lang="lt-LT" dirty="0"/>
              <a:t>).</a:t>
            </a:r>
          </a:p>
          <a:p>
            <a:endParaRPr lang="lt-LT" dirty="0"/>
          </a:p>
        </p:txBody>
      </p:sp>
    </p:spTree>
    <p:extLst>
      <p:ext uri="{BB962C8B-B14F-4D97-AF65-F5344CB8AC3E}">
        <p14:creationId xmlns:p14="http://schemas.microsoft.com/office/powerpoint/2010/main" xmlns="" val="55404915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p:cNvSpPr>
            <a:spLocks noGrp="1"/>
          </p:cNvSpPr>
          <p:nvPr>
            <p:ph type="title"/>
          </p:nvPr>
        </p:nvSpPr>
        <p:spPr/>
        <p:txBody>
          <a:bodyPr/>
          <a:lstStyle/>
          <a:p>
            <a:pPr algn="ctr"/>
            <a:r>
              <a:rPr lang="lt-LT" b="1" dirty="0"/>
              <a:t>DRAUDIMO </a:t>
            </a:r>
            <a:r>
              <a:rPr lang="lt-LT" b="1" dirty="0" smtClean="0"/>
              <a:t>SUTARTYS</a:t>
            </a:r>
            <a:r>
              <a:rPr lang="en-US" b="1" dirty="0" smtClean="0"/>
              <a:t> (1 val.)</a:t>
            </a:r>
            <a:endParaRPr lang="lt-LT" b="1" dirty="0"/>
          </a:p>
        </p:txBody>
      </p:sp>
      <p:sp>
        <p:nvSpPr>
          <p:cNvPr id="3" name="Turinio vietos rezervavimo ženklas 2"/>
          <p:cNvSpPr>
            <a:spLocks noGrp="1"/>
          </p:cNvSpPr>
          <p:nvPr>
            <p:ph idx="1"/>
          </p:nvPr>
        </p:nvSpPr>
        <p:spPr/>
        <p:txBody>
          <a:bodyPr>
            <a:normAutofit lnSpcReduction="10000"/>
          </a:bodyPr>
          <a:lstStyle/>
          <a:p>
            <a:pPr algn="just"/>
            <a:r>
              <a:rPr lang="lt-LT" dirty="0"/>
              <a:t>Draudimo sutartis yra rizikos sutartis, pagal kurią draudikui (draudimo kompanijai) tenka pareiga įvykus draudžiamajam įvykiui atlyginti atsiradusius nuostolius. Dėl to viena iš privalomųjų ir pagrindinių draudimo sutarties sąlygų yra draudimo rizika (Draudimo įstatymo 2 straipsnio 26 dalis). Ši sąlyga atskleidžia draudimo sutarties esmę ir paskirtį – draudimo sutartis skirta apsaugoti draudėjo (naudos gavėjo) interesus, prisiimant draudimo sutartyje sulygto draudžiamojo įvykio atsiradimo tikimybę. </a:t>
            </a:r>
            <a:endParaRPr lang="lt-LT" dirty="0" smtClean="0"/>
          </a:p>
          <a:p>
            <a:pPr algn="just">
              <a:buNone/>
            </a:pPr>
            <a:r>
              <a:rPr lang="lt-LT" dirty="0" smtClean="0"/>
              <a:t>	Taigi </a:t>
            </a:r>
            <a:r>
              <a:rPr lang="lt-LT" dirty="0"/>
              <a:t>draudimo rizika yra pavojaus, neigiamų padarinių atsiradimo tikimybė, o draudžiamasis įvykis yra tiesioginis draudimo rizikos materializavimosi padarinys, suponuojantis pareigą išmokėti draudimo išmoką (Civilio kodekso 6.987 straipsnis).</a:t>
            </a:r>
          </a:p>
        </p:txBody>
      </p:sp>
    </p:spTree>
    <p:extLst>
      <p:ext uri="{BB962C8B-B14F-4D97-AF65-F5344CB8AC3E}">
        <p14:creationId xmlns:p14="http://schemas.microsoft.com/office/powerpoint/2010/main" xmlns="" val="375082905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p:cNvSpPr>
            <a:spLocks noGrp="1"/>
          </p:cNvSpPr>
          <p:nvPr>
            <p:ph type="title"/>
          </p:nvPr>
        </p:nvSpPr>
        <p:spPr/>
        <p:txBody>
          <a:bodyPr/>
          <a:lstStyle/>
          <a:p>
            <a:r>
              <a:rPr lang="lt-LT" b="1" dirty="0" smtClean="0"/>
              <a:t>6 straipsnis. Draudimo sutarties sudarymas</a:t>
            </a:r>
            <a:endParaRPr lang="lt-LT" dirty="0"/>
          </a:p>
        </p:txBody>
      </p:sp>
      <p:sp>
        <p:nvSpPr>
          <p:cNvPr id="3" name="Turinio vietos rezervavimo ženklas 2"/>
          <p:cNvSpPr>
            <a:spLocks noGrp="1"/>
          </p:cNvSpPr>
          <p:nvPr>
            <p:ph idx="1"/>
          </p:nvPr>
        </p:nvSpPr>
        <p:spPr>
          <a:xfrm>
            <a:off x="596900" y="1825625"/>
            <a:ext cx="11125200" cy="4351338"/>
          </a:xfrm>
        </p:spPr>
        <p:txBody>
          <a:bodyPr>
            <a:normAutofit fontScale="92500" lnSpcReduction="20000"/>
          </a:bodyPr>
          <a:lstStyle/>
          <a:p>
            <a:pPr marL="0" indent="0">
              <a:lnSpc>
                <a:spcPct val="110000"/>
              </a:lnSpc>
              <a:buNone/>
            </a:pPr>
            <a:r>
              <a:rPr lang="lt-LT" dirty="0" smtClean="0"/>
              <a:t>1</a:t>
            </a:r>
            <a:r>
              <a:rPr lang="lt-LT" dirty="0"/>
              <a:t>. Įprastinė ir pasienio draudimo sutartys sudaromos vadovaujantis šiuo įstatymu, Civiliniu kodeksu, Draudimo įstatymu, Lietuvos banko (toliau – priežiūros institucija) patvirtintomis Standartinėmis transporto priemonių valdytojų civilinės atsakomybės privalomojo draudimo sutarties sąlygomis ir kitais Lietuvos Respublikos teisės aktais, jeigu šis įstatymas nenustato kitaip. Draudikai, sudarydami draudimo sutartis ryšio priemonėmis, taip pat vadovaujasi Vartotojų teisių gynimo įstatymu [</a:t>
            </a:r>
            <a:r>
              <a:rPr lang="lt-LT" i="1" dirty="0" err="1"/>
              <a:t>Infolex</a:t>
            </a:r>
            <a:r>
              <a:rPr lang="lt-LT" i="1" dirty="0"/>
              <a:t> – Vartotojų teisių apsaugos įstatymu</a:t>
            </a:r>
            <a:r>
              <a:rPr lang="lt-LT" dirty="0"/>
              <a:t>]. Žaliąją kortelę išduodantys draudikai taip pat turi vadovautis Bendradarbiavimo nuostatais ir kitais žaliosios kortelės sistemą reglamentuojančiais teisės aktais, Biurų tarybos sprendimais, taip pat atsižvelgti į sutarčių tarp Biuro ir kitų valstybių nacionalinių draudikų biurų sąlygas.</a:t>
            </a:r>
          </a:p>
          <a:p>
            <a:endParaRPr lang="lt-LT" dirty="0"/>
          </a:p>
        </p:txBody>
      </p:sp>
    </p:spTree>
    <p:extLst>
      <p:ext uri="{BB962C8B-B14F-4D97-AF65-F5344CB8AC3E}">
        <p14:creationId xmlns:p14="http://schemas.microsoft.com/office/powerpoint/2010/main" xmlns="" val="371972880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p:cNvSpPr>
            <a:spLocks noGrp="1"/>
          </p:cNvSpPr>
          <p:nvPr>
            <p:ph type="title"/>
          </p:nvPr>
        </p:nvSpPr>
        <p:spPr/>
        <p:txBody>
          <a:bodyPr/>
          <a:lstStyle/>
          <a:p>
            <a:r>
              <a:rPr lang="lt-LT" b="1" dirty="0" smtClean="0"/>
              <a:t>6 straipsnis. Draudimo sutarties sudarymas</a:t>
            </a:r>
            <a:r>
              <a:rPr lang="lt-LT" dirty="0" smtClean="0"/>
              <a:t/>
            </a:r>
            <a:br>
              <a:rPr lang="lt-LT" dirty="0" smtClean="0"/>
            </a:br>
            <a:endParaRPr lang="lt-LT" dirty="0"/>
          </a:p>
        </p:txBody>
      </p:sp>
      <p:sp>
        <p:nvSpPr>
          <p:cNvPr id="3" name="Turinio vietos rezervavimo ženklas 2"/>
          <p:cNvSpPr>
            <a:spLocks noGrp="1"/>
          </p:cNvSpPr>
          <p:nvPr>
            <p:ph idx="1"/>
          </p:nvPr>
        </p:nvSpPr>
        <p:spPr>
          <a:xfrm>
            <a:off x="498764" y="1487177"/>
            <a:ext cx="10694720" cy="4818619"/>
          </a:xfrm>
        </p:spPr>
        <p:txBody>
          <a:bodyPr>
            <a:normAutofit fontScale="92500" lnSpcReduction="20000"/>
          </a:bodyPr>
          <a:lstStyle/>
          <a:p>
            <a:pPr marL="0" indent="0">
              <a:lnSpc>
                <a:spcPct val="120000"/>
              </a:lnSpc>
              <a:buNone/>
            </a:pPr>
            <a:r>
              <a:rPr lang="lt-LT" dirty="0"/>
              <a:t>2. Draudikas privalo sudaryti draudimo sutartis su šio įstatymo 4 straipsnio 2 dalyje nurodytais asmenimis, kurie patys ar per savo atstovą pateikė prašymus, visą būtiną informaciją ir dokumentus, būtinus sutarčiai sudaryti. Transporto priemonės valdytojas, teikiantis prašymą sudaryti draudimo sutartį, visą būtiną informaciją ir dokumentus, būtinus sutarčiai sudaryti, sudarant draudimo sutartį yra laikomas šio įstatymo 4 straipsnio 2 dalyje nurodytų asmenų atstovu pagal įstatymą. Draudiko atsisakymas sudaryti draudimo sutartį gali būti ginčijamas teismo tvarka.</a:t>
            </a:r>
          </a:p>
          <a:p>
            <a:pPr marL="0" indent="0">
              <a:lnSpc>
                <a:spcPct val="120000"/>
              </a:lnSpc>
              <a:buNone/>
            </a:pPr>
            <a:r>
              <a:rPr lang="lt-LT" dirty="0"/>
              <a:t>3. Prieš sudarydamas draudimo sutartį, draudėjas privalo suteikti draudikui jo prašomą teisingą informaciją ir pateikti dokumentus, būtinus draudimo sutarčiai sudaryti. Draudikas turi teisę tikrinti, ar pateikta informacija teisinga.</a:t>
            </a:r>
          </a:p>
          <a:p>
            <a:endParaRPr lang="lt-LT" dirty="0"/>
          </a:p>
        </p:txBody>
      </p:sp>
    </p:spTree>
    <p:extLst>
      <p:ext uri="{BB962C8B-B14F-4D97-AF65-F5344CB8AC3E}">
        <p14:creationId xmlns:p14="http://schemas.microsoft.com/office/powerpoint/2010/main" xmlns="" val="50466111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815975"/>
          </a:xfrm>
        </p:spPr>
        <p:txBody>
          <a:bodyPr>
            <a:normAutofit fontScale="90000"/>
          </a:bodyPr>
          <a:lstStyle/>
          <a:p>
            <a:r>
              <a:rPr lang="lt-LT" b="1" dirty="0" smtClean="0"/>
              <a:t>6 straipsnis. Draudimo sutarties sudarymas</a:t>
            </a:r>
            <a:r>
              <a:rPr lang="lt-LT" dirty="0" smtClean="0"/>
              <a:t/>
            </a:r>
            <a:br>
              <a:rPr lang="lt-LT" dirty="0" smtClean="0"/>
            </a:br>
            <a:endParaRPr lang="lt-LT" dirty="0"/>
          </a:p>
        </p:txBody>
      </p:sp>
      <p:sp>
        <p:nvSpPr>
          <p:cNvPr id="3" name="Content Placeholder 2"/>
          <p:cNvSpPr>
            <a:spLocks noGrp="1"/>
          </p:cNvSpPr>
          <p:nvPr>
            <p:ph idx="1"/>
          </p:nvPr>
        </p:nvSpPr>
        <p:spPr>
          <a:xfrm>
            <a:off x="647700" y="1016000"/>
            <a:ext cx="10845800" cy="5575300"/>
          </a:xfrm>
        </p:spPr>
        <p:txBody>
          <a:bodyPr>
            <a:normAutofit fontScale="92500" lnSpcReduction="10000"/>
          </a:bodyPr>
          <a:lstStyle/>
          <a:p>
            <a:pPr marL="0" indent="0">
              <a:lnSpc>
                <a:spcPct val="100000"/>
              </a:lnSpc>
              <a:buNone/>
            </a:pPr>
            <a:r>
              <a:rPr lang="lt-LT" dirty="0" smtClean="0"/>
              <a:t>4. Įprastinės draudimo sutartys sudaromos, kai įprastinė transporto priemonės buvimo vieta yra Lietuvos Respublikos teritorijoje. Įprastinė draudimo sutartis sudaroma prieš valstybinį transporto priemonės įregistravimą, jeigu ši transporto priemonė yra neapdrausta. Jeigu transporto priemonė neprivalo būti registruojama, draudimo sutartis sudaroma prieš pradedant ją naudoti.</a:t>
            </a:r>
          </a:p>
          <a:p>
            <a:pPr marL="0" indent="0">
              <a:lnSpc>
                <a:spcPct val="100000"/>
              </a:lnSpc>
              <a:buNone/>
            </a:pPr>
            <a:r>
              <a:rPr lang="lt-LT" dirty="0" smtClean="0"/>
              <a:t>5. Jeigu įprastinė draudimo sutartis sudaroma prieš valstybinį transporto priemonės įregistravimą, draudikas, gavęs draudėjo prašymą ir kitus dokumentus, būtinus draudimo sutarčiai sudaryti, išduoda draudimo liudijimą, kuriame nenurodomas transporto priemonės valstybinis numeris, išskyrus atvejus, kai transporto priemonės valstybinis numeris žinomas. Šį draudimo liudijimą draudėjas pateikia institucijai, atsakingai už transporto priemonių valstybinę registraciją. Į draudėjo pateiktą draudimo liudijimą institucija, atsakinga už transporto priemonių valstybinę registraciją, įrašo transporto priemonės valstybinį numerį ir per 3 darbo dienas privalo rašytine ar jai prilyginama forma pranešti jį draudikui.</a:t>
            </a:r>
          </a:p>
          <a:p>
            <a:pPr marL="0" indent="0">
              <a:lnSpc>
                <a:spcPct val="100000"/>
              </a:lnSpc>
              <a:buNone/>
            </a:pPr>
            <a:endParaRPr lang="lt-LT"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498600"/>
            <a:ext cx="10515600" cy="2755900"/>
          </a:xfrm>
        </p:spPr>
        <p:txBody>
          <a:bodyPr>
            <a:normAutofit fontScale="90000"/>
          </a:bodyPr>
          <a:lstStyle/>
          <a:p>
            <a:pPr algn="ctr">
              <a:lnSpc>
                <a:spcPct val="100000"/>
              </a:lnSpc>
            </a:pPr>
            <a:r>
              <a:rPr lang="lt-LT" b="1" dirty="0" smtClean="0"/>
              <a:t/>
            </a:r>
            <a:br>
              <a:rPr lang="lt-LT" b="1" dirty="0" smtClean="0"/>
            </a:br>
            <a:r>
              <a:rPr lang="lt-LT" sz="4900" b="1" dirty="0" smtClean="0"/>
              <a:t>Nr. 2</a:t>
            </a:r>
            <a:br>
              <a:rPr lang="lt-LT" sz="4900" b="1" dirty="0" smtClean="0"/>
            </a:br>
            <a:r>
              <a:rPr lang="lt-LT" sz="4900" b="1" dirty="0" smtClean="0"/>
              <a:t>CIVILINĖ TEISĖ</a:t>
            </a:r>
            <a:r>
              <a:rPr lang="lt-LT" b="1" dirty="0" smtClean="0"/>
              <a:t/>
            </a:r>
            <a:br>
              <a:rPr lang="lt-LT" b="1" dirty="0" smtClean="0"/>
            </a:br>
            <a:endParaRPr lang="lt-LT" dirty="0"/>
          </a:p>
        </p:txBody>
      </p:sp>
      <p:sp>
        <p:nvSpPr>
          <p:cNvPr id="3" name="Content Placeholder 2"/>
          <p:cNvSpPr>
            <a:spLocks noGrp="1"/>
          </p:cNvSpPr>
          <p:nvPr>
            <p:ph idx="1"/>
          </p:nvPr>
        </p:nvSpPr>
        <p:spPr>
          <a:xfrm>
            <a:off x="838200" y="4635499"/>
            <a:ext cx="10515600" cy="1541463"/>
          </a:xfrm>
        </p:spPr>
        <p:txBody>
          <a:bodyPr/>
          <a:lstStyle/>
          <a:p>
            <a:pPr algn="ctr">
              <a:lnSpc>
                <a:spcPct val="100000"/>
              </a:lnSpc>
            </a:pPr>
            <a:endParaRPr lang="lt-LT"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p:cNvSpPr>
            <a:spLocks noGrp="1"/>
          </p:cNvSpPr>
          <p:nvPr>
            <p:ph type="title"/>
          </p:nvPr>
        </p:nvSpPr>
        <p:spPr>
          <a:xfrm>
            <a:off x="838200" y="533400"/>
            <a:ext cx="10515600" cy="812800"/>
          </a:xfrm>
        </p:spPr>
        <p:txBody>
          <a:bodyPr/>
          <a:lstStyle/>
          <a:p>
            <a:r>
              <a:rPr lang="lt-LT" b="1" dirty="0" smtClean="0"/>
              <a:t>6 straipsnis. Draudimo sutarties sudarymas</a:t>
            </a:r>
            <a:endParaRPr lang="lt-LT" dirty="0"/>
          </a:p>
        </p:txBody>
      </p:sp>
      <p:sp>
        <p:nvSpPr>
          <p:cNvPr id="3" name="Turinio vietos rezervavimo ženklas 2"/>
          <p:cNvSpPr>
            <a:spLocks noGrp="1"/>
          </p:cNvSpPr>
          <p:nvPr>
            <p:ph idx="1"/>
          </p:nvPr>
        </p:nvSpPr>
        <p:spPr>
          <a:xfrm>
            <a:off x="368300" y="1587500"/>
            <a:ext cx="11391900" cy="4902200"/>
          </a:xfrm>
        </p:spPr>
        <p:txBody>
          <a:bodyPr>
            <a:noAutofit/>
          </a:bodyPr>
          <a:lstStyle/>
          <a:p>
            <a:pPr marL="0" indent="0">
              <a:lnSpc>
                <a:spcPct val="100000"/>
              </a:lnSpc>
              <a:buNone/>
            </a:pPr>
            <a:r>
              <a:rPr lang="lt-LT" sz="2400" dirty="0" smtClean="0"/>
              <a:t>6</a:t>
            </a:r>
            <a:r>
              <a:rPr lang="lt-LT" sz="2400" dirty="0"/>
              <a:t>. Draudėjui pageidaujant, kad jam pagal sudarytą ar sudaromą įprastinę draudimo sutartį būtų suteikiama draudimo apsauga žaliosios kortelės sistemai priklausančiose užsienio valstybėse, draudikas draudimo sutartyje nustatytomis sąlygomis papildomai draudėjui išduoda žaliąją kortelę. Jeigu žaliojoje kortelėje nurodoma, kad ji galioja tik Europos Sąjungos valstybėse narėse ir Šveicarijos Konfederacijoje, tokia žalioji kortelė draudėjui išduodama nemokamai</a:t>
            </a:r>
            <a:r>
              <a:rPr lang="lt-LT" sz="2400" dirty="0" smtClean="0"/>
              <a:t>.</a:t>
            </a:r>
          </a:p>
          <a:p>
            <a:pPr marL="0" indent="0">
              <a:lnSpc>
                <a:spcPct val="100000"/>
              </a:lnSpc>
              <a:buNone/>
            </a:pPr>
            <a:r>
              <a:rPr lang="lt-LT" sz="2400" dirty="0" smtClean="0"/>
              <a:t>7. Su Ūkininko ūkio įstatymo nustatyta tvarka registruotų ūkių ūkininkais, taip pat su kitais Žemės ūkio ir kaimo plėtros įstatyme nurodytais žemės ūkio veiklos subjektais gali būti sudaroma grupinė draudimo sutartis. Grupinė draudimo sutartis sudaroma dėl keleto transporto priemonių, išduodant vieną draudimo liudijimą. Grupinė draudimo sutartis gali būti sudaroma ne daugiau kaip dėl penkių transporto priemonių, iš kurių tik viena gali būti lengvasis automobilis. Grupinei draudimo sutarčiai taikomos visos sąlygos, šiame įstatyme nustatytos įprastinei draudimo sutarčiai.</a:t>
            </a:r>
          </a:p>
          <a:p>
            <a:pPr marL="0" indent="0">
              <a:lnSpc>
                <a:spcPct val="120000"/>
              </a:lnSpc>
              <a:buNone/>
            </a:pPr>
            <a:endParaRPr lang="lt-LT" sz="2400" dirty="0"/>
          </a:p>
          <a:p>
            <a:endParaRPr lang="lt-LT" sz="2400" dirty="0"/>
          </a:p>
        </p:txBody>
      </p:sp>
    </p:spTree>
    <p:extLst>
      <p:ext uri="{BB962C8B-B14F-4D97-AF65-F5344CB8AC3E}">
        <p14:creationId xmlns:p14="http://schemas.microsoft.com/office/powerpoint/2010/main" xmlns="" val="386191364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p:cNvSpPr>
            <a:spLocks noGrp="1"/>
          </p:cNvSpPr>
          <p:nvPr>
            <p:ph type="title"/>
          </p:nvPr>
        </p:nvSpPr>
        <p:spPr>
          <a:xfrm>
            <a:off x="838200" y="508000"/>
            <a:ext cx="10515600" cy="736600"/>
          </a:xfrm>
        </p:spPr>
        <p:txBody>
          <a:bodyPr/>
          <a:lstStyle/>
          <a:p>
            <a:r>
              <a:rPr lang="lt-LT" b="1" dirty="0" smtClean="0"/>
              <a:t>6 straipsnis. Draudimo sutarties sudarymas</a:t>
            </a:r>
            <a:endParaRPr lang="lt-LT" dirty="0"/>
          </a:p>
        </p:txBody>
      </p:sp>
      <p:sp>
        <p:nvSpPr>
          <p:cNvPr id="3" name="Turinio vietos rezervavimo ženklas 2"/>
          <p:cNvSpPr>
            <a:spLocks noGrp="1"/>
          </p:cNvSpPr>
          <p:nvPr>
            <p:ph idx="1"/>
          </p:nvPr>
        </p:nvSpPr>
        <p:spPr>
          <a:xfrm>
            <a:off x="374072" y="1330036"/>
            <a:ext cx="11271828" cy="5332021"/>
          </a:xfrm>
        </p:spPr>
        <p:txBody>
          <a:bodyPr>
            <a:normAutofit fontScale="85000" lnSpcReduction="10000"/>
          </a:bodyPr>
          <a:lstStyle/>
          <a:p>
            <a:pPr marL="0" indent="0">
              <a:lnSpc>
                <a:spcPct val="110000"/>
              </a:lnSpc>
              <a:buNone/>
            </a:pPr>
            <a:r>
              <a:rPr lang="lt-LT" dirty="0" smtClean="0"/>
              <a:t>8</a:t>
            </a:r>
            <a:r>
              <a:rPr lang="lt-LT" dirty="0"/>
              <a:t>. Pasienio draudimo sutartis sudaroma, kai ketinama Europos Sąjungos valstybės narės kelių eisme dalyvauti naudojant transporto priemonę, kurios įprastinė buvimo vieta yra užsienio valstybės teritorijoje (išskyrus šiame įstatyme nurodytas išimtis), jeigu tokios transporto priemonės valdytojas neturi kitos Lietuvos Respublikoje galiojančios transporto priemonių valdytojų civilinės atsakomybės privalomojo draudimo sutarties. Išimtiniais atvejais pasienio draudimo sutartis gali būti sudaroma dėl į Lietuvos Respubliką įvežamos įsigytos transporto priemonės, kurios įprastinė buvimo vieta yra kitoje Europos Sąjungos valstybėje narėje, jei ši transporto priemonė yra neapdrausta. Tokiu atveju pasienio draudimo sutartis gali būti sudaroma per 30 dienų nuo pirkėjo patvirtinimo, kad transporto priemonė pristatyta, jei</a:t>
            </a:r>
            <a:r>
              <a:rPr lang="lt-LT" b="1" dirty="0"/>
              <a:t> </a:t>
            </a:r>
            <a:r>
              <a:rPr lang="lt-LT" dirty="0"/>
              <a:t>asmuo, kuris kreipiasi dėl draudimo sutarties sudarymo, pateikia šios transporto priemonės įsigijimo kitoje Europos Sąjungos valstybėje narėje dokumentus. Pasibaigus šiam laikotarpiui, importuota transporto priemonė pagal šį įstatymą gali būti apdrausta tik tuo atveju, jei transporto priemonė įregistruojama Lietuvos Respublikoje.</a:t>
            </a:r>
          </a:p>
          <a:p>
            <a:endParaRPr lang="lt-LT" dirty="0"/>
          </a:p>
        </p:txBody>
      </p:sp>
    </p:spTree>
    <p:extLst>
      <p:ext uri="{BB962C8B-B14F-4D97-AF65-F5344CB8AC3E}">
        <p14:creationId xmlns:p14="http://schemas.microsoft.com/office/powerpoint/2010/main" xmlns="" val="394539661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t-LT" b="1" dirty="0" smtClean="0"/>
              <a:t>6 straipsnis. Draudimo sutarties sudarymas</a:t>
            </a:r>
            <a:endParaRPr lang="lt-LT" dirty="0"/>
          </a:p>
        </p:txBody>
      </p:sp>
      <p:sp>
        <p:nvSpPr>
          <p:cNvPr id="3" name="Content Placeholder 2"/>
          <p:cNvSpPr>
            <a:spLocks noGrp="1"/>
          </p:cNvSpPr>
          <p:nvPr>
            <p:ph idx="1"/>
          </p:nvPr>
        </p:nvSpPr>
        <p:spPr/>
        <p:txBody>
          <a:bodyPr>
            <a:normAutofit fontScale="85000" lnSpcReduction="10000"/>
          </a:bodyPr>
          <a:lstStyle/>
          <a:p>
            <a:pPr marL="0" indent="0">
              <a:lnSpc>
                <a:spcPct val="110000"/>
              </a:lnSpc>
              <a:buNone/>
            </a:pPr>
            <a:r>
              <a:rPr lang="lt-LT" dirty="0" smtClean="0"/>
              <a:t>9. Su draudimo sutartimi susiję draudimo sutarties šalių pareiškimai ir pranešimai turi būti pateikiami raštu. Jei pasikeitė draudėjo gyvenamosios vietos ar buveinės adresas ir draudėjas nepranešė apie tai draudikui, tai draudėjui paskutiniu draudikui žinomu gyvenamosios vietos ar buveinės adresu registruotu laišku išsiųsti draudiko pareiškimai ir pranešimai laikomi įteiktais draudėjui.</a:t>
            </a:r>
          </a:p>
          <a:p>
            <a:pPr marL="0" indent="0">
              <a:lnSpc>
                <a:spcPct val="110000"/>
              </a:lnSpc>
              <a:buNone/>
            </a:pPr>
            <a:r>
              <a:rPr lang="lt-LT" dirty="0" smtClean="0"/>
              <a:t>10. Transporto priemonės valdytojas neturi teisės sudaryti dėl tos pačios transporto priemonės kelių transporto priemonių valdytojų civilinės atsakomybės privalomojo draudimo sutarčių tam pačiam ar iš dalies sutampančiam sutarties galiojimo laikotarpiui. Jeigu yra sudarytos kelios draudimo sutartys, įsigaliojus naujai draudimo sutarčiai, prieš tai dėl tos pačios transporto priemonės sudaryta draudimo sutartis pasibaigia.</a:t>
            </a:r>
            <a:endParaRPr lang="lt-LT"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p:cNvSpPr>
            <a:spLocks noGrp="1"/>
          </p:cNvSpPr>
          <p:nvPr>
            <p:ph type="title"/>
          </p:nvPr>
        </p:nvSpPr>
        <p:spPr/>
        <p:txBody>
          <a:bodyPr/>
          <a:lstStyle/>
          <a:p>
            <a:r>
              <a:rPr lang="lt-LT" b="1" dirty="0" smtClean="0"/>
              <a:t>6 straipsnis. Draudimo sutarties sudarymas</a:t>
            </a:r>
            <a:endParaRPr lang="lt-LT" dirty="0"/>
          </a:p>
        </p:txBody>
      </p:sp>
      <p:sp>
        <p:nvSpPr>
          <p:cNvPr id="3" name="Turinio vietos rezervavimo ženklas 2"/>
          <p:cNvSpPr>
            <a:spLocks noGrp="1"/>
          </p:cNvSpPr>
          <p:nvPr>
            <p:ph idx="1"/>
          </p:nvPr>
        </p:nvSpPr>
        <p:spPr>
          <a:xfrm>
            <a:off x="718457" y="1727200"/>
            <a:ext cx="10838543" cy="4673600"/>
          </a:xfrm>
        </p:spPr>
        <p:txBody>
          <a:bodyPr>
            <a:normAutofit fontScale="92500"/>
          </a:bodyPr>
          <a:lstStyle/>
          <a:p>
            <a:pPr marL="0" indent="0">
              <a:lnSpc>
                <a:spcPct val="100000"/>
              </a:lnSpc>
              <a:buNone/>
            </a:pPr>
            <a:r>
              <a:rPr lang="lt-LT" dirty="0" smtClean="0"/>
              <a:t>11</a:t>
            </a:r>
            <a:r>
              <a:rPr lang="lt-LT" dirty="0"/>
              <a:t>. Draudimo sutarties tekstas ir draudimo liudijime nurodomi Civilinio kodekso 6.991 straipsnio 1 dalies 1–10 punktuose nustatyti duomenys turi būti spausdinti. Draudimo liudijimai užpildomi remiantis transporto priemonių valdytojų civilinės atsakomybės privalomojo draudimo duomenų baze.</a:t>
            </a:r>
          </a:p>
          <a:p>
            <a:pPr marL="0" indent="0">
              <a:lnSpc>
                <a:spcPct val="100000"/>
              </a:lnSpc>
              <a:buNone/>
            </a:pPr>
            <a:r>
              <a:rPr lang="lt-LT" dirty="0"/>
              <a:t>12. Su draudiku draudimo sutartį 2008 metais sudarančiam ar sudariusiam asmeniui draudikas turi išduoti eismo įvykio deklaracijos formą ir paaiškinti, kaip ją užpildyti. Nuo 2009 m. sausio 1 d. su draudiku draudimo sutartį sudarančiam ar sudariusiam asmeniui draudikas išduoda eismo įvykio deklaracijos formą ir paaiškina, kaip ją užpildyti, jei asmuo to pageidauja.</a:t>
            </a:r>
          </a:p>
          <a:p>
            <a:pPr marL="0" indent="0">
              <a:buNone/>
            </a:pPr>
            <a:r>
              <a:rPr lang="lt-LT" dirty="0"/>
              <a:t> </a:t>
            </a:r>
          </a:p>
          <a:p>
            <a:endParaRPr lang="lt-LT" dirty="0"/>
          </a:p>
        </p:txBody>
      </p:sp>
    </p:spTree>
    <p:extLst>
      <p:ext uri="{BB962C8B-B14F-4D97-AF65-F5344CB8AC3E}">
        <p14:creationId xmlns:p14="http://schemas.microsoft.com/office/powerpoint/2010/main" xmlns="" val="264204687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p:cNvSpPr>
            <a:spLocks noGrp="1"/>
          </p:cNvSpPr>
          <p:nvPr>
            <p:ph type="title"/>
          </p:nvPr>
        </p:nvSpPr>
        <p:spPr/>
        <p:txBody>
          <a:bodyPr/>
          <a:lstStyle/>
          <a:p>
            <a:r>
              <a:rPr lang="lt-LT" b="1" cap="all" dirty="0" smtClean="0"/>
              <a:t>DRAUDIMAS NUO NELAIMINGŲ ATSITIKIMŲ</a:t>
            </a:r>
            <a:br>
              <a:rPr lang="lt-LT" b="1" cap="all" dirty="0" smtClean="0"/>
            </a:br>
            <a:endParaRPr lang="lt-LT" b="1" dirty="0"/>
          </a:p>
        </p:txBody>
      </p:sp>
      <p:sp>
        <p:nvSpPr>
          <p:cNvPr id="3" name="Turinio vietos rezervavimo ženklas 2"/>
          <p:cNvSpPr>
            <a:spLocks noGrp="1"/>
          </p:cNvSpPr>
          <p:nvPr>
            <p:ph idx="1"/>
          </p:nvPr>
        </p:nvSpPr>
        <p:spPr>
          <a:xfrm>
            <a:off x="635000" y="1825625"/>
            <a:ext cx="11036300" cy="4351338"/>
          </a:xfrm>
        </p:spPr>
        <p:txBody>
          <a:bodyPr/>
          <a:lstStyle/>
          <a:p>
            <a:pPr marL="0" indent="0">
              <a:buNone/>
            </a:pPr>
            <a:r>
              <a:rPr lang="lt-LT" b="1" cap="all" dirty="0" smtClean="0"/>
              <a:t>ŠIS </a:t>
            </a:r>
            <a:r>
              <a:rPr lang="lt-LT" b="1" cap="all" dirty="0"/>
              <a:t>DRAUDIMAS YRA SKIRTAS TAM, KAD APSIDRAUDUSIAM ASMENIUI BŪTŲ ATLYGINTA ŽALA ĮVYKUS NELAIMINGAM ATSITIKIMUI, </a:t>
            </a:r>
            <a:endParaRPr lang="lt-LT" dirty="0"/>
          </a:p>
          <a:p>
            <a:r>
              <a:rPr lang="lt-LT" dirty="0"/>
              <a:t>dėl kurio apdraustojo sveikatai yra padaroma žala, jis netenka darbingumo arba toks nelaimingas atsitikimas tampa jo mirties priežastimi.</a:t>
            </a:r>
          </a:p>
          <a:p>
            <a:endParaRPr lang="lt-LT" dirty="0"/>
          </a:p>
        </p:txBody>
      </p:sp>
    </p:spTree>
    <p:extLst>
      <p:ext uri="{BB962C8B-B14F-4D97-AF65-F5344CB8AC3E}">
        <p14:creationId xmlns:p14="http://schemas.microsoft.com/office/powerpoint/2010/main" xmlns="" val="135142639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p:cNvSpPr>
            <a:spLocks noGrp="1"/>
          </p:cNvSpPr>
          <p:nvPr>
            <p:ph type="title"/>
          </p:nvPr>
        </p:nvSpPr>
        <p:spPr/>
        <p:txBody>
          <a:bodyPr>
            <a:normAutofit fontScale="90000"/>
          </a:bodyPr>
          <a:lstStyle/>
          <a:p>
            <a:pPr>
              <a:lnSpc>
                <a:spcPct val="100000"/>
              </a:lnSpc>
            </a:pPr>
            <a:r>
              <a:rPr lang="lt-LT" sz="4900" b="1" cap="all" dirty="0" smtClean="0"/>
              <a:t>KRITINIŲ LIGŲ DRAUDIMAS</a:t>
            </a:r>
            <a:r>
              <a:rPr lang="lt-LT" b="1" cap="all" dirty="0" smtClean="0"/>
              <a:t/>
            </a:r>
            <a:br>
              <a:rPr lang="lt-LT" b="1" cap="all" dirty="0" smtClean="0"/>
            </a:br>
            <a:endParaRPr lang="lt-LT" b="1" dirty="0"/>
          </a:p>
        </p:txBody>
      </p:sp>
      <p:sp>
        <p:nvSpPr>
          <p:cNvPr id="3" name="Turinio vietos rezervavimo ženklas 2"/>
          <p:cNvSpPr>
            <a:spLocks noGrp="1"/>
          </p:cNvSpPr>
          <p:nvPr>
            <p:ph idx="1"/>
          </p:nvPr>
        </p:nvSpPr>
        <p:spPr/>
        <p:txBody>
          <a:bodyPr>
            <a:normAutofit/>
          </a:bodyPr>
          <a:lstStyle/>
          <a:p>
            <a:pPr marL="0" indent="0">
              <a:buNone/>
            </a:pPr>
            <a:r>
              <a:rPr lang="lt-LT" b="1" cap="all" dirty="0" smtClean="0"/>
              <a:t>KRITINIŲ </a:t>
            </a:r>
            <a:r>
              <a:rPr lang="lt-LT" b="1" cap="all" dirty="0"/>
              <a:t>LIGŲ DRAUDIMAS – PAPILDOMA ASMENS GYVYBĖS DRAUDIMO RŪŠIS, </a:t>
            </a:r>
            <a:endParaRPr lang="lt-LT" dirty="0"/>
          </a:p>
          <a:p>
            <a:r>
              <a:rPr lang="lt-LT" dirty="0"/>
              <a:t>galiojanti tik kartu su gyvybės draudimo sutartimi, kurią pasirinkus draudėjui yra išmokama papildoma draudimo suma tuo atveju, jeigu jis suserga viena iš kritinių ligų. Skirtingos draudimo bendrovės turi skirtingus kritinių ligų sąrašas, tačiau dažniausiai prie tokių priskiriami įvairios onkologinės ligos, insultas, infarktas, paralyžius, visiškas regos, klausos ar kalbos netekimas, </a:t>
            </a:r>
            <a:r>
              <a:rPr lang="lt-LT" dirty="0" err="1"/>
              <a:t>alzheimerio</a:t>
            </a:r>
            <a:r>
              <a:rPr lang="lt-LT" dirty="0"/>
              <a:t> ir </a:t>
            </a:r>
            <a:r>
              <a:rPr lang="lt-LT" dirty="0" err="1"/>
              <a:t>parkinsono</a:t>
            </a:r>
            <a:r>
              <a:rPr lang="lt-LT" dirty="0"/>
              <a:t> ligos, paralyžius bei kt.</a:t>
            </a:r>
            <a:br>
              <a:rPr lang="lt-LT" dirty="0"/>
            </a:br>
            <a:r>
              <a:rPr lang="lt-LT" b="1" cap="all" dirty="0"/>
              <a:t>IŠMOKA</a:t>
            </a:r>
            <a:r>
              <a:rPr lang="lt-LT" dirty="0"/>
              <a:t> pagal šį draudimą mokama tik </a:t>
            </a:r>
            <a:r>
              <a:rPr lang="lt-LT" b="1" cap="all" dirty="0"/>
              <a:t>VIENĄ KARTĄ</a:t>
            </a:r>
            <a:r>
              <a:rPr lang="lt-LT" dirty="0"/>
              <a:t>.</a:t>
            </a:r>
          </a:p>
          <a:p>
            <a:endParaRPr lang="lt-LT" dirty="0"/>
          </a:p>
        </p:txBody>
      </p:sp>
    </p:spTree>
    <p:extLst>
      <p:ext uri="{BB962C8B-B14F-4D97-AF65-F5344CB8AC3E}">
        <p14:creationId xmlns:p14="http://schemas.microsoft.com/office/powerpoint/2010/main" xmlns="" val="99858680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p:cNvSpPr>
            <a:spLocks noGrp="1"/>
          </p:cNvSpPr>
          <p:nvPr>
            <p:ph type="title"/>
          </p:nvPr>
        </p:nvSpPr>
        <p:spPr>
          <a:xfrm>
            <a:off x="558800" y="838200"/>
            <a:ext cx="10960100" cy="852488"/>
          </a:xfrm>
        </p:spPr>
        <p:txBody>
          <a:bodyPr>
            <a:normAutofit fontScale="90000"/>
          </a:bodyPr>
          <a:lstStyle/>
          <a:p>
            <a:pPr algn="ctr">
              <a:lnSpc>
                <a:spcPct val="100000"/>
              </a:lnSpc>
            </a:pPr>
            <a:r>
              <a:rPr lang="lt-LT" sz="4900" b="1" cap="all" dirty="0" smtClean="0"/>
              <a:t>INVESTICINIS (KAUPIAMASIS) GYVYBĖS DRAUDIMAS</a:t>
            </a:r>
            <a:r>
              <a:rPr lang="lt-LT" cap="all" dirty="0" smtClean="0"/>
              <a:t/>
            </a:r>
            <a:br>
              <a:rPr lang="lt-LT" cap="all" dirty="0" smtClean="0"/>
            </a:br>
            <a:endParaRPr lang="lt-LT" dirty="0"/>
          </a:p>
        </p:txBody>
      </p:sp>
      <p:sp>
        <p:nvSpPr>
          <p:cNvPr id="3" name="Turinio vietos rezervavimo ženklas 2"/>
          <p:cNvSpPr>
            <a:spLocks noGrp="1"/>
          </p:cNvSpPr>
          <p:nvPr>
            <p:ph idx="1"/>
          </p:nvPr>
        </p:nvSpPr>
        <p:spPr>
          <a:xfrm>
            <a:off x="838200" y="2374899"/>
            <a:ext cx="10515600" cy="3802063"/>
          </a:xfrm>
        </p:spPr>
        <p:txBody>
          <a:bodyPr/>
          <a:lstStyle/>
          <a:p>
            <a:pPr marL="0" indent="0">
              <a:lnSpc>
                <a:spcPct val="100000"/>
              </a:lnSpc>
              <a:buNone/>
            </a:pPr>
            <a:r>
              <a:rPr lang="lt-LT" b="1" cap="all" dirty="0" smtClean="0"/>
              <a:t>INVESTICINIS </a:t>
            </a:r>
            <a:r>
              <a:rPr lang="lt-LT" b="1" cap="all" dirty="0"/>
              <a:t>(KAUPIAMASIS) GYVYBĖS DRAUDIMAS – DRAUDIMAS, SKIRTAS INVESTAVIMUI BEI TAUPYMUI,</a:t>
            </a:r>
            <a:endParaRPr lang="lt-LT" dirty="0"/>
          </a:p>
          <a:p>
            <a:pPr>
              <a:lnSpc>
                <a:spcPct val="100000"/>
              </a:lnSpc>
            </a:pPr>
            <a:r>
              <a:rPr lang="lt-LT" dirty="0"/>
              <a:t>kuriuo apsidraudus draudimo suma yra išmokama pasibaigus draudimo terminui arba apdraustojo mirties atveju draudimo galiojimo metu.  apdraustojo mirties atveju paveldėtojams išmokama tiek gyvybės draudimo suma, tiek sukauptas kapitalas. </a:t>
            </a:r>
          </a:p>
          <a:p>
            <a:pPr>
              <a:buNone/>
            </a:pPr>
            <a:endParaRPr lang="lt-LT" dirty="0"/>
          </a:p>
        </p:txBody>
      </p:sp>
    </p:spTree>
    <p:extLst>
      <p:ext uri="{BB962C8B-B14F-4D97-AF65-F5344CB8AC3E}">
        <p14:creationId xmlns:p14="http://schemas.microsoft.com/office/powerpoint/2010/main" xmlns="" val="203881543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p:cNvSpPr>
            <a:spLocks noGrp="1"/>
          </p:cNvSpPr>
          <p:nvPr>
            <p:ph type="title"/>
          </p:nvPr>
        </p:nvSpPr>
        <p:spPr>
          <a:xfrm>
            <a:off x="838200" y="838200"/>
            <a:ext cx="10515600" cy="952500"/>
          </a:xfrm>
        </p:spPr>
        <p:txBody>
          <a:bodyPr>
            <a:normAutofit fontScale="90000"/>
          </a:bodyPr>
          <a:lstStyle/>
          <a:p>
            <a:pPr algn="ctr">
              <a:lnSpc>
                <a:spcPct val="100000"/>
              </a:lnSpc>
            </a:pPr>
            <a:r>
              <a:rPr lang="lt-LT" sz="4900" b="1" cap="all" dirty="0" smtClean="0"/>
              <a:t>ASMENS CIVILINĖS ATSAKOMYBĖS DRAUDIMAS</a:t>
            </a:r>
            <a:r>
              <a:rPr lang="lt-LT" cap="all" dirty="0" smtClean="0"/>
              <a:t/>
            </a:r>
            <a:br>
              <a:rPr lang="lt-LT" cap="all" dirty="0" smtClean="0"/>
            </a:br>
            <a:endParaRPr lang="lt-LT" dirty="0"/>
          </a:p>
        </p:txBody>
      </p:sp>
      <p:sp>
        <p:nvSpPr>
          <p:cNvPr id="3" name="Turinio vietos rezervavimo ženklas 2"/>
          <p:cNvSpPr>
            <a:spLocks noGrp="1"/>
          </p:cNvSpPr>
          <p:nvPr>
            <p:ph idx="1"/>
          </p:nvPr>
        </p:nvSpPr>
        <p:spPr>
          <a:xfrm>
            <a:off x="838200" y="2197099"/>
            <a:ext cx="10515600" cy="3979863"/>
          </a:xfrm>
        </p:spPr>
        <p:txBody>
          <a:bodyPr/>
          <a:lstStyle/>
          <a:p>
            <a:pPr marL="0" indent="0">
              <a:lnSpc>
                <a:spcPct val="100000"/>
              </a:lnSpc>
              <a:buNone/>
            </a:pPr>
            <a:r>
              <a:rPr lang="lt-LT" b="1" cap="all" dirty="0" smtClean="0"/>
              <a:t>TAI </a:t>
            </a:r>
            <a:r>
              <a:rPr lang="lt-LT" b="1" cap="all" dirty="0"/>
              <a:t>DRAUDIMO RŪŠIS, KUOMET APDRAUDŽIAMA  ASMENS CIVILINĖ ATSAKOMYBĖ DĖL KITAM ASMENIUI AR JO TURTUI NETYČIA PADARYTOS ŽALOS.</a:t>
            </a:r>
            <a:endParaRPr lang="lt-LT" dirty="0"/>
          </a:p>
          <a:p>
            <a:pPr>
              <a:lnSpc>
                <a:spcPct val="100000"/>
              </a:lnSpc>
            </a:pPr>
            <a:r>
              <a:rPr lang="lt-LT" dirty="0"/>
              <a:t>Apsidraudęs šiuo draudimu asmuo savo atsakomybę už kitiems padarytą žalą perleidžia draudimo bendrovei.</a:t>
            </a:r>
          </a:p>
          <a:p>
            <a:pPr>
              <a:buNone/>
            </a:pPr>
            <a:endParaRPr lang="lt-LT" dirty="0"/>
          </a:p>
        </p:txBody>
      </p:sp>
    </p:spTree>
    <p:extLst>
      <p:ext uri="{BB962C8B-B14F-4D97-AF65-F5344CB8AC3E}">
        <p14:creationId xmlns:p14="http://schemas.microsoft.com/office/powerpoint/2010/main" xmlns="" val="126312504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082675"/>
          </a:xfrm>
        </p:spPr>
        <p:txBody>
          <a:bodyPr>
            <a:normAutofit fontScale="90000"/>
          </a:bodyPr>
          <a:lstStyle/>
          <a:p>
            <a:pPr algn="ctr"/>
            <a:r>
              <a:rPr lang="lt-LT" sz="4900" b="1" dirty="0" smtClean="0"/>
              <a:t>PAVELDĖJIMAS(1val.)</a:t>
            </a:r>
            <a:r>
              <a:rPr lang="lt-LT" b="1" dirty="0" smtClean="0"/>
              <a:t/>
            </a:r>
            <a:br>
              <a:rPr lang="lt-LT" b="1" dirty="0" smtClean="0"/>
            </a:br>
            <a:endParaRPr lang="lt-LT" dirty="0"/>
          </a:p>
        </p:txBody>
      </p:sp>
      <p:sp>
        <p:nvSpPr>
          <p:cNvPr id="3" name="Content Placeholder 2"/>
          <p:cNvSpPr>
            <a:spLocks noGrp="1"/>
          </p:cNvSpPr>
          <p:nvPr>
            <p:ph idx="1"/>
          </p:nvPr>
        </p:nvSpPr>
        <p:spPr>
          <a:xfrm>
            <a:off x="177800" y="1066800"/>
            <a:ext cx="12014200" cy="5029200"/>
          </a:xfrm>
        </p:spPr>
        <p:txBody>
          <a:bodyPr>
            <a:noAutofit/>
          </a:bodyPr>
          <a:lstStyle/>
          <a:p>
            <a:pPr>
              <a:lnSpc>
                <a:spcPct val="100000"/>
              </a:lnSpc>
              <a:buNone/>
            </a:pPr>
            <a:r>
              <a:rPr lang="lt-LT" sz="2400" dirty="0" smtClean="0"/>
              <a:t>Paveldėjimas – tai mirusio fizinio asmens turtinių teisių, pareigų ir kai kurių asmeninių</a:t>
            </a:r>
          </a:p>
          <a:p>
            <a:pPr>
              <a:lnSpc>
                <a:spcPct val="100000"/>
              </a:lnSpc>
              <a:buNone/>
            </a:pPr>
            <a:r>
              <a:rPr lang="lt-LT" sz="2400" dirty="0" smtClean="0"/>
              <a:t>neturtinių teisių perėjimas jo įpėdiniams pagal įstatymą arba (ir) įpėdiniams pagal testamentą.</a:t>
            </a:r>
          </a:p>
          <a:p>
            <a:pPr marL="0" indent="0">
              <a:lnSpc>
                <a:spcPct val="100000"/>
              </a:lnSpc>
              <a:buNone/>
            </a:pPr>
            <a:r>
              <a:rPr lang="lt-LT" sz="2400" b="1" dirty="0" smtClean="0"/>
              <a:t>5.11 straipsnis. Įpėdinių pagal įstatymą eilės</a:t>
            </a:r>
            <a:endParaRPr lang="lt-LT" sz="2400" dirty="0" smtClean="0"/>
          </a:p>
          <a:p>
            <a:pPr marL="0" indent="0">
              <a:lnSpc>
                <a:spcPct val="100000"/>
              </a:lnSpc>
              <a:buNone/>
            </a:pPr>
            <a:r>
              <a:rPr lang="lt-LT" sz="2400" dirty="0" smtClean="0"/>
              <a:t>1. Paveldint pagal įstatymą įpėdiniai lygiomis dalimis yra:</a:t>
            </a:r>
          </a:p>
          <a:p>
            <a:pPr marL="0" indent="0">
              <a:lnSpc>
                <a:spcPct val="100000"/>
              </a:lnSpc>
              <a:buNone/>
            </a:pPr>
            <a:r>
              <a:rPr lang="lt-LT" sz="2400" dirty="0" smtClean="0"/>
              <a:t>1) pirmos eilės – palikėjo vaikai (tarp jų ir įvaikiai) ir palikėjo vaikai, gimę po jo mirties;</a:t>
            </a:r>
          </a:p>
          <a:p>
            <a:pPr marL="0" indent="0">
              <a:lnSpc>
                <a:spcPct val="100000"/>
              </a:lnSpc>
              <a:buNone/>
            </a:pPr>
            <a:r>
              <a:rPr lang="lt-LT" sz="2400" dirty="0" smtClean="0"/>
              <a:t>2) antros eilės – palikėjo tėvai (įtėviai), vaikaičiai;</a:t>
            </a:r>
          </a:p>
          <a:p>
            <a:pPr marL="0" indent="0">
              <a:lnSpc>
                <a:spcPct val="100000"/>
              </a:lnSpc>
              <a:buNone/>
            </a:pPr>
            <a:r>
              <a:rPr lang="lt-LT" sz="2400" dirty="0" smtClean="0"/>
              <a:t>3) trečios eilės – palikėjo seneliai tiek iš tėvo, tiek iš motinos pusės, palikėjo provaikaičiai;</a:t>
            </a:r>
          </a:p>
          <a:p>
            <a:pPr marL="0" indent="0">
              <a:lnSpc>
                <a:spcPct val="100000"/>
              </a:lnSpc>
              <a:buNone/>
            </a:pPr>
            <a:r>
              <a:rPr lang="lt-LT" sz="2400" dirty="0" smtClean="0"/>
              <a:t>4) ketvirtos eilės – palikėjo broliai ir seserys, proseneliai ir prosenelės tiek iš tėvo, tiek iš motinos pusės;</a:t>
            </a:r>
          </a:p>
          <a:p>
            <a:pPr marL="0" indent="0">
              <a:lnSpc>
                <a:spcPct val="100000"/>
              </a:lnSpc>
              <a:buNone/>
            </a:pPr>
            <a:r>
              <a:rPr lang="lt-LT" sz="2400" dirty="0" smtClean="0"/>
              <a:t>5) penktos eilės – palikėjo brolio ir sesers vaikai (sūnėnai ir dukterėčios), taip pat palikėjo tėvo ir motinos broliai ir seserys (dėdės ir tetos);</a:t>
            </a:r>
          </a:p>
          <a:p>
            <a:pPr marL="0" indent="0">
              <a:lnSpc>
                <a:spcPct val="100000"/>
              </a:lnSpc>
              <a:buNone/>
            </a:pPr>
            <a:r>
              <a:rPr lang="lt-LT" sz="2400" dirty="0" smtClean="0"/>
              <a:t>6) šeštos eilės – palikėjo tėvo ir motinos brolių ir seserų vaikai (pusbroliai ir pusseserės).</a:t>
            </a:r>
            <a:endParaRPr lang="lt-LT" sz="2400"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p:cNvSpPr>
            <a:spLocks noGrp="1"/>
          </p:cNvSpPr>
          <p:nvPr>
            <p:ph type="title"/>
          </p:nvPr>
        </p:nvSpPr>
        <p:spPr>
          <a:xfrm>
            <a:off x="838200" y="365125"/>
            <a:ext cx="10515600" cy="257175"/>
          </a:xfrm>
        </p:spPr>
        <p:txBody>
          <a:bodyPr>
            <a:normAutofit fontScale="90000"/>
          </a:bodyPr>
          <a:lstStyle/>
          <a:p>
            <a:pPr algn="ctr"/>
            <a:endParaRPr lang="lt-LT" b="1" dirty="0"/>
          </a:p>
        </p:txBody>
      </p:sp>
      <p:sp>
        <p:nvSpPr>
          <p:cNvPr id="3" name="Turinio vietos rezervavimo ženklas 2"/>
          <p:cNvSpPr>
            <a:spLocks noGrp="1"/>
          </p:cNvSpPr>
          <p:nvPr>
            <p:ph idx="1"/>
          </p:nvPr>
        </p:nvSpPr>
        <p:spPr>
          <a:xfrm>
            <a:off x="482600" y="558801"/>
            <a:ext cx="11328400" cy="5905500"/>
          </a:xfrm>
        </p:spPr>
        <p:txBody>
          <a:bodyPr>
            <a:normAutofit fontScale="85000" lnSpcReduction="20000"/>
          </a:bodyPr>
          <a:lstStyle/>
          <a:p>
            <a:pPr marL="0" indent="0" algn="just">
              <a:lnSpc>
                <a:spcPct val="110000"/>
              </a:lnSpc>
              <a:buNone/>
            </a:pPr>
            <a:r>
              <a:rPr lang="lt-LT" dirty="0" smtClean="0"/>
              <a:t>2</a:t>
            </a:r>
            <a:r>
              <a:rPr lang="lt-LT" dirty="0"/>
              <a:t>. Antros eilės įpėdiniai paveldi pagal įstatymą tiktai nesant pirmos eilės įpėdinių arba jiems nepriėmus ar atsisakius palikimo, taip pat tuo atveju, kai iš visų pirmos eilės įpėdinių atimta paveldėjimo teisė. Trečios, ketvirtos, penktos ir šeštos eilės įpėdiniai paveldi, jeigu nėra pirmesnės eilės įpėdinių, jeigu šie įpėdiniai atsisakė palikimo arba iš jų atimta paveldėjimo teisė.</a:t>
            </a:r>
          </a:p>
          <a:p>
            <a:pPr marL="0" indent="0" algn="just">
              <a:lnSpc>
                <a:spcPct val="110000"/>
              </a:lnSpc>
              <a:buNone/>
            </a:pPr>
            <a:r>
              <a:rPr lang="lt-LT" dirty="0"/>
              <a:t>3. Įvaikiai ir jų palikuonys, paveldintys po įtėvio ar jo giminaičių mirties, prilyginami įtėvio vaikams ir jų </a:t>
            </a:r>
            <a:r>
              <a:rPr lang="lt-LT" dirty="0" err="1"/>
              <a:t>palikuonims</a:t>
            </a:r>
            <a:r>
              <a:rPr lang="lt-LT" dirty="0"/>
              <a:t>. Jie nepaveldi pagal įstatymą po savo tėvų ir kitų aukštutinės linijos giminaičių pagal kilmę, taip pat po savo brolių ir seserų pagal kilmę mirties.</a:t>
            </a:r>
          </a:p>
          <a:p>
            <a:pPr marL="0" indent="0" algn="just">
              <a:lnSpc>
                <a:spcPct val="110000"/>
              </a:lnSpc>
              <a:buNone/>
            </a:pPr>
            <a:r>
              <a:rPr lang="lt-LT" dirty="0"/>
              <a:t>4. Įtėviai ir jų giminaičiai, paveldintys po įvaikio ar jo palikuonių mirties, prilyginami tėvams ir kitiems giminaičiams pagal kilmę. Įvaikio tėvai ir kiti jo aukštutinės linijos giminaičiai pagal kilmę nepaveldi pagal įstatymą po įvaikio ar jo palikuonių mirties.</a:t>
            </a:r>
          </a:p>
          <a:p>
            <a:pPr marL="0" indent="0" algn="just">
              <a:lnSpc>
                <a:spcPct val="110000"/>
              </a:lnSpc>
              <a:buNone/>
            </a:pPr>
            <a:r>
              <a:rPr lang="lt-LT" dirty="0" smtClean="0"/>
              <a:t>5</a:t>
            </a:r>
            <a:r>
              <a:rPr lang="lt-LT" dirty="0"/>
              <a:t>. Pagal įstatymą paveldi palikėjo vaikai, gimę susituokusiems tėvams arba tėvams, kurių santuoka pripažinta negaliojančia, taip pat nesantuokiniai vaikai, kurių tėvystė nustatyta pagal įstatymus.</a:t>
            </a:r>
          </a:p>
          <a:p>
            <a:pPr marL="0" indent="0">
              <a:buNone/>
            </a:pPr>
            <a:r>
              <a:rPr lang="lt-LT" dirty="0" smtClean="0"/>
              <a:t/>
            </a:r>
            <a:br>
              <a:rPr lang="lt-LT" dirty="0" smtClean="0"/>
            </a:br>
            <a:endParaRPr lang="lt-LT" dirty="0"/>
          </a:p>
        </p:txBody>
      </p:sp>
    </p:spTree>
    <p:extLst>
      <p:ext uri="{BB962C8B-B14F-4D97-AF65-F5344CB8AC3E}">
        <p14:creationId xmlns:p14="http://schemas.microsoft.com/office/powerpoint/2010/main" xmlns="" val="41039134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p:cNvSpPr>
            <a:spLocks noGrp="1"/>
          </p:cNvSpPr>
          <p:nvPr>
            <p:ph type="title"/>
          </p:nvPr>
        </p:nvSpPr>
        <p:spPr/>
        <p:txBody>
          <a:bodyPr/>
          <a:lstStyle/>
          <a:p>
            <a:pPr algn="ctr"/>
            <a:r>
              <a:rPr lang="lt-LT" b="1" dirty="0"/>
              <a:t>CIVILINĖ TEISĖ (5 val.)</a:t>
            </a:r>
            <a:r>
              <a:rPr lang="lt-LT" dirty="0"/>
              <a:t/>
            </a:r>
            <a:br>
              <a:rPr lang="lt-LT" dirty="0"/>
            </a:br>
            <a:endParaRPr lang="lt-LT" dirty="0"/>
          </a:p>
        </p:txBody>
      </p:sp>
      <p:sp>
        <p:nvSpPr>
          <p:cNvPr id="3" name="Turinio vietos rezervavimo ženklas 2"/>
          <p:cNvSpPr>
            <a:spLocks noGrp="1"/>
          </p:cNvSpPr>
          <p:nvPr>
            <p:ph idx="1"/>
          </p:nvPr>
        </p:nvSpPr>
        <p:spPr>
          <a:xfrm>
            <a:off x="533400" y="1320800"/>
            <a:ext cx="11163300" cy="5143500"/>
          </a:xfrm>
        </p:spPr>
        <p:txBody>
          <a:bodyPr>
            <a:normAutofit fontScale="70000" lnSpcReduction="20000"/>
          </a:bodyPr>
          <a:lstStyle/>
          <a:p>
            <a:pPr marL="0" indent="0">
              <a:lnSpc>
                <a:spcPct val="120000"/>
              </a:lnSpc>
              <a:buNone/>
            </a:pPr>
            <a:r>
              <a:rPr lang="lt-LT" sz="3400" b="1" dirty="0"/>
              <a:t>Prievolė</a:t>
            </a:r>
            <a:r>
              <a:rPr lang="lt-LT" sz="3400" dirty="0"/>
              <a:t> – tai teisinis santykis, kurio viena šalis (skolininkas) privalo atlikti kitos šalies (kreditoriaus) naudai tam tikrą veiksmą arba susilaikyti nuo tam tikro veiksmo, o kreditorius turi teisę reikalauti iš skolininko, kad šis įvykdytų savo pareigą.</a:t>
            </a:r>
          </a:p>
          <a:p>
            <a:pPr marL="0" indent="0">
              <a:lnSpc>
                <a:spcPct val="120000"/>
              </a:lnSpc>
              <a:buNone/>
            </a:pPr>
            <a:r>
              <a:rPr lang="lt-LT" sz="3400" dirty="0"/>
              <a:t> </a:t>
            </a:r>
            <a:r>
              <a:rPr lang="lt-LT" sz="3400" b="1" dirty="0"/>
              <a:t>Prievolės neįvykdymas dėl vieno iš bendraskolių kaltės solidariosios pareigos atveju</a:t>
            </a:r>
            <a:endParaRPr lang="lt-LT" sz="3400" dirty="0"/>
          </a:p>
          <a:p>
            <a:pPr>
              <a:lnSpc>
                <a:spcPct val="120000"/>
              </a:lnSpc>
            </a:pPr>
            <a:r>
              <a:rPr lang="lt-LT" sz="3400" dirty="0"/>
              <a:t>1. Jeigu prievolę įvykdyti negalima dėl vieno iš bendraskolių kaltės, kiti bendraskoliai neatleidžiami nuo atsakomybės už prievolės neįvykdymą.</a:t>
            </a:r>
          </a:p>
          <a:p>
            <a:pPr>
              <a:lnSpc>
                <a:spcPct val="120000"/>
              </a:lnSpc>
            </a:pPr>
            <a:r>
              <a:rPr lang="lt-LT" sz="3400" dirty="0"/>
              <a:t>2. Jeigu prievolės neįmanoma įvykdyti natūra arba jos įvykdymo terminas praleistas dėl vieno ar kelių bendraskolių kaltės, kiti bendraskoliai neatleidžiami nuo pareigos atlyginti kreditoriui nuostolius, tačiau jie neatsako už papildomus kreditoriaus nuostolius. Reikalavimą dėl papildomų nuostolių kreditorius gali pareikšti tik tiems bendraskoliams, dėl kurių kaltės neįmanoma įvykdyti prievolės ar dėl kurių kaltės praleistas jos įvykdymo terminas.</a:t>
            </a:r>
          </a:p>
          <a:p>
            <a:endParaRPr lang="lt-LT" dirty="0"/>
          </a:p>
          <a:p>
            <a:endParaRPr lang="lt-LT" dirty="0"/>
          </a:p>
        </p:txBody>
      </p:sp>
    </p:spTree>
    <p:extLst>
      <p:ext uri="{BB962C8B-B14F-4D97-AF65-F5344CB8AC3E}">
        <p14:creationId xmlns:p14="http://schemas.microsoft.com/office/powerpoint/2010/main" xmlns="" val="328363937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p:cNvSpPr>
            <a:spLocks noGrp="1"/>
          </p:cNvSpPr>
          <p:nvPr>
            <p:ph type="title"/>
          </p:nvPr>
        </p:nvSpPr>
        <p:spPr>
          <a:xfrm>
            <a:off x="520700" y="365125"/>
            <a:ext cx="10833100" cy="1325563"/>
          </a:xfrm>
        </p:spPr>
        <p:txBody>
          <a:bodyPr>
            <a:noAutofit/>
          </a:bodyPr>
          <a:lstStyle/>
          <a:p>
            <a:r>
              <a:rPr lang="lt-LT" b="1" dirty="0"/>
              <a:t>Praleisto termino palikimui priimti atnaujinimas</a:t>
            </a:r>
            <a:br>
              <a:rPr lang="lt-LT" b="1" dirty="0"/>
            </a:br>
            <a:endParaRPr lang="lt-LT" b="1" dirty="0"/>
          </a:p>
        </p:txBody>
      </p:sp>
      <p:sp>
        <p:nvSpPr>
          <p:cNvPr id="3" name="Turinio vietos rezervavimo ženklas 2"/>
          <p:cNvSpPr>
            <a:spLocks noGrp="1"/>
          </p:cNvSpPr>
          <p:nvPr>
            <p:ph idx="1"/>
          </p:nvPr>
        </p:nvSpPr>
        <p:spPr>
          <a:xfrm>
            <a:off x="838200" y="1435100"/>
            <a:ext cx="10515600" cy="4741863"/>
          </a:xfrm>
        </p:spPr>
        <p:txBody>
          <a:bodyPr>
            <a:normAutofit/>
          </a:bodyPr>
          <a:lstStyle/>
          <a:p>
            <a:pPr marL="0" indent="0">
              <a:buNone/>
            </a:pPr>
            <a:r>
              <a:rPr lang="lt-LT" b="1" dirty="0"/>
              <a:t>5.57 straipsnis.</a:t>
            </a:r>
            <a:r>
              <a:rPr lang="lt-LT" dirty="0"/>
              <a:t> </a:t>
            </a:r>
            <a:r>
              <a:rPr lang="lt-LT" b="1" dirty="0"/>
              <a:t>Palikimo priėmimo termino</a:t>
            </a:r>
            <a:r>
              <a:rPr lang="lt-LT" dirty="0"/>
              <a:t> </a:t>
            </a:r>
            <a:r>
              <a:rPr lang="lt-LT" b="1" dirty="0"/>
              <a:t>atnaujinimas</a:t>
            </a:r>
            <a:endParaRPr lang="lt-LT" dirty="0"/>
          </a:p>
          <a:p>
            <a:pPr marL="0" indent="0" algn="just">
              <a:buNone/>
            </a:pPr>
            <a:r>
              <a:rPr lang="lt-LT" dirty="0" smtClean="0"/>
              <a:t>1</a:t>
            </a:r>
            <a:r>
              <a:rPr lang="lt-LT" dirty="0"/>
              <a:t>. Šio kodekso 5.50 straipsnyje nustatytą palikimo priėmimo terminą teismas gali atnaujinti, jeigu pripažįsta, kad terminas praleistas dėl svarbių priežasčių. Palikimas gali būti priimamas pasibaigus terminui ir be kreipimosi į teismą, jeigu su tuo sutinka visi kiti priėmę palikimą įpėdiniai.</a:t>
            </a:r>
          </a:p>
          <a:p>
            <a:pPr marL="0" indent="0" algn="just">
              <a:buNone/>
            </a:pPr>
            <a:r>
              <a:rPr lang="lt-LT" dirty="0"/>
              <a:t>2. Šio straipsnio 1 dalyje numatytais atvejais įpėdiniui, praleidusiam palikimo priėmimo terminą, perduodama iš jam priklausančio, kitų įpėdinių priimto ar perėjusio valstybei turto tik tai, kas išliko natūra, taip pat lėšos, gautos realizavus kitą jam priklausančią turto dalį.</a:t>
            </a:r>
          </a:p>
          <a:p>
            <a:pPr marL="0" indent="0">
              <a:buNone/>
            </a:pPr>
            <a:r>
              <a:rPr lang="lt-LT" dirty="0"/>
              <a:t> </a:t>
            </a:r>
          </a:p>
          <a:p>
            <a:endParaRPr lang="lt-LT" dirty="0"/>
          </a:p>
        </p:txBody>
      </p:sp>
    </p:spTree>
    <p:extLst>
      <p:ext uri="{BB962C8B-B14F-4D97-AF65-F5344CB8AC3E}">
        <p14:creationId xmlns:p14="http://schemas.microsoft.com/office/powerpoint/2010/main" xmlns="" val="354711310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p:cNvSpPr>
            <a:spLocks noGrp="1"/>
          </p:cNvSpPr>
          <p:nvPr>
            <p:ph type="title"/>
          </p:nvPr>
        </p:nvSpPr>
        <p:spPr>
          <a:xfrm>
            <a:off x="838200" y="365125"/>
            <a:ext cx="10515600" cy="917575"/>
          </a:xfrm>
        </p:spPr>
        <p:txBody>
          <a:bodyPr>
            <a:normAutofit fontScale="90000"/>
          </a:bodyPr>
          <a:lstStyle/>
          <a:p>
            <a:pPr algn="ctr">
              <a:lnSpc>
                <a:spcPct val="100000"/>
              </a:lnSpc>
            </a:pPr>
            <a:r>
              <a:rPr lang="lt-LT" sz="4900" b="1" dirty="0"/>
              <a:t>Paveldėjimas pagal testamentą</a:t>
            </a:r>
            <a:r>
              <a:rPr lang="lt-LT" dirty="0"/>
              <a:t/>
            </a:r>
            <a:br>
              <a:rPr lang="lt-LT" dirty="0"/>
            </a:br>
            <a:endParaRPr lang="lt-LT" dirty="0"/>
          </a:p>
        </p:txBody>
      </p:sp>
      <p:sp>
        <p:nvSpPr>
          <p:cNvPr id="3" name="Turinio vietos rezervavimo ženklas 2"/>
          <p:cNvSpPr>
            <a:spLocks noGrp="1"/>
          </p:cNvSpPr>
          <p:nvPr>
            <p:ph idx="1"/>
          </p:nvPr>
        </p:nvSpPr>
        <p:spPr>
          <a:xfrm>
            <a:off x="228600" y="1041400"/>
            <a:ext cx="11595099" cy="5135563"/>
          </a:xfrm>
        </p:spPr>
        <p:txBody>
          <a:bodyPr>
            <a:noAutofit/>
          </a:bodyPr>
          <a:lstStyle/>
          <a:p>
            <a:pPr>
              <a:lnSpc>
                <a:spcPct val="110000"/>
              </a:lnSpc>
            </a:pPr>
            <a:r>
              <a:rPr lang="lt-LT" sz="2400" dirty="0" smtClean="0"/>
              <a:t>Asmeninis testamentas. Tai ranka surašytas ir pasirašytas testamentas, kuriame nurodytas testamentą surašiusio asmens vardas, pavardė, testamento sudarymo data (metai, mėnuo ir diena) ir vieta, išvardijamas paliekamas turtas ir įpėdiniai. Jis gali būti surašytas bet kokia kalba. Testamente turi būti surašyta, kam ir kokį turtą palieka jo sudarytojas. Asmeninį testamentą užklijuotame voke pats testatorius gali perduoti saugoti notarui. Testatorius bet kada pats ar per specialiai įgaliotą atstovą bet kada gali atsiimti testamentą. Neperdavus testamento saugoti, po testatoriaus mirties ne vėliau kaip per vienus metus įpėdiniai turi jį pateikti teismui patvirtinti (tokiu atveju galioja tik teismo patvirtintas testamentas), todėl išlieka rizika, kad įpėdiniams neradus asmeninio, neperduoto notarui saugoti testamento, įpėdiniai jo neras ir paskutinė testatoriaus valia liks neįgyvendinta. Taip pat net ir perdavus asmeninį testamentą saugoti išlieka rizika, kad testamentas surašytas netinkamai, nes kvalifikuoti teisininkai negali patikrinti jo turinio ir formos, todėl po sudarytojo mirties jis gali būti pripažintas negaliojančiu. Faktai apie notarui perduotą saugoti ar atsiimtą iš saugojimo asmeninį testamentą registruojami Testamentų registre.</a:t>
            </a:r>
            <a:endParaRPr lang="lt-LT" sz="2400" dirty="0"/>
          </a:p>
        </p:txBody>
      </p:sp>
    </p:spTree>
    <p:extLst>
      <p:ext uri="{BB962C8B-B14F-4D97-AF65-F5344CB8AC3E}">
        <p14:creationId xmlns:p14="http://schemas.microsoft.com/office/powerpoint/2010/main" xmlns="" val="293114125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p:cNvSpPr>
            <a:spLocks noGrp="1"/>
          </p:cNvSpPr>
          <p:nvPr>
            <p:ph type="title"/>
          </p:nvPr>
        </p:nvSpPr>
        <p:spPr/>
        <p:txBody>
          <a:bodyPr>
            <a:normAutofit fontScale="90000"/>
          </a:bodyPr>
          <a:lstStyle/>
          <a:p>
            <a:pPr algn="ctr">
              <a:lnSpc>
                <a:spcPct val="100000"/>
              </a:lnSpc>
            </a:pPr>
            <a:r>
              <a:rPr lang="lt-LT" sz="4900" b="1" dirty="0"/>
              <a:t>Testamento surašymas</a:t>
            </a:r>
            <a:r>
              <a:rPr lang="lt-LT" dirty="0"/>
              <a:t/>
            </a:r>
            <a:br>
              <a:rPr lang="lt-LT" dirty="0"/>
            </a:br>
            <a:endParaRPr lang="lt-LT" dirty="0"/>
          </a:p>
        </p:txBody>
      </p:sp>
      <p:sp>
        <p:nvSpPr>
          <p:cNvPr id="3" name="Turinio vietos rezervavimo ženklas 2"/>
          <p:cNvSpPr>
            <a:spLocks noGrp="1"/>
          </p:cNvSpPr>
          <p:nvPr>
            <p:ph idx="1"/>
          </p:nvPr>
        </p:nvSpPr>
        <p:spPr>
          <a:xfrm>
            <a:off x="469900" y="1549400"/>
            <a:ext cx="11303000" cy="4627563"/>
          </a:xfrm>
        </p:spPr>
        <p:txBody>
          <a:bodyPr>
            <a:normAutofit fontScale="85000" lnSpcReduction="20000"/>
          </a:bodyPr>
          <a:lstStyle/>
          <a:p>
            <a:pPr marL="0" indent="0" hangingPunct="0">
              <a:lnSpc>
                <a:spcPct val="120000"/>
              </a:lnSpc>
              <a:buNone/>
            </a:pPr>
            <a:r>
              <a:rPr lang="lt-LT" dirty="0"/>
              <a:t>ASMENS TESTAMENTAS</a:t>
            </a:r>
            <a:endParaRPr lang="lt-LT" i="1" dirty="0"/>
          </a:p>
          <a:p>
            <a:pPr marL="0" indent="0" hangingPunct="0">
              <a:lnSpc>
                <a:spcPct val="120000"/>
              </a:lnSpc>
              <a:buNone/>
            </a:pPr>
            <a:r>
              <a:rPr lang="lt-LT" dirty="0" smtClean="0"/>
              <a:t>2021......................................... </a:t>
            </a:r>
            <a:r>
              <a:rPr lang="lt-LT" dirty="0"/>
              <a:t>d</a:t>
            </a:r>
            <a:r>
              <a:rPr lang="lt-LT" dirty="0" smtClean="0"/>
              <a:t>.</a:t>
            </a:r>
          </a:p>
          <a:p>
            <a:pPr marL="0" indent="0" hangingPunct="0">
              <a:lnSpc>
                <a:spcPct val="120000"/>
              </a:lnSpc>
              <a:buNone/>
            </a:pPr>
            <a:r>
              <a:rPr lang="lt-LT" dirty="0" smtClean="0"/>
              <a:t>VILNIUS</a:t>
            </a:r>
            <a:r>
              <a:rPr lang="lt-LT" dirty="0"/>
              <a:t>							</a:t>
            </a:r>
            <a:endParaRPr lang="lt-LT" i="1" dirty="0"/>
          </a:p>
          <a:p>
            <a:pPr marL="0" indent="0" hangingPunct="0">
              <a:lnSpc>
                <a:spcPct val="120000"/>
              </a:lnSpc>
              <a:buNone/>
            </a:pPr>
            <a:r>
              <a:rPr lang="lt-LT" dirty="0"/>
              <a:t> </a:t>
            </a:r>
            <a:r>
              <a:rPr lang="lt-LT" dirty="0" smtClean="0"/>
              <a:t>Mes </a:t>
            </a:r>
            <a:r>
              <a:rPr lang="lt-LT" dirty="0"/>
              <a:t>(sutuoktinės vardas, pavardė), asmens kodas (kodas), asmens tapatybė nustatyta pagal Lietuvos Respublikos (piliečio pasą / asmens tapatybės kortelę) (piliečio paso / asmens tapatybės kortelės numeris), išduotą (data) (institucija, išdavusi dokumentą), ir (sutuoktinio vardas, pavardė), asmens kodas (kodas), asmens tapatybė nustatyta pagal Lietuvos Respublikos (piliečio pasą / asmens tapatybės kortelę) (piliečio paso / asmens tapatybės kortelės numeris), išduotą (data) (institucija, išdavusi dokumentą), gyvenantys (adresas), (santuokos sudarymo data) sudarę santuoką, įrašo Nr.(numeris), šiuo testamentu savo mirties atveju darome tokį patvarkymą:</a:t>
            </a:r>
          </a:p>
          <a:p>
            <a:pPr>
              <a:buNone/>
            </a:pPr>
            <a:endParaRPr lang="lt-LT" dirty="0"/>
          </a:p>
        </p:txBody>
      </p:sp>
    </p:spTree>
    <p:extLst>
      <p:ext uri="{BB962C8B-B14F-4D97-AF65-F5344CB8AC3E}">
        <p14:creationId xmlns:p14="http://schemas.microsoft.com/office/powerpoint/2010/main" xmlns="" val="267938468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p:cNvSpPr>
            <a:spLocks noGrp="1"/>
          </p:cNvSpPr>
          <p:nvPr>
            <p:ph type="title"/>
          </p:nvPr>
        </p:nvSpPr>
        <p:spPr>
          <a:xfrm>
            <a:off x="838200" y="546100"/>
            <a:ext cx="10515600" cy="609600"/>
          </a:xfrm>
        </p:spPr>
        <p:txBody>
          <a:bodyPr>
            <a:normAutofit fontScale="90000"/>
          </a:bodyPr>
          <a:lstStyle/>
          <a:p>
            <a:pPr algn="ctr">
              <a:lnSpc>
                <a:spcPct val="100000"/>
              </a:lnSpc>
            </a:pPr>
            <a:r>
              <a:rPr lang="lt-LT" sz="4900" b="1" dirty="0" smtClean="0"/>
              <a:t>Testamento surašymas</a:t>
            </a:r>
            <a:r>
              <a:rPr lang="lt-LT" dirty="0" smtClean="0"/>
              <a:t/>
            </a:r>
            <a:br>
              <a:rPr lang="lt-LT" dirty="0" smtClean="0"/>
            </a:br>
            <a:endParaRPr lang="lt-LT" dirty="0"/>
          </a:p>
        </p:txBody>
      </p:sp>
      <p:sp>
        <p:nvSpPr>
          <p:cNvPr id="3" name="Turinio vietos rezervavimo ženklas 2"/>
          <p:cNvSpPr>
            <a:spLocks noGrp="1"/>
          </p:cNvSpPr>
          <p:nvPr>
            <p:ph idx="1"/>
          </p:nvPr>
        </p:nvSpPr>
        <p:spPr>
          <a:xfrm>
            <a:off x="368300" y="1295400"/>
            <a:ext cx="11620500" cy="5270500"/>
          </a:xfrm>
        </p:spPr>
        <p:txBody>
          <a:bodyPr>
            <a:normAutofit fontScale="25000" lnSpcReduction="20000"/>
          </a:bodyPr>
          <a:lstStyle/>
          <a:p>
            <a:pPr marL="0" lvl="0" indent="0" hangingPunct="0">
              <a:lnSpc>
                <a:spcPct val="120000"/>
              </a:lnSpc>
              <a:buNone/>
            </a:pPr>
            <a:r>
              <a:rPr lang="lt-LT" sz="8000" dirty="0"/>
              <a:t>Man, (sutuoktinės vardas, pavardė), priklausantį visą kilnojamąjį ir nekilnojamąjį turtą, kur jis bebūtų ir iš ko besusidėtų, taip pat turtines bei asmenines neturtines teises, aš palieku savo sutuoktiniui (sutuoktinio vardas, pavardė</a:t>
            </a:r>
            <a:r>
              <a:rPr lang="lt-LT" sz="8000" dirty="0" smtClean="0"/>
              <a:t>).</a:t>
            </a:r>
            <a:r>
              <a:rPr lang="lt-LT" sz="8000" dirty="0"/>
              <a:t> </a:t>
            </a:r>
          </a:p>
          <a:p>
            <a:pPr marL="0" lvl="0" indent="0" hangingPunct="0">
              <a:lnSpc>
                <a:spcPct val="120000"/>
              </a:lnSpc>
              <a:buNone/>
            </a:pPr>
            <a:r>
              <a:rPr lang="lt-LT" sz="8000" dirty="0"/>
              <a:t>Man, (sutuoktinio vardas, pavardė), priklausantį visą kilnojamąjį ir nekilnojamąjį turtą, kur jis bebūtų ir iš ko besusidėtų, taip pat turtines bei asmenines neturtines teises, aš palieku savo sutuoktinei (sutuoktinės vardas, pavardė).</a:t>
            </a:r>
          </a:p>
          <a:p>
            <a:pPr marL="0" indent="0" hangingPunct="0">
              <a:lnSpc>
                <a:spcPct val="120000"/>
              </a:lnSpc>
              <a:buNone/>
            </a:pPr>
            <a:r>
              <a:rPr lang="lt-LT" sz="8000" dirty="0"/>
              <a:t> </a:t>
            </a:r>
            <a:r>
              <a:rPr lang="lt-LT" sz="8000" dirty="0" smtClean="0"/>
              <a:t>Testatoriai </a:t>
            </a:r>
            <a:r>
              <a:rPr lang="lt-LT" sz="8000" dirty="0"/>
              <a:t>susitaria, kad mirus pergyvenusiam sutuoktiniui, turtą paveldi mirusiųjų (dukra / sūnus) (vaiko vardas, pavardė), asmens kodas (kodas), (gyvenanti / gyvenantis) (vaiko gyvenamoji vieta</a:t>
            </a:r>
            <a:r>
              <a:rPr lang="lt-LT" sz="8000" dirty="0" smtClean="0"/>
              <a:t>).</a:t>
            </a:r>
            <a:r>
              <a:rPr lang="lt-LT" sz="8000" dirty="0"/>
              <a:t> </a:t>
            </a:r>
          </a:p>
          <a:p>
            <a:pPr marL="0" lvl="0" indent="0" hangingPunct="0">
              <a:lnSpc>
                <a:spcPct val="120000"/>
              </a:lnSpc>
              <a:buNone/>
            </a:pPr>
            <a:r>
              <a:rPr lang="lt-LT" sz="8000" dirty="0"/>
              <a:t>Testatoriams Lietuvos Respublikos civilinio kodekso 5.20. straipsnio turinys „Teisė į privalomąją palikimo dalį” išaiškintas</a:t>
            </a:r>
            <a:r>
              <a:rPr lang="lt-LT" sz="8000" dirty="0" smtClean="0"/>
              <a:t>.</a:t>
            </a:r>
            <a:r>
              <a:rPr lang="lt-LT" sz="8000" dirty="0"/>
              <a:t> </a:t>
            </a:r>
          </a:p>
          <a:p>
            <a:pPr marL="0" lvl="0" indent="0" hangingPunct="0">
              <a:lnSpc>
                <a:spcPct val="120000"/>
              </a:lnSpc>
              <a:buNone/>
            </a:pPr>
            <a:r>
              <a:rPr lang="lt-LT" sz="8000" dirty="0"/>
              <a:t>Testamentas sudarytas ir pasirašytas trimis egzemplioriais, kurių vienas paliekamas (notarų biuro duomenys) biure, o kiti išduodami testatoriams (testatorių vardai, pavardės</a:t>
            </a:r>
            <a:r>
              <a:rPr lang="lt-LT" sz="8000" dirty="0" smtClean="0"/>
              <a:t>).</a:t>
            </a:r>
          </a:p>
          <a:p>
            <a:pPr marL="0" indent="0" hangingPunct="0">
              <a:lnSpc>
                <a:spcPct val="120000"/>
              </a:lnSpc>
              <a:buNone/>
            </a:pPr>
            <a:r>
              <a:rPr lang="en-US" sz="8000" dirty="0" smtClean="0"/>
              <a:t>______________________________		______________________________</a:t>
            </a:r>
            <a:endParaRPr lang="lt-LT" sz="8000" dirty="0" smtClean="0"/>
          </a:p>
          <a:p>
            <a:pPr marL="0" indent="0" hangingPunct="0">
              <a:lnSpc>
                <a:spcPct val="120000"/>
              </a:lnSpc>
              <a:buNone/>
            </a:pPr>
            <a:r>
              <a:rPr lang="en-US" sz="8000" baseline="30000" dirty="0" smtClean="0"/>
              <a:t>              </a:t>
            </a:r>
            <a:r>
              <a:rPr lang="en-US" sz="8000" baseline="30000" dirty="0"/>
              <a:t>(</a:t>
            </a:r>
            <a:r>
              <a:rPr lang="en-US" sz="8000" baseline="30000" dirty="0" err="1"/>
              <a:t>sutuoktinės</a:t>
            </a:r>
            <a:r>
              <a:rPr lang="en-US" sz="8000" baseline="30000" dirty="0"/>
              <a:t> </a:t>
            </a:r>
            <a:r>
              <a:rPr lang="en-US" sz="8000" baseline="30000" dirty="0" err="1"/>
              <a:t>vardas</a:t>
            </a:r>
            <a:r>
              <a:rPr lang="en-US" sz="8000" baseline="30000" dirty="0"/>
              <a:t>, </a:t>
            </a:r>
            <a:r>
              <a:rPr lang="en-US" sz="8000" baseline="30000" dirty="0" err="1"/>
              <a:t>pavardė</a:t>
            </a:r>
            <a:r>
              <a:rPr lang="en-US" sz="8000" baseline="30000" dirty="0"/>
              <a:t>, </a:t>
            </a:r>
            <a:r>
              <a:rPr lang="en-US" sz="8000" baseline="30000" dirty="0" err="1"/>
              <a:t>parašas</a:t>
            </a:r>
            <a:r>
              <a:rPr lang="en-US" sz="8000" baseline="30000" dirty="0"/>
              <a:t>)		              	              (</a:t>
            </a:r>
            <a:r>
              <a:rPr lang="en-US" sz="8000" baseline="30000" dirty="0" err="1"/>
              <a:t>sutuoktinio</a:t>
            </a:r>
            <a:r>
              <a:rPr lang="en-US" sz="8000" baseline="30000" dirty="0"/>
              <a:t> </a:t>
            </a:r>
            <a:r>
              <a:rPr lang="en-US" sz="8000" baseline="30000" dirty="0" err="1"/>
              <a:t>vardas</a:t>
            </a:r>
            <a:r>
              <a:rPr lang="en-US" sz="8000" baseline="30000" dirty="0"/>
              <a:t>, </a:t>
            </a:r>
            <a:r>
              <a:rPr lang="en-US" sz="8000" baseline="30000" dirty="0" err="1"/>
              <a:t>pavardė</a:t>
            </a:r>
            <a:r>
              <a:rPr lang="en-US" sz="8000" baseline="30000" dirty="0"/>
              <a:t>, </a:t>
            </a:r>
            <a:r>
              <a:rPr lang="en-US" sz="8000" baseline="30000" dirty="0" err="1"/>
              <a:t>parašas</a:t>
            </a:r>
            <a:r>
              <a:rPr lang="en-US" sz="8000" baseline="30000" dirty="0"/>
              <a:t>)</a:t>
            </a:r>
            <a:endParaRPr lang="lt-LT" sz="8000" dirty="0"/>
          </a:p>
          <a:p>
            <a:pPr marL="0" indent="0" hangingPunct="0">
              <a:lnSpc>
                <a:spcPct val="120000"/>
              </a:lnSpc>
              <a:buNone/>
            </a:pPr>
            <a:r>
              <a:rPr lang="en-US" sz="9600" dirty="0"/>
              <a:t> </a:t>
            </a:r>
            <a:endParaRPr lang="lt-LT" sz="9600" dirty="0"/>
          </a:p>
          <a:p>
            <a:pPr marL="0" indent="0">
              <a:buNone/>
            </a:pPr>
            <a:r>
              <a:rPr lang="lt-LT" b="1" i="1" dirty="0"/>
              <a:t/>
            </a:r>
            <a:br>
              <a:rPr lang="lt-LT" b="1" i="1" dirty="0"/>
            </a:br>
            <a:endParaRPr lang="lt-LT" dirty="0"/>
          </a:p>
        </p:txBody>
      </p:sp>
    </p:spTree>
    <p:extLst>
      <p:ext uri="{BB962C8B-B14F-4D97-AF65-F5344CB8AC3E}">
        <p14:creationId xmlns:p14="http://schemas.microsoft.com/office/powerpoint/2010/main" xmlns="" val="83432123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p:cNvSpPr>
            <a:spLocks noGrp="1"/>
          </p:cNvSpPr>
          <p:nvPr>
            <p:ph type="title"/>
          </p:nvPr>
        </p:nvSpPr>
        <p:spPr/>
        <p:txBody>
          <a:bodyPr/>
          <a:lstStyle/>
          <a:p>
            <a:pPr algn="ctr"/>
            <a:r>
              <a:rPr lang="lt-LT" b="1" dirty="0"/>
              <a:t>Testamento nuginčijimas (negaliojimas)</a:t>
            </a:r>
            <a:r>
              <a:rPr lang="lt-LT" dirty="0"/>
              <a:t/>
            </a:r>
            <a:br>
              <a:rPr lang="lt-LT" dirty="0"/>
            </a:br>
            <a:endParaRPr lang="lt-LT" dirty="0"/>
          </a:p>
        </p:txBody>
      </p:sp>
      <p:sp>
        <p:nvSpPr>
          <p:cNvPr id="3" name="Turinio vietos rezervavimo ženklas 2"/>
          <p:cNvSpPr>
            <a:spLocks noGrp="1"/>
          </p:cNvSpPr>
          <p:nvPr>
            <p:ph idx="1"/>
          </p:nvPr>
        </p:nvSpPr>
        <p:spPr/>
        <p:txBody>
          <a:bodyPr/>
          <a:lstStyle/>
          <a:p>
            <a:r>
              <a:rPr lang="lt-LT" dirty="0"/>
              <a:t>Testamentą galima ginčyti </a:t>
            </a:r>
            <a:r>
              <a:rPr lang="lt-LT" b="1" dirty="0"/>
              <a:t>teismo tvarka tik testatoriui mirus,</a:t>
            </a:r>
            <a:r>
              <a:rPr lang="lt-LT" dirty="0"/>
              <a:t> nes tik nuo šio momento testamentas, kaip vienašalis sandoris, įgyja teisinę galią. Ieškinį dėl testamento ar jo atskirų dalių pripažinimo negaliojančiomis gali pareikšti</a:t>
            </a:r>
            <a:r>
              <a:rPr lang="lt-LT" b="1" dirty="0"/>
              <a:t> tik kiti įpėdiniai pagal įstatymą arba pagal testamentą</a:t>
            </a:r>
            <a:r>
              <a:rPr lang="lt-LT" dirty="0"/>
              <a:t>, kurie paveldėtų, jeigu testamentas ar jo atskiros dalys būtų pripažintos negaliojančiomis (CK 5.17 straipsnio 1 dalis).</a:t>
            </a:r>
          </a:p>
        </p:txBody>
      </p:sp>
    </p:spTree>
    <p:extLst>
      <p:ext uri="{BB962C8B-B14F-4D97-AF65-F5344CB8AC3E}">
        <p14:creationId xmlns:p14="http://schemas.microsoft.com/office/powerpoint/2010/main" xmlns="" val="292976052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p:cNvSpPr>
            <a:spLocks noGrp="1"/>
          </p:cNvSpPr>
          <p:nvPr>
            <p:ph type="title"/>
          </p:nvPr>
        </p:nvSpPr>
        <p:spPr/>
        <p:txBody>
          <a:bodyPr/>
          <a:lstStyle/>
          <a:p>
            <a:pPr algn="ctr"/>
            <a:r>
              <a:rPr lang="lt-LT" b="1" dirty="0" smtClean="0"/>
              <a:t>PRAKTINIS DARBAS</a:t>
            </a:r>
            <a:endParaRPr lang="lt-LT" b="1" dirty="0"/>
          </a:p>
        </p:txBody>
      </p:sp>
      <p:sp>
        <p:nvSpPr>
          <p:cNvPr id="4" name="Turinio vietos rezervavimo ženklas 3"/>
          <p:cNvSpPr>
            <a:spLocks noGrp="1"/>
          </p:cNvSpPr>
          <p:nvPr>
            <p:ph sz="half" idx="1"/>
          </p:nvPr>
        </p:nvSpPr>
        <p:spPr/>
        <p:txBody>
          <a:bodyPr/>
          <a:lstStyle/>
          <a:p>
            <a:r>
              <a:rPr lang="lt-LT" dirty="0" smtClean="0"/>
              <a:t>SUDARYTI TESTAMENTĄ PAGAL PATEIKTĄ SĄLYGĄ.</a:t>
            </a:r>
            <a:endParaRPr lang="lt-LT" dirty="0"/>
          </a:p>
        </p:txBody>
      </p:sp>
      <p:pic>
        <p:nvPicPr>
          <p:cNvPr id="3074" name="Picture 2" descr="Teisininkas atsako. Ar po anytos mirties galiu užginčyti testamentą savo  vaikų naudai? | Gyvenimas | 15min.lt"/>
          <p:cNvPicPr>
            <a:picLocks noGrp="1" noChangeAspect="1" noChangeArrowheads="1"/>
          </p:cNvPicPr>
          <p:nvPr>
            <p:ph sz="half" idx="2"/>
          </p:nvPr>
        </p:nvPicPr>
        <p:blipFill>
          <a:blip r:embed="rId2">
            <a:extLst>
              <a:ext uri="{28A0092B-C50C-407E-A947-70E740481C1C}">
                <a14:useLocalDpi xmlns:a14="http://schemas.microsoft.com/office/drawing/2010/main" xmlns="" val="0"/>
              </a:ext>
            </a:extLst>
          </a:blip>
          <a:srcRect/>
          <a:stretch>
            <a:fillRect/>
          </a:stretch>
        </p:blipFill>
        <p:spPr bwMode="auto">
          <a:xfrm>
            <a:off x="6050561" y="1894114"/>
            <a:ext cx="4491759" cy="2892693"/>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316725844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p:cNvSpPr>
            <a:spLocks noGrp="1"/>
          </p:cNvSpPr>
          <p:nvPr>
            <p:ph type="title"/>
          </p:nvPr>
        </p:nvSpPr>
        <p:spPr>
          <a:xfrm>
            <a:off x="838200" y="635000"/>
            <a:ext cx="10515600" cy="1193800"/>
          </a:xfrm>
        </p:spPr>
        <p:txBody>
          <a:bodyPr>
            <a:normAutofit fontScale="90000"/>
          </a:bodyPr>
          <a:lstStyle/>
          <a:p>
            <a:pPr algn="ctr">
              <a:lnSpc>
                <a:spcPct val="100000"/>
              </a:lnSpc>
            </a:pPr>
            <a:r>
              <a:rPr lang="lt-LT" sz="4900" b="1" dirty="0"/>
              <a:t>ATSAKOMYBĖ UŽ MOKĘSČIŲ ĮSTATYMŲ </a:t>
            </a:r>
            <a:r>
              <a:rPr lang="lt-LT" sz="4900" b="1" dirty="0" smtClean="0"/>
              <a:t>PAŽEIDIMUS(1val.)</a:t>
            </a:r>
            <a:r>
              <a:rPr lang="lt-LT" dirty="0"/>
              <a:t/>
            </a:r>
            <a:br>
              <a:rPr lang="lt-LT" dirty="0"/>
            </a:br>
            <a:endParaRPr lang="lt-LT" dirty="0"/>
          </a:p>
        </p:txBody>
      </p:sp>
      <p:sp>
        <p:nvSpPr>
          <p:cNvPr id="5" name="Turinio vietos rezervavimo ženklas 4"/>
          <p:cNvSpPr>
            <a:spLocks noGrp="1"/>
          </p:cNvSpPr>
          <p:nvPr>
            <p:ph idx="1"/>
          </p:nvPr>
        </p:nvSpPr>
        <p:spPr/>
        <p:txBody>
          <a:bodyPr/>
          <a:lstStyle/>
          <a:p>
            <a:r>
              <a:rPr lang="lt-LT" dirty="0" smtClean="0"/>
              <a:t>Daugelyje šalių, kaip ir Lietuvoje, administracinės nuobaudos už mokesčių teisės pažeidimus, neturinčius nusikaltimo požymio, yra papildomi mokesčiai, delspinigiai, baudos, kurių dydžiai gali didėti, pavyzdžiui, dėl ilgalaikio mokesčių mokėtojo prievolės nevykdymo, numatyto mokesčių teisės įstatymuose. Padidinta nuobauda numatoma, kai sąmoningai nevykdoma prievolė paskaičiuoti ir sumokėti mokesčius, pasireiškia slėpimu arba apmokestinamų objektų mažinimu, o taip pat už pakartotinus metų bėgyje padarytus nusižengimus. Nuobaudų dydžiai taikomi mokesčių mokėtojams įvairiose pasaulio šalyse smarkiai skiriasi. Tokios sankcijos būna nuo 1% nesumokėto mokesčio iki </a:t>
            </a:r>
            <a:r>
              <a:rPr lang="lt-LT" dirty="0" err="1" smtClean="0"/>
              <a:t>penkiakartinės</a:t>
            </a:r>
            <a:r>
              <a:rPr lang="lt-LT" dirty="0" smtClean="0"/>
              <a:t> baudos. </a:t>
            </a:r>
            <a:endParaRPr lang="lt-LT" dirty="0"/>
          </a:p>
        </p:txBody>
      </p:sp>
    </p:spTree>
    <p:extLst>
      <p:ext uri="{BB962C8B-B14F-4D97-AF65-F5344CB8AC3E}">
        <p14:creationId xmlns:p14="http://schemas.microsoft.com/office/powerpoint/2010/main" xmlns="" val="157861949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p:cNvSpPr>
            <a:spLocks noGrp="1"/>
          </p:cNvSpPr>
          <p:nvPr>
            <p:ph type="title"/>
          </p:nvPr>
        </p:nvSpPr>
        <p:spPr/>
        <p:txBody>
          <a:bodyPr/>
          <a:lstStyle/>
          <a:p>
            <a:r>
              <a:rPr lang="lt-LT" dirty="0" smtClean="0"/>
              <a:t>Administracinės nuobaudos už mokesčių deklaracijos nepateikimą nustatytu laiku</a:t>
            </a:r>
            <a:endParaRPr lang="lt-LT" dirty="0"/>
          </a:p>
        </p:txBody>
      </p:sp>
      <p:sp>
        <p:nvSpPr>
          <p:cNvPr id="3" name="Turinio vietos rezervavimo ženklas 2"/>
          <p:cNvSpPr>
            <a:spLocks noGrp="1"/>
          </p:cNvSpPr>
          <p:nvPr>
            <p:ph idx="1"/>
          </p:nvPr>
        </p:nvSpPr>
        <p:spPr/>
        <p:txBody>
          <a:bodyPr>
            <a:normAutofit fontScale="92500" lnSpcReduction="20000"/>
          </a:bodyPr>
          <a:lstStyle/>
          <a:p>
            <a:pPr marL="0" indent="0">
              <a:buNone/>
            </a:pPr>
            <a:r>
              <a:rPr lang="lt-LT" dirty="0" smtClean="0"/>
              <a:t>VALSTYBĖ TAIKOMA ADMINISTRACINĖ NUOBAUDA </a:t>
            </a:r>
          </a:p>
          <a:p>
            <a:r>
              <a:rPr lang="lt-LT" dirty="0" smtClean="0"/>
              <a:t>Austrija iki 10% dydžio bauda nuo apskaičiuotos mokesčių sumos </a:t>
            </a:r>
          </a:p>
          <a:p>
            <a:r>
              <a:rPr lang="lt-LT" dirty="0" smtClean="0"/>
              <a:t>Belgija nuo ≈18 Lt iki ≈850 Lt bauda. Atskirais atvejais mokesčio dydis gali būti padidintas nuo 10% iki 200% </a:t>
            </a:r>
          </a:p>
          <a:p>
            <a:r>
              <a:rPr lang="lt-LT" dirty="0" smtClean="0"/>
              <a:t>Ispanija nuo 50% iki 300% dydžio bauda nuo priklausančio sumokėti mokesčio sumos </a:t>
            </a:r>
          </a:p>
          <a:p>
            <a:r>
              <a:rPr lang="lt-LT" dirty="0" smtClean="0"/>
              <a:t>Suomija mokesčio suma padidinama 20% </a:t>
            </a:r>
          </a:p>
          <a:p>
            <a:r>
              <a:rPr lang="lt-LT" dirty="0" smtClean="0"/>
              <a:t>Danija mokesčio suma padidinama 1% </a:t>
            </a:r>
          </a:p>
          <a:p>
            <a:r>
              <a:rPr lang="lt-LT" dirty="0" smtClean="0"/>
              <a:t>Šveicarija ≈2200 Lt dydžio bauda, o pakartojus nusižengimą bauda padidinama 10 kartų </a:t>
            </a:r>
          </a:p>
          <a:p>
            <a:r>
              <a:rPr lang="lt-LT" dirty="0" smtClean="0"/>
              <a:t>Lietuva nuo 200 Lt iki 500 Lt bauda </a:t>
            </a:r>
            <a:endParaRPr lang="lt-LT" dirty="0"/>
          </a:p>
        </p:txBody>
      </p:sp>
    </p:spTree>
    <p:extLst>
      <p:ext uri="{BB962C8B-B14F-4D97-AF65-F5344CB8AC3E}">
        <p14:creationId xmlns:p14="http://schemas.microsoft.com/office/powerpoint/2010/main" xmlns="" val="64552705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p:cNvSpPr>
            <a:spLocks noGrp="1"/>
          </p:cNvSpPr>
          <p:nvPr>
            <p:ph type="title"/>
          </p:nvPr>
        </p:nvSpPr>
        <p:spPr/>
        <p:txBody>
          <a:bodyPr/>
          <a:lstStyle/>
          <a:p>
            <a:r>
              <a:rPr lang="lt-LT" dirty="0" smtClean="0"/>
              <a:t>Baudžiamosios atsakomybės už mokesčių įstatymų pažeidimus ypatumai </a:t>
            </a:r>
            <a:endParaRPr lang="lt-LT" dirty="0"/>
          </a:p>
        </p:txBody>
      </p:sp>
      <p:sp>
        <p:nvSpPr>
          <p:cNvPr id="3" name="Turinio vietos rezervavimo ženklas 2"/>
          <p:cNvSpPr>
            <a:spLocks noGrp="1"/>
          </p:cNvSpPr>
          <p:nvPr>
            <p:ph idx="1"/>
          </p:nvPr>
        </p:nvSpPr>
        <p:spPr/>
        <p:txBody>
          <a:bodyPr>
            <a:normAutofit fontScale="92500"/>
          </a:bodyPr>
          <a:lstStyle/>
          <a:p>
            <a:r>
              <a:rPr lang="lt-LT" dirty="0" smtClean="0"/>
              <a:t>Pagrindinės bausmės, taikomos mokesčių nusikaltėliams, yra bauda, areštas, visuomeniniai darbai ir kalėjimas. Atitinkamų sankcijų smarkumas parodo tos šalies įstatymų kūrėjų požiūrį į mokesčių nusikaltimus ir į juos vykdančius asmenis. Įvairių šalių įstatymų analizė leidžia išskirti pagrindinius du požiūrius į atitinkamų bausmių nustatymus.</a:t>
            </a:r>
          </a:p>
          <a:p>
            <a:r>
              <a:rPr lang="lt-LT" dirty="0" smtClean="0"/>
              <a:t> Pirmas požiūris numato pakankamai nuosaikias (vidutiniškas) sankcijas. </a:t>
            </a:r>
          </a:p>
          <a:p>
            <a:r>
              <a:rPr lang="lt-LT" dirty="0" smtClean="0"/>
              <a:t>Antras – charakterizuojamas ypač žiauriomis (negailestingomis) sankcijomis, įskaitant laisvės atėmimą ilgam laikotarpiui. Šį požiūrį pasirinkusios ir naudoja daugelis šalių: Latvija, JAV (maksimalus laisvės atėmimas 5 metai), Švedija (iki 6 metų), Baltarusija, Estija (iki 7 metų), Bulgarija, Vokietija, Kanada, Ukraina, Prancūzija (iki 10 metų). </a:t>
            </a:r>
            <a:endParaRPr lang="lt-LT" dirty="0"/>
          </a:p>
        </p:txBody>
      </p:sp>
    </p:spTree>
    <p:extLst>
      <p:ext uri="{BB962C8B-B14F-4D97-AF65-F5344CB8AC3E}">
        <p14:creationId xmlns:p14="http://schemas.microsoft.com/office/powerpoint/2010/main" xmlns="" val="247855046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urinio vietos rezervavimo ženklas 2"/>
          <p:cNvSpPr>
            <a:spLocks noGrp="1"/>
          </p:cNvSpPr>
          <p:nvPr>
            <p:ph idx="1"/>
          </p:nvPr>
        </p:nvSpPr>
        <p:spPr>
          <a:xfrm>
            <a:off x="635000" y="700644"/>
            <a:ext cx="10883900" cy="5476319"/>
          </a:xfrm>
        </p:spPr>
        <p:txBody>
          <a:bodyPr>
            <a:normAutofit lnSpcReduction="10000"/>
          </a:bodyPr>
          <a:lstStyle/>
          <a:p>
            <a:pPr>
              <a:lnSpc>
                <a:spcPct val="100000"/>
              </a:lnSpc>
            </a:pPr>
            <a:r>
              <a:rPr lang="lt-LT" dirty="0" smtClean="0"/>
              <a:t>Vengimas mokėti mokesčius gali turėti įvairias formas, įskaitant mokesčių mokėtojų mokesčių mokėjimų tvarką, buhalterinių dokumentų tvarkymą, deklaravimą, mokesčių paskaičiavimą ir sumokėjimą, mokestinių lengvatų panaudojimą ir t.t. Tačiau visoms formoms ir būdams bendra yra tai, kad šis nusikaltimas, kaip taisyklė, vykdomas apgaulės būdu arba paliekant mokesčių institucijas nežinioje, kadangi tai pasireiškia arba joms melagingos informacijos apie apmokestinamus objektus ir reikalaujančius mokėti mokesčius pateikimu, arba tinkamos informacijos apie juos nepateikimu. Dėl šios priežasties daugelio šalių įstatymuose (Didžioji Britanija, Ispanija, Vokietija, Kanada, JAV, Suomija, Prancūzija ir t.t.) vengimas mokėti mokesčius traktuojamas kaip nevykdymas pareigos būti sąžiningu, apgaulė ar mokestinis apgaudinėjimas. </a:t>
            </a:r>
            <a:endParaRPr lang="lt-LT" dirty="0"/>
          </a:p>
        </p:txBody>
      </p:sp>
    </p:spTree>
    <p:extLst>
      <p:ext uri="{BB962C8B-B14F-4D97-AF65-F5344CB8AC3E}">
        <p14:creationId xmlns:p14="http://schemas.microsoft.com/office/powerpoint/2010/main" xmlns="" val="6582920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urinio vietos rezervavimo ženklas 2"/>
          <p:cNvSpPr>
            <a:spLocks noGrp="1"/>
          </p:cNvSpPr>
          <p:nvPr>
            <p:ph idx="1"/>
          </p:nvPr>
        </p:nvSpPr>
        <p:spPr>
          <a:xfrm>
            <a:off x="431800" y="368134"/>
            <a:ext cx="11341100" cy="6185065"/>
          </a:xfrm>
        </p:spPr>
        <p:txBody>
          <a:bodyPr>
            <a:normAutofit fontScale="47500" lnSpcReduction="20000"/>
          </a:bodyPr>
          <a:lstStyle/>
          <a:p>
            <a:pPr marL="0" indent="0">
              <a:lnSpc>
                <a:spcPct val="120000"/>
              </a:lnSpc>
              <a:buNone/>
            </a:pPr>
            <a:r>
              <a:rPr lang="lt-LT" sz="4400" b="1" dirty="0"/>
              <a:t>Galimybė pasirinkti kreditorių</a:t>
            </a:r>
            <a:endParaRPr lang="lt-LT" sz="4400" dirty="0"/>
          </a:p>
          <a:p>
            <a:pPr>
              <a:lnSpc>
                <a:spcPct val="120000"/>
              </a:lnSpc>
            </a:pPr>
            <a:r>
              <a:rPr lang="lt-LT" sz="4400" dirty="0"/>
              <a:t>Skolininkas turi teisę pasirinkti bet kurį iš kreditorių, turinčių solidariąją reikalavimo teisę, kuriam jis įvykdys prievolę, išskyrus atvejus, kai vienas iš kreditorių jau yra pareiškęs ieškinį skolininkui dėl prievolės įvykdymo.</a:t>
            </a:r>
          </a:p>
          <a:p>
            <a:pPr marL="0" indent="0">
              <a:lnSpc>
                <a:spcPct val="120000"/>
              </a:lnSpc>
              <a:buNone/>
            </a:pPr>
            <a:r>
              <a:rPr lang="lt-LT" sz="4400" b="1" dirty="0"/>
              <a:t> </a:t>
            </a:r>
            <a:r>
              <a:rPr lang="lt-LT" sz="4400" b="1" dirty="0" err="1"/>
              <a:t>Dalomosios</a:t>
            </a:r>
            <a:r>
              <a:rPr lang="lt-LT" sz="4400" b="1" dirty="0"/>
              <a:t> prievolės</a:t>
            </a:r>
            <a:endParaRPr lang="lt-LT" sz="4400" dirty="0"/>
          </a:p>
          <a:p>
            <a:pPr>
              <a:lnSpc>
                <a:spcPct val="120000"/>
              </a:lnSpc>
            </a:pPr>
            <a:r>
              <a:rPr lang="lt-LT" sz="4400" dirty="0"/>
              <a:t>1. Prievolės yra </a:t>
            </a:r>
            <a:r>
              <a:rPr lang="lt-LT" sz="4400" dirty="0" err="1"/>
              <a:t>dalomosios</a:t>
            </a:r>
            <a:r>
              <a:rPr lang="lt-LT" sz="4400" dirty="0"/>
              <a:t>, išskyrus specialiai įstatymų numatytus atvejus, taip pat kai dėl prievolės dalyko prigimties prievolė nedaloma nei fizine, nei abstrakčia prasme.</a:t>
            </a:r>
          </a:p>
          <a:p>
            <a:pPr>
              <a:lnSpc>
                <a:spcPct val="120000"/>
              </a:lnSpc>
            </a:pPr>
            <a:r>
              <a:rPr lang="lt-LT" sz="4400" dirty="0"/>
              <a:t>2. Jeigu prievolė yra </a:t>
            </a:r>
            <a:r>
              <a:rPr lang="lt-LT" sz="4400" dirty="0" err="1"/>
              <a:t>dalomoji</a:t>
            </a:r>
            <a:r>
              <a:rPr lang="lt-LT" sz="4400" dirty="0"/>
              <a:t> ir ją turi daugiau nei vienas skolininkas ar kreditorius, tačiau ši prievolė nėra solidarioji, tai kiekvienas kreditorius gali reikalauti patenkinti tik savo dalį, o kiekvienas skolininkas yra įpareigotas įvykdyti tik savo dalį.</a:t>
            </a:r>
          </a:p>
          <a:p>
            <a:pPr>
              <a:lnSpc>
                <a:spcPct val="120000"/>
              </a:lnSpc>
            </a:pPr>
            <a:r>
              <a:rPr lang="lt-LT" sz="4400" dirty="0"/>
              <a:t>3. Skolininko įpėdinis, kuris buvo įpareigotas įvykdyti prievolę arba kuris valdo prievolės dalyku esantį turtą, neturi teisės reikalauti padalyti prievolės įvykdymą.</a:t>
            </a:r>
          </a:p>
          <a:p>
            <a:pPr>
              <a:lnSpc>
                <a:spcPct val="120000"/>
              </a:lnSpc>
            </a:pPr>
            <a:r>
              <a:rPr lang="lt-LT" sz="4400" dirty="0"/>
              <a:t>4. Vieno skolininko prievolė vienam kreditoriui gali būti įvykdyta tik kaip </a:t>
            </a:r>
            <a:r>
              <a:rPr lang="lt-LT" sz="4400" dirty="0" err="1"/>
              <a:t>nedalomoji</a:t>
            </a:r>
            <a:r>
              <a:rPr lang="lt-LT" sz="4400" dirty="0"/>
              <a:t> prievolė, tačiau ši prievolė tampa </a:t>
            </a:r>
            <a:r>
              <a:rPr lang="lt-LT" sz="4400" dirty="0" err="1"/>
              <a:t>dalomąja</a:t>
            </a:r>
            <a:r>
              <a:rPr lang="lt-LT" sz="4400" dirty="0"/>
              <a:t> prievolės šalių įpėdiniams, išskyrus atvejus, kai prievolė nedali.</a:t>
            </a:r>
          </a:p>
          <a:p>
            <a:endParaRPr lang="lt-LT" dirty="0"/>
          </a:p>
        </p:txBody>
      </p:sp>
    </p:spTree>
    <p:extLst>
      <p:ext uri="{BB962C8B-B14F-4D97-AF65-F5344CB8AC3E}">
        <p14:creationId xmlns:p14="http://schemas.microsoft.com/office/powerpoint/2010/main" xmlns="" val="100047648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urinio vietos rezervavimo ženklas 2"/>
          <p:cNvSpPr>
            <a:spLocks noGrp="1"/>
          </p:cNvSpPr>
          <p:nvPr>
            <p:ph idx="1"/>
          </p:nvPr>
        </p:nvSpPr>
        <p:spPr/>
        <p:txBody>
          <a:bodyPr/>
          <a:lstStyle/>
          <a:p>
            <a:pPr>
              <a:lnSpc>
                <a:spcPct val="100000"/>
              </a:lnSpc>
            </a:pPr>
            <a:r>
              <a:rPr lang="lt-LT" dirty="0"/>
              <a:t>Mokesčių mokėtojai, tretieji asmenys ir (arba) juridinio asmens vadovai bei kiti atsakingi darbuotojai, nevykdantys ar netinkamai vykdantys jiems </a:t>
            </a:r>
            <a:r>
              <a:rPr lang="lt-LT" u="sng" dirty="0">
                <a:hlinkClick r:id="rId2"/>
              </a:rPr>
              <a:t>Lietuvos Respublikos mokesčių administravimo įstatyme</a:t>
            </a:r>
            <a:r>
              <a:rPr lang="lt-LT" dirty="0"/>
              <a:t> nustatytas pareigas, atsako pagal </a:t>
            </a:r>
            <a:r>
              <a:rPr lang="lt-LT" u="sng" dirty="0">
                <a:hlinkClick r:id="rId3"/>
              </a:rPr>
              <a:t>Lietuvos Respublikos administracinių teisės pažeidimų kodeksą</a:t>
            </a:r>
            <a:r>
              <a:rPr lang="lt-LT" dirty="0"/>
              <a:t> arba </a:t>
            </a:r>
            <a:r>
              <a:rPr lang="lt-LT" u="sng" dirty="0">
                <a:hlinkClick r:id="rId4"/>
              </a:rPr>
              <a:t>Lietuvos Respublikos baudžiamąjį kodeksą</a:t>
            </a:r>
            <a:r>
              <a:rPr lang="lt-LT" dirty="0"/>
              <a:t>.</a:t>
            </a:r>
          </a:p>
        </p:txBody>
      </p:sp>
    </p:spTree>
    <p:extLst>
      <p:ext uri="{BB962C8B-B14F-4D97-AF65-F5344CB8AC3E}">
        <p14:creationId xmlns:p14="http://schemas.microsoft.com/office/powerpoint/2010/main" xmlns="" val="424978305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p:cNvSpPr>
            <a:spLocks noGrp="1"/>
          </p:cNvSpPr>
          <p:nvPr>
            <p:ph type="title"/>
          </p:nvPr>
        </p:nvSpPr>
        <p:spPr/>
        <p:txBody>
          <a:bodyPr/>
          <a:lstStyle/>
          <a:p>
            <a:pPr algn="ctr"/>
            <a:r>
              <a:rPr lang="lt-LT" b="1" dirty="0" smtClean="0"/>
              <a:t>KLAUSIMAI, ATSAKYMAI</a:t>
            </a:r>
            <a:r>
              <a:rPr lang="en-US" b="1" dirty="0" smtClean="0"/>
              <a:t>!</a:t>
            </a:r>
            <a:endParaRPr lang="lt-LT" b="1" dirty="0"/>
          </a:p>
        </p:txBody>
      </p:sp>
      <p:pic>
        <p:nvPicPr>
          <p:cNvPr id="4098" name="Picture 2" descr="Keičiasi mokesčiai lošimams - Lažybos internetu"/>
          <p:cNvPicPr>
            <a:picLocks noGrp="1" noChangeAspect="1" noChangeArrowheads="1"/>
          </p:cNvPicPr>
          <p:nvPr>
            <p:ph idx="1"/>
          </p:nvPr>
        </p:nvPicPr>
        <p:blipFill>
          <a:blip r:embed="rId2">
            <a:extLst>
              <a:ext uri="{28A0092B-C50C-407E-A947-70E740481C1C}">
                <a14:useLocalDpi xmlns:a14="http://schemas.microsoft.com/office/drawing/2010/main" xmlns="" val="0"/>
              </a:ext>
            </a:extLst>
          </a:blip>
          <a:srcRect/>
          <a:stretch>
            <a:fillRect/>
          </a:stretch>
        </p:blipFill>
        <p:spPr bwMode="auto">
          <a:xfrm>
            <a:off x="3364998" y="2069450"/>
            <a:ext cx="5674103" cy="2947874"/>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8936700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p:cNvSpPr>
            <a:spLocks noGrp="1"/>
          </p:cNvSpPr>
          <p:nvPr>
            <p:ph type="title"/>
          </p:nvPr>
        </p:nvSpPr>
        <p:spPr/>
        <p:txBody>
          <a:bodyPr/>
          <a:lstStyle/>
          <a:p>
            <a:pPr algn="ctr"/>
            <a:r>
              <a:rPr lang="lt-LT" b="1" dirty="0" smtClean="0"/>
              <a:t>DISKUSIJOS</a:t>
            </a:r>
            <a:endParaRPr lang="lt-LT" b="1" dirty="0"/>
          </a:p>
        </p:txBody>
      </p:sp>
      <p:pic>
        <p:nvPicPr>
          <p:cNvPr id="1026" name="Picture 2" descr="Civilinė teisė | Juridinės pajėgos"/>
          <p:cNvPicPr>
            <a:picLocks noGrp="1" noChangeAspect="1" noChangeArrowheads="1"/>
          </p:cNvPicPr>
          <p:nvPr>
            <p:ph idx="1"/>
          </p:nvPr>
        </p:nvPicPr>
        <p:blipFill>
          <a:blip r:embed="rId2">
            <a:extLst>
              <a:ext uri="{28A0092B-C50C-407E-A947-70E740481C1C}">
                <a14:useLocalDpi xmlns:a14="http://schemas.microsoft.com/office/drawing/2010/main" xmlns="" val="0"/>
              </a:ext>
            </a:extLst>
          </a:blip>
          <a:srcRect/>
          <a:stretch>
            <a:fillRect/>
          </a:stretch>
        </p:blipFill>
        <p:spPr bwMode="auto">
          <a:xfrm>
            <a:off x="3657600" y="2172494"/>
            <a:ext cx="4876800" cy="3657600"/>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385497259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p:cNvSpPr>
            <a:spLocks noGrp="1"/>
          </p:cNvSpPr>
          <p:nvPr>
            <p:ph type="title"/>
          </p:nvPr>
        </p:nvSpPr>
        <p:spPr/>
        <p:txBody>
          <a:bodyPr/>
          <a:lstStyle/>
          <a:p>
            <a:pPr algn="ctr"/>
            <a:r>
              <a:rPr lang="lt-LT" b="1" dirty="0" smtClean="0"/>
              <a:t>Elektroninė bankininkystė</a:t>
            </a:r>
            <a:r>
              <a:rPr lang="lt-LT" dirty="0"/>
              <a:t/>
            </a:r>
            <a:br>
              <a:rPr lang="lt-LT" dirty="0"/>
            </a:br>
            <a:endParaRPr lang="lt-LT" dirty="0"/>
          </a:p>
        </p:txBody>
      </p:sp>
      <p:sp>
        <p:nvSpPr>
          <p:cNvPr id="3" name="Turinio vietos rezervavimo ženklas 2"/>
          <p:cNvSpPr>
            <a:spLocks noGrp="1"/>
          </p:cNvSpPr>
          <p:nvPr>
            <p:ph idx="1"/>
          </p:nvPr>
        </p:nvSpPr>
        <p:spPr/>
        <p:txBody>
          <a:bodyPr/>
          <a:lstStyle/>
          <a:p>
            <a:r>
              <a:rPr lang="lt-LT" dirty="0" smtClean="0"/>
              <a:t>Elektroninė </a:t>
            </a:r>
            <a:r>
              <a:rPr lang="lt-LT" dirty="0" err="1" smtClean="0"/>
              <a:t>bankininkystį</a:t>
            </a:r>
            <a:r>
              <a:rPr lang="lt-LT" dirty="0" smtClean="0"/>
              <a:t> pasaulyje </a:t>
            </a:r>
            <a:r>
              <a:rPr lang="lt-LT" dirty="0" err="1" smtClean="0"/>
              <a:t>plįtojasi</a:t>
            </a:r>
            <a:r>
              <a:rPr lang="lt-LT" dirty="0" smtClean="0"/>
              <a:t> labai sparčiai. Lietuvoje jos paslaugos pradėtos teikti visai neseniai. Bankams elektroninė bankininkystė leidžia plėsti veiklą, rinką, siūlyti klientams naują produktą ir paslaugą, stiprinti užimamą konkurenciją. Plėtojant šią veiklos sritį, didėja visos bankų sistemos efektyvumas, mažėja sandorių sudarymo sąnaudos. Klientams siūlomas patogesnis ir greitesnis aptarnavimas, mažesnės banko paslaugų kainos.</a:t>
            </a:r>
            <a:endParaRPr lang="lt-LT" dirty="0"/>
          </a:p>
        </p:txBody>
      </p:sp>
    </p:spTree>
    <p:extLst>
      <p:ext uri="{BB962C8B-B14F-4D97-AF65-F5344CB8AC3E}">
        <p14:creationId xmlns:p14="http://schemas.microsoft.com/office/powerpoint/2010/main" xmlns="" val="222962324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p:cNvSpPr>
            <a:spLocks noGrp="1"/>
          </p:cNvSpPr>
          <p:nvPr>
            <p:ph type="title"/>
          </p:nvPr>
        </p:nvSpPr>
        <p:spPr/>
        <p:txBody>
          <a:bodyPr/>
          <a:lstStyle/>
          <a:p>
            <a:r>
              <a:rPr lang="lt-LT" b="1" dirty="0" smtClean="0"/>
              <a:t>Elektroninės bankininkystės saugumas ir rizika </a:t>
            </a:r>
            <a:endParaRPr lang="lt-LT" b="1" dirty="0"/>
          </a:p>
        </p:txBody>
      </p:sp>
      <p:sp>
        <p:nvSpPr>
          <p:cNvPr id="3" name="Turinio vietos rezervavimo ženklas 2"/>
          <p:cNvSpPr>
            <a:spLocks noGrp="1"/>
          </p:cNvSpPr>
          <p:nvPr>
            <p:ph idx="1"/>
          </p:nvPr>
        </p:nvSpPr>
        <p:spPr/>
        <p:txBody>
          <a:bodyPr/>
          <a:lstStyle/>
          <a:p>
            <a:r>
              <a:rPr lang="lt-LT" dirty="0" smtClean="0"/>
              <a:t>Kortelės. Bankai, įvykus nusikaltimui su kortelėmis, įvykio mėnesio paskutinę dieną informaciją per SAFE (efektyvi nusikaltimų išvengimo sistema) sistemą suteikia kortelių asociacijoms. Tokiu būdu tarptautinės kortelių asociacijos renka duomenis apie sistemos dalyvių vykdomą veiklą bei fiksuoja nusikaltimus su kortelėmis bei jų sukeltus nuostolius. </a:t>
            </a:r>
            <a:endParaRPr lang="lt-LT" dirty="0"/>
          </a:p>
        </p:txBody>
      </p:sp>
    </p:spTree>
    <p:extLst>
      <p:ext uri="{BB962C8B-B14F-4D97-AF65-F5344CB8AC3E}">
        <p14:creationId xmlns:p14="http://schemas.microsoft.com/office/powerpoint/2010/main" xmlns="" val="9294426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p:cNvSpPr>
            <a:spLocks noGrp="1"/>
          </p:cNvSpPr>
          <p:nvPr>
            <p:ph type="title"/>
          </p:nvPr>
        </p:nvSpPr>
        <p:spPr/>
        <p:txBody>
          <a:bodyPr/>
          <a:lstStyle/>
          <a:p>
            <a:r>
              <a:rPr lang="lt-LT" b="1" dirty="0" smtClean="0"/>
              <a:t>Elektroninės mokėjimo priemonės naudotojas privalo:</a:t>
            </a:r>
            <a:endParaRPr lang="lt-LT" b="1" dirty="0"/>
          </a:p>
        </p:txBody>
      </p:sp>
      <p:sp>
        <p:nvSpPr>
          <p:cNvPr id="3" name="Turinio vietos rezervavimo ženklas 2"/>
          <p:cNvSpPr>
            <a:spLocks noGrp="1"/>
          </p:cNvSpPr>
          <p:nvPr>
            <p:ph idx="1"/>
          </p:nvPr>
        </p:nvSpPr>
        <p:spPr>
          <a:xfrm>
            <a:off x="495300" y="1825625"/>
            <a:ext cx="11379200" cy="4351338"/>
          </a:xfrm>
        </p:spPr>
        <p:txBody>
          <a:bodyPr>
            <a:normAutofit lnSpcReduction="10000"/>
          </a:bodyPr>
          <a:lstStyle/>
          <a:p>
            <a:r>
              <a:rPr lang="lt-LT" dirty="0" smtClean="0"/>
              <a:t> Laikytis elektroninės mokėjimo priemonės suteikimo ir naudojimo sąlygų; </a:t>
            </a:r>
          </a:p>
          <a:p>
            <a:r>
              <a:rPr lang="lt-LT" dirty="0" smtClean="0"/>
              <a:t> Nedelsiant informuoti Banką elektroninės mokėjimo priemonės praradimo atvejais; </a:t>
            </a:r>
          </a:p>
          <a:p>
            <a:r>
              <a:rPr lang="lt-LT" dirty="0" smtClean="0"/>
              <a:t> Saugoti elektroninę mokėjimo priemonę ir Banko suteiktas tapatybės patvirtinimo priemones; </a:t>
            </a:r>
          </a:p>
          <a:p>
            <a:r>
              <a:rPr lang="lt-LT" dirty="0" smtClean="0"/>
              <a:t> Neatšaukti elektronine mokėjimo priemone pateikto mokėjimo nurodymo.</a:t>
            </a:r>
          </a:p>
          <a:p>
            <a:r>
              <a:rPr lang="lt-LT" dirty="0" smtClean="0"/>
              <a:t> Patikimai saugoti savo mokėjimo kortelės PIN kodą. (Mokėjimo kortelės PIN kodas turi būti žinomas tik kortelės turėtojui, įsimintas ir laikomas paslaptyje. Saugomas PIN kodas atskirai nuo kortelės, neužrašytas ant kortelės ar kitų kartu su kortele esančių daiktų ir pan..</a:t>
            </a:r>
            <a:endParaRPr lang="lt-LT" dirty="0"/>
          </a:p>
        </p:txBody>
      </p:sp>
    </p:spTree>
    <p:extLst>
      <p:ext uri="{BB962C8B-B14F-4D97-AF65-F5344CB8AC3E}">
        <p14:creationId xmlns:p14="http://schemas.microsoft.com/office/powerpoint/2010/main" xmlns="" val="58109280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urinio vietos rezervavimo ženklas 2"/>
          <p:cNvSpPr>
            <a:spLocks noGrp="1"/>
          </p:cNvSpPr>
          <p:nvPr>
            <p:ph idx="1"/>
          </p:nvPr>
        </p:nvSpPr>
        <p:spPr>
          <a:xfrm>
            <a:off x="635330" y="611579"/>
            <a:ext cx="10718470" cy="5565384"/>
          </a:xfrm>
        </p:spPr>
        <p:txBody>
          <a:bodyPr>
            <a:normAutofit/>
          </a:bodyPr>
          <a:lstStyle/>
          <a:p>
            <a:r>
              <a:rPr lang="lt-LT" dirty="0" smtClean="0"/>
              <a:t>Įsiminus kortelės PIN kodą, nedelsiant turi būti sunaikinamas PIN kodo vokas. Niekam ir jokiais atvejais neatskleisti savo kortelės PIN kodo – nei šeimos nariams, nei pažįstamiems, nei banko darbuotojams.) </a:t>
            </a:r>
          </a:p>
          <a:p>
            <a:r>
              <a:rPr lang="lt-LT" dirty="0" smtClean="0"/>
              <a:t> Visuomet patikrinti čekyje nurodytą sumą, prieš jį pasirašant ar įvedant kortelės PIN kodą. </a:t>
            </a:r>
          </a:p>
          <a:p>
            <a:r>
              <a:rPr lang="lt-LT" dirty="0" smtClean="0"/>
              <a:t> Stengtis, kad pašaliniai asmenys nepamatytų įvedamo PIN kodo. Įvedant PIN kodą parduotuvėje ar bankomate, klaviatūrą pridengti ranka. </a:t>
            </a:r>
          </a:p>
          <a:p>
            <a:r>
              <a:rPr lang="lt-LT" dirty="0" smtClean="0"/>
              <a:t> Atsiskaitant parduotuvėje, stebėti atsiskaitymo operaciją. Neleisti išsinešti savo kortelės, visuomet stebėti ką su ja daro kitas asmuo. </a:t>
            </a:r>
          </a:p>
          <a:p>
            <a:r>
              <a:rPr lang="lt-LT" dirty="0" smtClean="0"/>
              <a:t> Reguliariai tikrinti sąskaitos išrašus Nustatykite sąskaitos apribojimus </a:t>
            </a:r>
          </a:p>
          <a:p>
            <a:r>
              <a:rPr lang="lt-LT" dirty="0" smtClean="0"/>
              <a:t> Kortelės saugumui padidinti nustatyti operacijų limitai. </a:t>
            </a:r>
            <a:endParaRPr lang="lt-LT" dirty="0"/>
          </a:p>
        </p:txBody>
      </p:sp>
    </p:spTree>
    <p:extLst>
      <p:ext uri="{BB962C8B-B14F-4D97-AF65-F5344CB8AC3E}">
        <p14:creationId xmlns:p14="http://schemas.microsoft.com/office/powerpoint/2010/main" xmlns="" val="2677657959"/>
      </p:ext>
    </p:extLst>
  </p:cSld>
  <p:clrMapOvr>
    <a:masterClrMapping/>
  </p:clrMapOvr>
</p:sld>
</file>

<file path=ppt/theme/theme1.xml><?xml version="1.0" encoding="utf-8"?>
<a:theme xmlns:a="http://schemas.openxmlformats.org/drawingml/2006/main" name="„Office“ tem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185</TotalTime>
  <Words>2679</Words>
  <Application>Microsoft Office PowerPoint</Application>
  <PresentationFormat>Custom</PresentationFormat>
  <Paragraphs>156</Paragraphs>
  <Slides>41</Slides>
  <Notes>0</Notes>
  <HiddenSlides>0</HiddenSlides>
  <MMClips>0</MMClips>
  <ScaleCrop>false</ScaleCrop>
  <HeadingPairs>
    <vt:vector size="4" baseType="variant">
      <vt:variant>
        <vt:lpstr>Theme</vt:lpstr>
      </vt:variant>
      <vt:variant>
        <vt:i4>1</vt:i4>
      </vt:variant>
      <vt:variant>
        <vt:lpstr>Slide Titles</vt:lpstr>
      </vt:variant>
      <vt:variant>
        <vt:i4>41</vt:i4>
      </vt:variant>
    </vt:vector>
  </HeadingPairs>
  <TitlesOfParts>
    <vt:vector size="42" baseType="lpstr">
      <vt:lpstr>„Office“ tema</vt:lpstr>
      <vt:lpstr>Teisės pagrindai senjorams </vt:lpstr>
      <vt:lpstr> Nr. 2 CIVILINĖ TEISĖ </vt:lpstr>
      <vt:lpstr>CIVILINĖ TEISĖ (5 val.) </vt:lpstr>
      <vt:lpstr>Slide 4</vt:lpstr>
      <vt:lpstr>DISKUSIJOS</vt:lpstr>
      <vt:lpstr>Elektroninė bankininkystė </vt:lpstr>
      <vt:lpstr>Elektroninės bankininkystės saugumas ir rizika </vt:lpstr>
      <vt:lpstr>Elektroninės mokėjimo priemonės naudotojas privalo:</vt:lpstr>
      <vt:lpstr>Slide 9</vt:lpstr>
      <vt:lpstr>Bankininko teisinio reguliavimo mechanizmas</vt:lpstr>
      <vt:lpstr>Kreditas ir rizika </vt:lpstr>
      <vt:lpstr>Slide 12</vt:lpstr>
      <vt:lpstr>KLAUSIMAI, ATSAKYMAI! </vt:lpstr>
      <vt:lpstr>Slide 14</vt:lpstr>
      <vt:lpstr>Slide 15</vt:lpstr>
      <vt:lpstr>DRAUDIMO SUTARTYS (1 val.)</vt:lpstr>
      <vt:lpstr>6 straipsnis. Draudimo sutarties sudarymas</vt:lpstr>
      <vt:lpstr>6 straipsnis. Draudimo sutarties sudarymas </vt:lpstr>
      <vt:lpstr>6 straipsnis. Draudimo sutarties sudarymas </vt:lpstr>
      <vt:lpstr>6 straipsnis. Draudimo sutarties sudarymas</vt:lpstr>
      <vt:lpstr>6 straipsnis. Draudimo sutarties sudarymas</vt:lpstr>
      <vt:lpstr>6 straipsnis. Draudimo sutarties sudarymas</vt:lpstr>
      <vt:lpstr>6 straipsnis. Draudimo sutarties sudarymas</vt:lpstr>
      <vt:lpstr>DRAUDIMAS NUO NELAIMINGŲ ATSITIKIMŲ </vt:lpstr>
      <vt:lpstr>KRITINIŲ LIGŲ DRAUDIMAS </vt:lpstr>
      <vt:lpstr>INVESTICINIS (KAUPIAMASIS) GYVYBĖS DRAUDIMAS </vt:lpstr>
      <vt:lpstr>ASMENS CIVILINĖS ATSAKOMYBĖS DRAUDIMAS </vt:lpstr>
      <vt:lpstr>PAVELDĖJIMAS(1val.) </vt:lpstr>
      <vt:lpstr>Slide 29</vt:lpstr>
      <vt:lpstr>Praleisto termino palikimui priimti atnaujinimas </vt:lpstr>
      <vt:lpstr>Paveldėjimas pagal testamentą </vt:lpstr>
      <vt:lpstr>Testamento surašymas </vt:lpstr>
      <vt:lpstr>Testamento surašymas </vt:lpstr>
      <vt:lpstr>Testamento nuginčijimas (negaliojimas) </vt:lpstr>
      <vt:lpstr>PRAKTINIS DARBAS</vt:lpstr>
      <vt:lpstr>ATSAKOMYBĖ UŽ MOKĘSČIŲ ĮSTATYMŲ PAŽEIDIMUS(1val.) </vt:lpstr>
      <vt:lpstr>Administracinės nuobaudos už mokesčių deklaracijos nepateikimą nustatytu laiku</vt:lpstr>
      <vt:lpstr>Baudžiamosios atsakomybės už mokesčių įstatymų pažeidimus ypatumai </vt:lpstr>
      <vt:lpstr>Slide 39</vt:lpstr>
      <vt:lpstr>Slide 40</vt:lpstr>
      <vt:lpstr>KLAUSIMAI, ATSAKYMAI!</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Interface of MS PowerPoint and Open Office Impress</dc:title>
  <dc:creator>Vartotojas</dc:creator>
  <cp:lastModifiedBy>Grazina</cp:lastModifiedBy>
  <cp:revision>29</cp:revision>
  <dcterms:created xsi:type="dcterms:W3CDTF">2021-03-29T12:44:11Z</dcterms:created>
  <dcterms:modified xsi:type="dcterms:W3CDTF">2021-08-13T11:07:02Z</dcterms:modified>
</cp:coreProperties>
</file>