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300" r:id="rId3"/>
    <p:sldId id="301" r:id="rId4"/>
    <p:sldId id="302" r:id="rId5"/>
    <p:sldId id="303" r:id="rId6"/>
    <p:sldId id="299" r:id="rId7"/>
    <p:sldId id="259" r:id="rId8"/>
    <p:sldId id="260" r:id="rId9"/>
    <p:sldId id="261" r:id="rId10"/>
    <p:sldId id="262" r:id="rId11"/>
    <p:sldId id="304" r:id="rId12"/>
    <p:sldId id="263" r:id="rId13"/>
    <p:sldId id="305" r:id="rId14"/>
    <p:sldId id="264" r:id="rId15"/>
    <p:sldId id="265" r:id="rId16"/>
    <p:sldId id="266" r:id="rId17"/>
    <p:sldId id="267" r:id="rId18"/>
    <p:sldId id="306" r:id="rId19"/>
    <p:sldId id="268" r:id="rId20"/>
    <p:sldId id="269" r:id="rId21"/>
    <p:sldId id="307" r:id="rId22"/>
    <p:sldId id="270" r:id="rId23"/>
    <p:sldId id="308" r:id="rId24"/>
    <p:sldId id="309" r:id="rId25"/>
    <p:sldId id="271" r:id="rId26"/>
    <p:sldId id="272" r:id="rId27"/>
    <p:sldId id="310" r:id="rId28"/>
    <p:sldId id="273" r:id="rId29"/>
    <p:sldId id="311" r:id="rId30"/>
    <p:sldId id="274" r:id="rId31"/>
    <p:sldId id="275" r:id="rId32"/>
    <p:sldId id="276" r:id="rId33"/>
    <p:sldId id="277" r:id="rId34"/>
    <p:sldId id="279" r:id="rId35"/>
    <p:sldId id="280" r:id="rId36"/>
    <p:sldId id="281" r:id="rId37"/>
    <p:sldId id="282" r:id="rId38"/>
    <p:sldId id="283" r:id="rId39"/>
    <p:sldId id="284" r:id="rId40"/>
    <p:sldId id="285" r:id="rId41"/>
    <p:sldId id="286" r:id="rId42"/>
    <p:sldId id="287" r:id="rId43"/>
    <p:sldId id="288" r:id="rId44"/>
    <p:sldId id="289" r:id="rId45"/>
    <p:sldId id="290" r:id="rId46"/>
    <p:sldId id="291" r:id="rId47"/>
    <p:sldId id="294" r:id="rId48"/>
    <p:sldId id="295" r:id="rId49"/>
    <p:sldId id="297" r:id="rId50"/>
    <p:sldId id="298" r:id="rId51"/>
  </p:sldIdLst>
  <p:sldSz cx="12192000" cy="6858000"/>
  <p:notesSz cx="6858000" cy="9144000"/>
  <p:defaultText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6993" autoAdjust="0"/>
    <p:restoredTop sz="94660"/>
  </p:normalViewPr>
  <p:slideViewPr>
    <p:cSldViewPr snapToGrid="0">
      <p:cViewPr varScale="1">
        <p:scale>
          <a:sx n="75" d="100"/>
          <a:sy n="75" d="100"/>
        </p:scale>
        <p:origin x="-456" y="-84"/>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Pavadinimo skaidrė">
    <p:spTree>
      <p:nvGrpSpPr>
        <p:cNvPr id="1" name=""/>
        <p:cNvGrpSpPr/>
        <p:nvPr/>
      </p:nvGrpSpPr>
      <p:grpSpPr>
        <a:xfrm>
          <a:off x="0" y="0"/>
          <a:ext cx="0" cy="0"/>
          <a:chOff x="0" y="0"/>
          <a:chExt cx="0" cy="0"/>
        </a:xfrm>
      </p:grpSpPr>
      <p:sp>
        <p:nvSpPr>
          <p:cNvPr id="2" name="Pavadinimas 1"/>
          <p:cNvSpPr>
            <a:spLocks noGrp="1"/>
          </p:cNvSpPr>
          <p:nvPr>
            <p:ph type="ctrTitle"/>
          </p:nvPr>
        </p:nvSpPr>
        <p:spPr>
          <a:xfrm>
            <a:off x="1524000" y="1122363"/>
            <a:ext cx="9144000" cy="2387600"/>
          </a:xfrm>
        </p:spPr>
        <p:txBody>
          <a:bodyPr anchor="b"/>
          <a:lstStyle>
            <a:lvl1pPr algn="ctr">
              <a:defRPr sz="6000"/>
            </a:lvl1pPr>
          </a:lstStyle>
          <a:p>
            <a:r>
              <a:rPr lang="lt-LT" smtClean="0"/>
              <a:t>Spustelėję redag. ruoš. pavad. stilių</a:t>
            </a:r>
            <a:endParaRPr lang="lt-LT"/>
          </a:p>
        </p:txBody>
      </p:sp>
      <p:sp>
        <p:nvSpPr>
          <p:cNvPr id="3" name="Antrinis pavadinimas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lt-LT" smtClean="0"/>
              <a:t>Spustelėję redag. ruoš. paantrš. stilių</a:t>
            </a:r>
            <a:endParaRPr lang="lt-LT"/>
          </a:p>
        </p:txBody>
      </p:sp>
      <p:sp>
        <p:nvSpPr>
          <p:cNvPr id="4" name="Datos vietos rezervavimo ženklas 3"/>
          <p:cNvSpPr>
            <a:spLocks noGrp="1"/>
          </p:cNvSpPr>
          <p:nvPr>
            <p:ph type="dt" sz="half" idx="10"/>
          </p:nvPr>
        </p:nvSpPr>
        <p:spPr/>
        <p:txBody>
          <a:bodyPr/>
          <a:lstStyle/>
          <a:p>
            <a:fld id="{BEA8F0A7-B08D-4C5A-8AA9-E9D9F8518829}" type="datetimeFigureOut">
              <a:rPr lang="lt-LT" smtClean="0"/>
              <a:pPr/>
              <a:t>2021-08-13</a:t>
            </a:fld>
            <a:endParaRPr lang="lt-LT"/>
          </a:p>
        </p:txBody>
      </p:sp>
      <p:sp>
        <p:nvSpPr>
          <p:cNvPr id="5" name="Poraštės vietos rezervavimo ženklas 4"/>
          <p:cNvSpPr>
            <a:spLocks noGrp="1"/>
          </p:cNvSpPr>
          <p:nvPr>
            <p:ph type="ftr" sz="quarter" idx="11"/>
          </p:nvPr>
        </p:nvSpPr>
        <p:spPr/>
        <p:txBody>
          <a:bodyPr/>
          <a:lstStyle/>
          <a:p>
            <a:endParaRPr lang="lt-LT"/>
          </a:p>
        </p:txBody>
      </p:sp>
      <p:sp>
        <p:nvSpPr>
          <p:cNvPr id="6" name="Skaidrės numerio vietos rezervavimo ženklas 5"/>
          <p:cNvSpPr>
            <a:spLocks noGrp="1"/>
          </p:cNvSpPr>
          <p:nvPr>
            <p:ph type="sldNum" sz="quarter" idx="12"/>
          </p:nvPr>
        </p:nvSpPr>
        <p:spPr/>
        <p:txBody>
          <a:bodyPr/>
          <a:lstStyle/>
          <a:p>
            <a:fld id="{7D9700F7-3169-4A29-BED5-6ECD4EDBF0FD}" type="slidenum">
              <a:rPr lang="lt-LT" smtClean="0"/>
              <a:pPr/>
              <a:t>‹#›</a:t>
            </a:fld>
            <a:endParaRPr lang="lt-LT"/>
          </a:p>
        </p:txBody>
      </p:sp>
    </p:spTree>
    <p:extLst>
      <p:ext uri="{BB962C8B-B14F-4D97-AF65-F5344CB8AC3E}">
        <p14:creationId xmlns="" xmlns:p14="http://schemas.microsoft.com/office/powerpoint/2010/main" val="29852826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Pavadinimas ir vertikalus tekstas">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smtClean="0"/>
              <a:t>Spustelėję redag. ruoš. pavad. stilių</a:t>
            </a:r>
            <a:endParaRPr lang="lt-LT"/>
          </a:p>
        </p:txBody>
      </p:sp>
      <p:sp>
        <p:nvSpPr>
          <p:cNvPr id="3" name="Vertikalaus teksto vietos rezervavimo ženklas 2"/>
          <p:cNvSpPr>
            <a:spLocks noGrp="1"/>
          </p:cNvSpPr>
          <p:nvPr>
            <p:ph type="body" orient="vert" idx="1"/>
          </p:nvPr>
        </p:nvSpPr>
        <p:spPr/>
        <p:txBody>
          <a:bodyPr vert="eaVert"/>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4" name="Datos vietos rezervavimo ženklas 3"/>
          <p:cNvSpPr>
            <a:spLocks noGrp="1"/>
          </p:cNvSpPr>
          <p:nvPr>
            <p:ph type="dt" sz="half" idx="10"/>
          </p:nvPr>
        </p:nvSpPr>
        <p:spPr/>
        <p:txBody>
          <a:bodyPr/>
          <a:lstStyle/>
          <a:p>
            <a:fld id="{BEA8F0A7-B08D-4C5A-8AA9-E9D9F8518829}" type="datetimeFigureOut">
              <a:rPr lang="lt-LT" smtClean="0"/>
              <a:pPr/>
              <a:t>2021-08-13</a:t>
            </a:fld>
            <a:endParaRPr lang="lt-LT"/>
          </a:p>
        </p:txBody>
      </p:sp>
      <p:sp>
        <p:nvSpPr>
          <p:cNvPr id="5" name="Poraštės vietos rezervavimo ženklas 4"/>
          <p:cNvSpPr>
            <a:spLocks noGrp="1"/>
          </p:cNvSpPr>
          <p:nvPr>
            <p:ph type="ftr" sz="quarter" idx="11"/>
          </p:nvPr>
        </p:nvSpPr>
        <p:spPr/>
        <p:txBody>
          <a:bodyPr/>
          <a:lstStyle/>
          <a:p>
            <a:endParaRPr lang="lt-LT"/>
          </a:p>
        </p:txBody>
      </p:sp>
      <p:sp>
        <p:nvSpPr>
          <p:cNvPr id="6" name="Skaidrės numerio vietos rezervavimo ženklas 5"/>
          <p:cNvSpPr>
            <a:spLocks noGrp="1"/>
          </p:cNvSpPr>
          <p:nvPr>
            <p:ph type="sldNum" sz="quarter" idx="12"/>
          </p:nvPr>
        </p:nvSpPr>
        <p:spPr/>
        <p:txBody>
          <a:bodyPr/>
          <a:lstStyle/>
          <a:p>
            <a:fld id="{7D9700F7-3169-4A29-BED5-6ECD4EDBF0FD}" type="slidenum">
              <a:rPr lang="lt-LT" smtClean="0"/>
              <a:pPr/>
              <a:t>‹#›</a:t>
            </a:fld>
            <a:endParaRPr lang="lt-LT"/>
          </a:p>
        </p:txBody>
      </p:sp>
    </p:spTree>
    <p:extLst>
      <p:ext uri="{BB962C8B-B14F-4D97-AF65-F5344CB8AC3E}">
        <p14:creationId xmlns="" xmlns:p14="http://schemas.microsoft.com/office/powerpoint/2010/main" val="31055775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us pavadinimas ir tekstas">
    <p:spTree>
      <p:nvGrpSpPr>
        <p:cNvPr id="1" name=""/>
        <p:cNvGrpSpPr/>
        <p:nvPr/>
      </p:nvGrpSpPr>
      <p:grpSpPr>
        <a:xfrm>
          <a:off x="0" y="0"/>
          <a:ext cx="0" cy="0"/>
          <a:chOff x="0" y="0"/>
          <a:chExt cx="0" cy="0"/>
        </a:xfrm>
      </p:grpSpPr>
      <p:sp>
        <p:nvSpPr>
          <p:cNvPr id="2" name="Vertikalus pavadinimas 1"/>
          <p:cNvSpPr>
            <a:spLocks noGrp="1"/>
          </p:cNvSpPr>
          <p:nvPr>
            <p:ph type="title" orient="vert"/>
          </p:nvPr>
        </p:nvSpPr>
        <p:spPr>
          <a:xfrm>
            <a:off x="8724900" y="365125"/>
            <a:ext cx="2628900" cy="5811838"/>
          </a:xfrm>
        </p:spPr>
        <p:txBody>
          <a:bodyPr vert="eaVert"/>
          <a:lstStyle/>
          <a:p>
            <a:r>
              <a:rPr lang="lt-LT" smtClean="0"/>
              <a:t>Spustelėję redag. ruoš. pavad. stilių</a:t>
            </a:r>
            <a:endParaRPr lang="lt-LT"/>
          </a:p>
        </p:txBody>
      </p:sp>
      <p:sp>
        <p:nvSpPr>
          <p:cNvPr id="3" name="Vertikalaus teksto vietos rezervavimo ženklas 2"/>
          <p:cNvSpPr>
            <a:spLocks noGrp="1"/>
          </p:cNvSpPr>
          <p:nvPr>
            <p:ph type="body" orient="vert" idx="1"/>
          </p:nvPr>
        </p:nvSpPr>
        <p:spPr>
          <a:xfrm>
            <a:off x="838200" y="365125"/>
            <a:ext cx="7734300" cy="5811838"/>
          </a:xfrm>
        </p:spPr>
        <p:txBody>
          <a:bodyPr vert="eaVert"/>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4" name="Datos vietos rezervavimo ženklas 3"/>
          <p:cNvSpPr>
            <a:spLocks noGrp="1"/>
          </p:cNvSpPr>
          <p:nvPr>
            <p:ph type="dt" sz="half" idx="10"/>
          </p:nvPr>
        </p:nvSpPr>
        <p:spPr/>
        <p:txBody>
          <a:bodyPr/>
          <a:lstStyle/>
          <a:p>
            <a:fld id="{BEA8F0A7-B08D-4C5A-8AA9-E9D9F8518829}" type="datetimeFigureOut">
              <a:rPr lang="lt-LT" smtClean="0"/>
              <a:pPr/>
              <a:t>2021-08-13</a:t>
            </a:fld>
            <a:endParaRPr lang="lt-LT"/>
          </a:p>
        </p:txBody>
      </p:sp>
      <p:sp>
        <p:nvSpPr>
          <p:cNvPr id="5" name="Poraštės vietos rezervavimo ženklas 4"/>
          <p:cNvSpPr>
            <a:spLocks noGrp="1"/>
          </p:cNvSpPr>
          <p:nvPr>
            <p:ph type="ftr" sz="quarter" idx="11"/>
          </p:nvPr>
        </p:nvSpPr>
        <p:spPr/>
        <p:txBody>
          <a:bodyPr/>
          <a:lstStyle/>
          <a:p>
            <a:endParaRPr lang="lt-LT"/>
          </a:p>
        </p:txBody>
      </p:sp>
      <p:sp>
        <p:nvSpPr>
          <p:cNvPr id="6" name="Skaidrės numerio vietos rezervavimo ženklas 5"/>
          <p:cNvSpPr>
            <a:spLocks noGrp="1"/>
          </p:cNvSpPr>
          <p:nvPr>
            <p:ph type="sldNum" sz="quarter" idx="12"/>
          </p:nvPr>
        </p:nvSpPr>
        <p:spPr/>
        <p:txBody>
          <a:bodyPr/>
          <a:lstStyle/>
          <a:p>
            <a:fld id="{7D9700F7-3169-4A29-BED5-6ECD4EDBF0FD}" type="slidenum">
              <a:rPr lang="lt-LT" smtClean="0"/>
              <a:pPr/>
              <a:t>‹#›</a:t>
            </a:fld>
            <a:endParaRPr lang="lt-LT"/>
          </a:p>
        </p:txBody>
      </p:sp>
    </p:spTree>
    <p:extLst>
      <p:ext uri="{BB962C8B-B14F-4D97-AF65-F5344CB8AC3E}">
        <p14:creationId xmlns="" xmlns:p14="http://schemas.microsoft.com/office/powerpoint/2010/main" val="18308370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avadinimas ir turinys">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smtClean="0"/>
              <a:t>Spustelėję redag. ruoš. pavad. stilių</a:t>
            </a:r>
            <a:endParaRPr lang="lt-LT"/>
          </a:p>
        </p:txBody>
      </p:sp>
      <p:sp>
        <p:nvSpPr>
          <p:cNvPr id="3" name="Turinio vietos rezervavimo ženklas 2"/>
          <p:cNvSpPr>
            <a:spLocks noGrp="1"/>
          </p:cNvSpPr>
          <p:nvPr>
            <p:ph idx="1"/>
          </p:nvPr>
        </p:nvSpPr>
        <p:spPr/>
        <p:txBody>
          <a:body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4" name="Datos vietos rezervavimo ženklas 3"/>
          <p:cNvSpPr>
            <a:spLocks noGrp="1"/>
          </p:cNvSpPr>
          <p:nvPr>
            <p:ph type="dt" sz="half" idx="10"/>
          </p:nvPr>
        </p:nvSpPr>
        <p:spPr/>
        <p:txBody>
          <a:bodyPr/>
          <a:lstStyle/>
          <a:p>
            <a:fld id="{BEA8F0A7-B08D-4C5A-8AA9-E9D9F8518829}" type="datetimeFigureOut">
              <a:rPr lang="lt-LT" smtClean="0"/>
              <a:pPr/>
              <a:t>2021-08-13</a:t>
            </a:fld>
            <a:endParaRPr lang="lt-LT"/>
          </a:p>
        </p:txBody>
      </p:sp>
      <p:sp>
        <p:nvSpPr>
          <p:cNvPr id="5" name="Poraštės vietos rezervavimo ženklas 4"/>
          <p:cNvSpPr>
            <a:spLocks noGrp="1"/>
          </p:cNvSpPr>
          <p:nvPr>
            <p:ph type="ftr" sz="quarter" idx="11"/>
          </p:nvPr>
        </p:nvSpPr>
        <p:spPr/>
        <p:txBody>
          <a:bodyPr/>
          <a:lstStyle/>
          <a:p>
            <a:endParaRPr lang="lt-LT"/>
          </a:p>
        </p:txBody>
      </p:sp>
      <p:sp>
        <p:nvSpPr>
          <p:cNvPr id="6" name="Skaidrės numerio vietos rezervavimo ženklas 5"/>
          <p:cNvSpPr>
            <a:spLocks noGrp="1"/>
          </p:cNvSpPr>
          <p:nvPr>
            <p:ph type="sldNum" sz="quarter" idx="12"/>
          </p:nvPr>
        </p:nvSpPr>
        <p:spPr/>
        <p:txBody>
          <a:bodyPr/>
          <a:lstStyle/>
          <a:p>
            <a:fld id="{7D9700F7-3169-4A29-BED5-6ECD4EDBF0FD}" type="slidenum">
              <a:rPr lang="lt-LT" smtClean="0"/>
              <a:pPr/>
              <a:t>‹#›</a:t>
            </a:fld>
            <a:endParaRPr lang="lt-LT"/>
          </a:p>
        </p:txBody>
      </p:sp>
    </p:spTree>
    <p:extLst>
      <p:ext uri="{BB962C8B-B14F-4D97-AF65-F5344CB8AC3E}">
        <p14:creationId xmlns="" xmlns:p14="http://schemas.microsoft.com/office/powerpoint/2010/main" val="1767463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kcijos antraštė">
    <p:spTree>
      <p:nvGrpSpPr>
        <p:cNvPr id="1" name=""/>
        <p:cNvGrpSpPr/>
        <p:nvPr/>
      </p:nvGrpSpPr>
      <p:grpSpPr>
        <a:xfrm>
          <a:off x="0" y="0"/>
          <a:ext cx="0" cy="0"/>
          <a:chOff x="0" y="0"/>
          <a:chExt cx="0" cy="0"/>
        </a:xfrm>
      </p:grpSpPr>
      <p:sp>
        <p:nvSpPr>
          <p:cNvPr id="2" name="Pavadinimas 1"/>
          <p:cNvSpPr>
            <a:spLocks noGrp="1"/>
          </p:cNvSpPr>
          <p:nvPr>
            <p:ph type="title"/>
          </p:nvPr>
        </p:nvSpPr>
        <p:spPr>
          <a:xfrm>
            <a:off x="831850" y="1709738"/>
            <a:ext cx="10515600" cy="2852737"/>
          </a:xfrm>
        </p:spPr>
        <p:txBody>
          <a:bodyPr anchor="b"/>
          <a:lstStyle>
            <a:lvl1pPr>
              <a:defRPr sz="6000"/>
            </a:lvl1pPr>
          </a:lstStyle>
          <a:p>
            <a:r>
              <a:rPr lang="lt-LT" smtClean="0"/>
              <a:t>Spustelėję redag. ruoš. pavad. stilių</a:t>
            </a:r>
            <a:endParaRPr lang="lt-LT"/>
          </a:p>
        </p:txBody>
      </p:sp>
      <p:sp>
        <p:nvSpPr>
          <p:cNvPr id="3" name="Teksto vietos rezervavimo ženklas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lt-LT" smtClean="0"/>
              <a:t>Spustelėję redag. ruoš. teksto stilių</a:t>
            </a:r>
          </a:p>
        </p:txBody>
      </p:sp>
      <p:sp>
        <p:nvSpPr>
          <p:cNvPr id="4" name="Datos vietos rezervavimo ženklas 3"/>
          <p:cNvSpPr>
            <a:spLocks noGrp="1"/>
          </p:cNvSpPr>
          <p:nvPr>
            <p:ph type="dt" sz="half" idx="10"/>
          </p:nvPr>
        </p:nvSpPr>
        <p:spPr/>
        <p:txBody>
          <a:bodyPr/>
          <a:lstStyle/>
          <a:p>
            <a:fld id="{BEA8F0A7-B08D-4C5A-8AA9-E9D9F8518829}" type="datetimeFigureOut">
              <a:rPr lang="lt-LT" smtClean="0"/>
              <a:pPr/>
              <a:t>2021-08-13</a:t>
            </a:fld>
            <a:endParaRPr lang="lt-LT"/>
          </a:p>
        </p:txBody>
      </p:sp>
      <p:sp>
        <p:nvSpPr>
          <p:cNvPr id="5" name="Poraštės vietos rezervavimo ženklas 4"/>
          <p:cNvSpPr>
            <a:spLocks noGrp="1"/>
          </p:cNvSpPr>
          <p:nvPr>
            <p:ph type="ftr" sz="quarter" idx="11"/>
          </p:nvPr>
        </p:nvSpPr>
        <p:spPr/>
        <p:txBody>
          <a:bodyPr/>
          <a:lstStyle/>
          <a:p>
            <a:endParaRPr lang="lt-LT"/>
          </a:p>
        </p:txBody>
      </p:sp>
      <p:sp>
        <p:nvSpPr>
          <p:cNvPr id="6" name="Skaidrės numerio vietos rezervavimo ženklas 5"/>
          <p:cNvSpPr>
            <a:spLocks noGrp="1"/>
          </p:cNvSpPr>
          <p:nvPr>
            <p:ph type="sldNum" sz="quarter" idx="12"/>
          </p:nvPr>
        </p:nvSpPr>
        <p:spPr/>
        <p:txBody>
          <a:bodyPr/>
          <a:lstStyle/>
          <a:p>
            <a:fld id="{7D9700F7-3169-4A29-BED5-6ECD4EDBF0FD}" type="slidenum">
              <a:rPr lang="lt-LT" smtClean="0"/>
              <a:pPr/>
              <a:t>‹#›</a:t>
            </a:fld>
            <a:endParaRPr lang="lt-LT"/>
          </a:p>
        </p:txBody>
      </p:sp>
    </p:spTree>
    <p:extLst>
      <p:ext uri="{BB962C8B-B14F-4D97-AF65-F5344CB8AC3E}">
        <p14:creationId xmlns="" xmlns:p14="http://schemas.microsoft.com/office/powerpoint/2010/main" val="26252142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 turiniai">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smtClean="0"/>
              <a:t>Spustelėję redag. ruoš. pavad. stilių</a:t>
            </a:r>
            <a:endParaRPr lang="lt-LT"/>
          </a:p>
        </p:txBody>
      </p:sp>
      <p:sp>
        <p:nvSpPr>
          <p:cNvPr id="3" name="Turinio vietos rezervavimo ženklas 2"/>
          <p:cNvSpPr>
            <a:spLocks noGrp="1"/>
          </p:cNvSpPr>
          <p:nvPr>
            <p:ph sz="half" idx="1"/>
          </p:nvPr>
        </p:nvSpPr>
        <p:spPr>
          <a:xfrm>
            <a:off x="838200" y="1825625"/>
            <a:ext cx="5181600" cy="4351338"/>
          </a:xfrm>
        </p:spPr>
        <p:txBody>
          <a:body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4" name="Turinio vietos rezervavimo ženklas 3"/>
          <p:cNvSpPr>
            <a:spLocks noGrp="1"/>
          </p:cNvSpPr>
          <p:nvPr>
            <p:ph sz="half" idx="2"/>
          </p:nvPr>
        </p:nvSpPr>
        <p:spPr>
          <a:xfrm>
            <a:off x="6172200" y="1825625"/>
            <a:ext cx="5181600" cy="4351338"/>
          </a:xfrm>
        </p:spPr>
        <p:txBody>
          <a:body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5" name="Datos vietos rezervavimo ženklas 4"/>
          <p:cNvSpPr>
            <a:spLocks noGrp="1"/>
          </p:cNvSpPr>
          <p:nvPr>
            <p:ph type="dt" sz="half" idx="10"/>
          </p:nvPr>
        </p:nvSpPr>
        <p:spPr/>
        <p:txBody>
          <a:bodyPr/>
          <a:lstStyle/>
          <a:p>
            <a:fld id="{BEA8F0A7-B08D-4C5A-8AA9-E9D9F8518829}" type="datetimeFigureOut">
              <a:rPr lang="lt-LT" smtClean="0"/>
              <a:pPr/>
              <a:t>2021-08-13</a:t>
            </a:fld>
            <a:endParaRPr lang="lt-LT"/>
          </a:p>
        </p:txBody>
      </p:sp>
      <p:sp>
        <p:nvSpPr>
          <p:cNvPr id="6" name="Poraštės vietos rezervavimo ženklas 5"/>
          <p:cNvSpPr>
            <a:spLocks noGrp="1"/>
          </p:cNvSpPr>
          <p:nvPr>
            <p:ph type="ftr" sz="quarter" idx="11"/>
          </p:nvPr>
        </p:nvSpPr>
        <p:spPr/>
        <p:txBody>
          <a:bodyPr/>
          <a:lstStyle/>
          <a:p>
            <a:endParaRPr lang="lt-LT"/>
          </a:p>
        </p:txBody>
      </p:sp>
      <p:sp>
        <p:nvSpPr>
          <p:cNvPr id="7" name="Skaidrės numerio vietos rezervavimo ženklas 6"/>
          <p:cNvSpPr>
            <a:spLocks noGrp="1"/>
          </p:cNvSpPr>
          <p:nvPr>
            <p:ph type="sldNum" sz="quarter" idx="12"/>
          </p:nvPr>
        </p:nvSpPr>
        <p:spPr/>
        <p:txBody>
          <a:bodyPr/>
          <a:lstStyle/>
          <a:p>
            <a:fld id="{7D9700F7-3169-4A29-BED5-6ECD4EDBF0FD}" type="slidenum">
              <a:rPr lang="lt-LT" smtClean="0"/>
              <a:pPr/>
              <a:t>‹#›</a:t>
            </a:fld>
            <a:endParaRPr lang="lt-LT"/>
          </a:p>
        </p:txBody>
      </p:sp>
    </p:spTree>
    <p:extLst>
      <p:ext uri="{BB962C8B-B14F-4D97-AF65-F5344CB8AC3E}">
        <p14:creationId xmlns="" xmlns:p14="http://schemas.microsoft.com/office/powerpoint/2010/main" val="39398319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Lyginimas">
    <p:spTree>
      <p:nvGrpSpPr>
        <p:cNvPr id="1" name=""/>
        <p:cNvGrpSpPr/>
        <p:nvPr/>
      </p:nvGrpSpPr>
      <p:grpSpPr>
        <a:xfrm>
          <a:off x="0" y="0"/>
          <a:ext cx="0" cy="0"/>
          <a:chOff x="0" y="0"/>
          <a:chExt cx="0" cy="0"/>
        </a:xfrm>
      </p:grpSpPr>
      <p:sp>
        <p:nvSpPr>
          <p:cNvPr id="2" name="Pavadinimas 1"/>
          <p:cNvSpPr>
            <a:spLocks noGrp="1"/>
          </p:cNvSpPr>
          <p:nvPr>
            <p:ph type="title"/>
          </p:nvPr>
        </p:nvSpPr>
        <p:spPr>
          <a:xfrm>
            <a:off x="839788" y="365125"/>
            <a:ext cx="10515600" cy="1325563"/>
          </a:xfrm>
        </p:spPr>
        <p:txBody>
          <a:bodyPr/>
          <a:lstStyle/>
          <a:p>
            <a:r>
              <a:rPr lang="lt-LT" smtClean="0"/>
              <a:t>Spustelėję redag. ruoš. pavad. stilių</a:t>
            </a:r>
            <a:endParaRPr lang="lt-LT"/>
          </a:p>
        </p:txBody>
      </p:sp>
      <p:sp>
        <p:nvSpPr>
          <p:cNvPr id="3" name="Teksto vietos rezervavimo ženklas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smtClean="0"/>
              <a:t>Spustelėję redag. ruoš. teksto stilių</a:t>
            </a:r>
          </a:p>
        </p:txBody>
      </p:sp>
      <p:sp>
        <p:nvSpPr>
          <p:cNvPr id="4" name="Turinio vietos rezervavimo ženklas 3"/>
          <p:cNvSpPr>
            <a:spLocks noGrp="1"/>
          </p:cNvSpPr>
          <p:nvPr>
            <p:ph sz="half" idx="2"/>
          </p:nvPr>
        </p:nvSpPr>
        <p:spPr>
          <a:xfrm>
            <a:off x="839788" y="2505075"/>
            <a:ext cx="5157787" cy="3684588"/>
          </a:xfrm>
        </p:spPr>
        <p:txBody>
          <a:body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5" name="Teksto vietos rezervavimo ženklas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smtClean="0"/>
              <a:t>Spustelėję redag. ruoš. teksto stilių</a:t>
            </a:r>
          </a:p>
        </p:txBody>
      </p:sp>
      <p:sp>
        <p:nvSpPr>
          <p:cNvPr id="6" name="Turinio vietos rezervavimo ženklas 5"/>
          <p:cNvSpPr>
            <a:spLocks noGrp="1"/>
          </p:cNvSpPr>
          <p:nvPr>
            <p:ph sz="quarter" idx="4"/>
          </p:nvPr>
        </p:nvSpPr>
        <p:spPr>
          <a:xfrm>
            <a:off x="6172200" y="2505075"/>
            <a:ext cx="5183188" cy="3684588"/>
          </a:xfrm>
        </p:spPr>
        <p:txBody>
          <a:body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7" name="Datos vietos rezervavimo ženklas 6"/>
          <p:cNvSpPr>
            <a:spLocks noGrp="1"/>
          </p:cNvSpPr>
          <p:nvPr>
            <p:ph type="dt" sz="half" idx="10"/>
          </p:nvPr>
        </p:nvSpPr>
        <p:spPr/>
        <p:txBody>
          <a:bodyPr/>
          <a:lstStyle/>
          <a:p>
            <a:fld id="{BEA8F0A7-B08D-4C5A-8AA9-E9D9F8518829}" type="datetimeFigureOut">
              <a:rPr lang="lt-LT" smtClean="0"/>
              <a:pPr/>
              <a:t>2021-08-13</a:t>
            </a:fld>
            <a:endParaRPr lang="lt-LT"/>
          </a:p>
        </p:txBody>
      </p:sp>
      <p:sp>
        <p:nvSpPr>
          <p:cNvPr id="8" name="Poraštės vietos rezervavimo ženklas 7"/>
          <p:cNvSpPr>
            <a:spLocks noGrp="1"/>
          </p:cNvSpPr>
          <p:nvPr>
            <p:ph type="ftr" sz="quarter" idx="11"/>
          </p:nvPr>
        </p:nvSpPr>
        <p:spPr/>
        <p:txBody>
          <a:bodyPr/>
          <a:lstStyle/>
          <a:p>
            <a:endParaRPr lang="lt-LT"/>
          </a:p>
        </p:txBody>
      </p:sp>
      <p:sp>
        <p:nvSpPr>
          <p:cNvPr id="9" name="Skaidrės numerio vietos rezervavimo ženklas 8"/>
          <p:cNvSpPr>
            <a:spLocks noGrp="1"/>
          </p:cNvSpPr>
          <p:nvPr>
            <p:ph type="sldNum" sz="quarter" idx="12"/>
          </p:nvPr>
        </p:nvSpPr>
        <p:spPr/>
        <p:txBody>
          <a:bodyPr/>
          <a:lstStyle/>
          <a:p>
            <a:fld id="{7D9700F7-3169-4A29-BED5-6ECD4EDBF0FD}" type="slidenum">
              <a:rPr lang="lt-LT" smtClean="0"/>
              <a:pPr/>
              <a:t>‹#›</a:t>
            </a:fld>
            <a:endParaRPr lang="lt-LT"/>
          </a:p>
        </p:txBody>
      </p:sp>
    </p:spTree>
    <p:extLst>
      <p:ext uri="{BB962C8B-B14F-4D97-AF65-F5344CB8AC3E}">
        <p14:creationId xmlns="" xmlns:p14="http://schemas.microsoft.com/office/powerpoint/2010/main" val="25540904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 pavadinimas">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smtClean="0"/>
              <a:t>Spustelėję redag. ruoš. pavad. stilių</a:t>
            </a:r>
            <a:endParaRPr lang="lt-LT"/>
          </a:p>
        </p:txBody>
      </p:sp>
      <p:sp>
        <p:nvSpPr>
          <p:cNvPr id="3" name="Datos vietos rezervavimo ženklas 2"/>
          <p:cNvSpPr>
            <a:spLocks noGrp="1"/>
          </p:cNvSpPr>
          <p:nvPr>
            <p:ph type="dt" sz="half" idx="10"/>
          </p:nvPr>
        </p:nvSpPr>
        <p:spPr/>
        <p:txBody>
          <a:bodyPr/>
          <a:lstStyle/>
          <a:p>
            <a:fld id="{BEA8F0A7-B08D-4C5A-8AA9-E9D9F8518829}" type="datetimeFigureOut">
              <a:rPr lang="lt-LT" smtClean="0"/>
              <a:pPr/>
              <a:t>2021-08-13</a:t>
            </a:fld>
            <a:endParaRPr lang="lt-LT"/>
          </a:p>
        </p:txBody>
      </p:sp>
      <p:sp>
        <p:nvSpPr>
          <p:cNvPr id="4" name="Poraštės vietos rezervavimo ženklas 3"/>
          <p:cNvSpPr>
            <a:spLocks noGrp="1"/>
          </p:cNvSpPr>
          <p:nvPr>
            <p:ph type="ftr" sz="quarter" idx="11"/>
          </p:nvPr>
        </p:nvSpPr>
        <p:spPr/>
        <p:txBody>
          <a:bodyPr/>
          <a:lstStyle/>
          <a:p>
            <a:endParaRPr lang="lt-LT"/>
          </a:p>
        </p:txBody>
      </p:sp>
      <p:sp>
        <p:nvSpPr>
          <p:cNvPr id="5" name="Skaidrės numerio vietos rezervavimo ženklas 4"/>
          <p:cNvSpPr>
            <a:spLocks noGrp="1"/>
          </p:cNvSpPr>
          <p:nvPr>
            <p:ph type="sldNum" sz="quarter" idx="12"/>
          </p:nvPr>
        </p:nvSpPr>
        <p:spPr/>
        <p:txBody>
          <a:bodyPr/>
          <a:lstStyle/>
          <a:p>
            <a:fld id="{7D9700F7-3169-4A29-BED5-6ECD4EDBF0FD}" type="slidenum">
              <a:rPr lang="lt-LT" smtClean="0"/>
              <a:pPr/>
              <a:t>‹#›</a:t>
            </a:fld>
            <a:endParaRPr lang="lt-LT"/>
          </a:p>
        </p:txBody>
      </p:sp>
    </p:spTree>
    <p:extLst>
      <p:ext uri="{BB962C8B-B14F-4D97-AF65-F5344CB8AC3E}">
        <p14:creationId xmlns="" xmlns:p14="http://schemas.microsoft.com/office/powerpoint/2010/main" val="11142395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ščia">
    <p:spTree>
      <p:nvGrpSpPr>
        <p:cNvPr id="1" name=""/>
        <p:cNvGrpSpPr/>
        <p:nvPr/>
      </p:nvGrpSpPr>
      <p:grpSpPr>
        <a:xfrm>
          <a:off x="0" y="0"/>
          <a:ext cx="0" cy="0"/>
          <a:chOff x="0" y="0"/>
          <a:chExt cx="0" cy="0"/>
        </a:xfrm>
      </p:grpSpPr>
      <p:sp>
        <p:nvSpPr>
          <p:cNvPr id="2" name="Datos vietos rezervavimo ženklas 1"/>
          <p:cNvSpPr>
            <a:spLocks noGrp="1"/>
          </p:cNvSpPr>
          <p:nvPr>
            <p:ph type="dt" sz="half" idx="10"/>
          </p:nvPr>
        </p:nvSpPr>
        <p:spPr/>
        <p:txBody>
          <a:bodyPr/>
          <a:lstStyle/>
          <a:p>
            <a:fld id="{BEA8F0A7-B08D-4C5A-8AA9-E9D9F8518829}" type="datetimeFigureOut">
              <a:rPr lang="lt-LT" smtClean="0"/>
              <a:pPr/>
              <a:t>2021-08-13</a:t>
            </a:fld>
            <a:endParaRPr lang="lt-LT"/>
          </a:p>
        </p:txBody>
      </p:sp>
      <p:sp>
        <p:nvSpPr>
          <p:cNvPr id="3" name="Poraštės vietos rezervavimo ženklas 2"/>
          <p:cNvSpPr>
            <a:spLocks noGrp="1"/>
          </p:cNvSpPr>
          <p:nvPr>
            <p:ph type="ftr" sz="quarter" idx="11"/>
          </p:nvPr>
        </p:nvSpPr>
        <p:spPr/>
        <p:txBody>
          <a:bodyPr/>
          <a:lstStyle/>
          <a:p>
            <a:endParaRPr lang="lt-LT"/>
          </a:p>
        </p:txBody>
      </p:sp>
      <p:sp>
        <p:nvSpPr>
          <p:cNvPr id="4" name="Skaidrės numerio vietos rezervavimo ženklas 3"/>
          <p:cNvSpPr>
            <a:spLocks noGrp="1"/>
          </p:cNvSpPr>
          <p:nvPr>
            <p:ph type="sldNum" sz="quarter" idx="12"/>
          </p:nvPr>
        </p:nvSpPr>
        <p:spPr/>
        <p:txBody>
          <a:bodyPr/>
          <a:lstStyle/>
          <a:p>
            <a:fld id="{7D9700F7-3169-4A29-BED5-6ECD4EDBF0FD}" type="slidenum">
              <a:rPr lang="lt-LT" smtClean="0"/>
              <a:pPr/>
              <a:t>‹#›</a:t>
            </a:fld>
            <a:endParaRPr lang="lt-LT"/>
          </a:p>
        </p:txBody>
      </p:sp>
    </p:spTree>
    <p:extLst>
      <p:ext uri="{BB962C8B-B14F-4D97-AF65-F5344CB8AC3E}">
        <p14:creationId xmlns="" xmlns:p14="http://schemas.microsoft.com/office/powerpoint/2010/main" val="29399571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urinys ir antraštė">
    <p:spTree>
      <p:nvGrpSpPr>
        <p:cNvPr id="1" name=""/>
        <p:cNvGrpSpPr/>
        <p:nvPr/>
      </p:nvGrpSpPr>
      <p:grpSpPr>
        <a:xfrm>
          <a:off x="0" y="0"/>
          <a:ext cx="0" cy="0"/>
          <a:chOff x="0" y="0"/>
          <a:chExt cx="0" cy="0"/>
        </a:xfrm>
      </p:grpSpPr>
      <p:sp>
        <p:nvSpPr>
          <p:cNvPr id="2" name="Pavadinimas 1"/>
          <p:cNvSpPr>
            <a:spLocks noGrp="1"/>
          </p:cNvSpPr>
          <p:nvPr>
            <p:ph type="title"/>
          </p:nvPr>
        </p:nvSpPr>
        <p:spPr>
          <a:xfrm>
            <a:off x="839788" y="457200"/>
            <a:ext cx="3932237" cy="1600200"/>
          </a:xfrm>
        </p:spPr>
        <p:txBody>
          <a:bodyPr anchor="b"/>
          <a:lstStyle>
            <a:lvl1pPr>
              <a:defRPr sz="3200"/>
            </a:lvl1pPr>
          </a:lstStyle>
          <a:p>
            <a:r>
              <a:rPr lang="lt-LT" smtClean="0"/>
              <a:t>Spustelėję redag. ruoš. pavad. stilių</a:t>
            </a:r>
            <a:endParaRPr lang="lt-LT"/>
          </a:p>
        </p:txBody>
      </p:sp>
      <p:sp>
        <p:nvSpPr>
          <p:cNvPr id="3" name="Turinio vietos rezervavimo ženklas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4" name="Teksto vietos rezervavimo ženklas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t-LT" smtClean="0"/>
              <a:t>Spustelėję redag. ruoš. teksto stilių</a:t>
            </a:r>
          </a:p>
        </p:txBody>
      </p:sp>
      <p:sp>
        <p:nvSpPr>
          <p:cNvPr id="5" name="Datos vietos rezervavimo ženklas 4"/>
          <p:cNvSpPr>
            <a:spLocks noGrp="1"/>
          </p:cNvSpPr>
          <p:nvPr>
            <p:ph type="dt" sz="half" idx="10"/>
          </p:nvPr>
        </p:nvSpPr>
        <p:spPr/>
        <p:txBody>
          <a:bodyPr/>
          <a:lstStyle/>
          <a:p>
            <a:fld id="{BEA8F0A7-B08D-4C5A-8AA9-E9D9F8518829}" type="datetimeFigureOut">
              <a:rPr lang="lt-LT" smtClean="0"/>
              <a:pPr/>
              <a:t>2021-08-13</a:t>
            </a:fld>
            <a:endParaRPr lang="lt-LT"/>
          </a:p>
        </p:txBody>
      </p:sp>
      <p:sp>
        <p:nvSpPr>
          <p:cNvPr id="6" name="Poraštės vietos rezervavimo ženklas 5"/>
          <p:cNvSpPr>
            <a:spLocks noGrp="1"/>
          </p:cNvSpPr>
          <p:nvPr>
            <p:ph type="ftr" sz="quarter" idx="11"/>
          </p:nvPr>
        </p:nvSpPr>
        <p:spPr/>
        <p:txBody>
          <a:bodyPr/>
          <a:lstStyle/>
          <a:p>
            <a:endParaRPr lang="lt-LT"/>
          </a:p>
        </p:txBody>
      </p:sp>
      <p:sp>
        <p:nvSpPr>
          <p:cNvPr id="7" name="Skaidrės numerio vietos rezervavimo ženklas 6"/>
          <p:cNvSpPr>
            <a:spLocks noGrp="1"/>
          </p:cNvSpPr>
          <p:nvPr>
            <p:ph type="sldNum" sz="quarter" idx="12"/>
          </p:nvPr>
        </p:nvSpPr>
        <p:spPr/>
        <p:txBody>
          <a:bodyPr/>
          <a:lstStyle/>
          <a:p>
            <a:fld id="{7D9700F7-3169-4A29-BED5-6ECD4EDBF0FD}" type="slidenum">
              <a:rPr lang="lt-LT" smtClean="0"/>
              <a:pPr/>
              <a:t>‹#›</a:t>
            </a:fld>
            <a:endParaRPr lang="lt-LT"/>
          </a:p>
        </p:txBody>
      </p:sp>
    </p:spTree>
    <p:extLst>
      <p:ext uri="{BB962C8B-B14F-4D97-AF65-F5344CB8AC3E}">
        <p14:creationId xmlns="" xmlns:p14="http://schemas.microsoft.com/office/powerpoint/2010/main" val="20314101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aveikslėlis ir antraštė">
    <p:spTree>
      <p:nvGrpSpPr>
        <p:cNvPr id="1" name=""/>
        <p:cNvGrpSpPr/>
        <p:nvPr/>
      </p:nvGrpSpPr>
      <p:grpSpPr>
        <a:xfrm>
          <a:off x="0" y="0"/>
          <a:ext cx="0" cy="0"/>
          <a:chOff x="0" y="0"/>
          <a:chExt cx="0" cy="0"/>
        </a:xfrm>
      </p:grpSpPr>
      <p:sp>
        <p:nvSpPr>
          <p:cNvPr id="2" name="Pavadinimas 1"/>
          <p:cNvSpPr>
            <a:spLocks noGrp="1"/>
          </p:cNvSpPr>
          <p:nvPr>
            <p:ph type="title"/>
          </p:nvPr>
        </p:nvSpPr>
        <p:spPr>
          <a:xfrm>
            <a:off x="839788" y="457200"/>
            <a:ext cx="3932237" cy="1600200"/>
          </a:xfrm>
        </p:spPr>
        <p:txBody>
          <a:bodyPr anchor="b"/>
          <a:lstStyle>
            <a:lvl1pPr>
              <a:defRPr sz="3200"/>
            </a:lvl1pPr>
          </a:lstStyle>
          <a:p>
            <a:r>
              <a:rPr lang="lt-LT" smtClean="0"/>
              <a:t>Spustelėję redag. ruoš. pavad. stilių</a:t>
            </a:r>
            <a:endParaRPr lang="lt-LT"/>
          </a:p>
        </p:txBody>
      </p:sp>
      <p:sp>
        <p:nvSpPr>
          <p:cNvPr id="3" name="Paveikslėlio vietos rezervavimo ženklas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t-LT"/>
          </a:p>
        </p:txBody>
      </p:sp>
      <p:sp>
        <p:nvSpPr>
          <p:cNvPr id="4" name="Teksto vietos rezervavimo ženklas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t-LT" smtClean="0"/>
              <a:t>Spustelėję redag. ruoš. teksto stilių</a:t>
            </a:r>
          </a:p>
        </p:txBody>
      </p:sp>
      <p:sp>
        <p:nvSpPr>
          <p:cNvPr id="5" name="Datos vietos rezervavimo ženklas 4"/>
          <p:cNvSpPr>
            <a:spLocks noGrp="1"/>
          </p:cNvSpPr>
          <p:nvPr>
            <p:ph type="dt" sz="half" idx="10"/>
          </p:nvPr>
        </p:nvSpPr>
        <p:spPr/>
        <p:txBody>
          <a:bodyPr/>
          <a:lstStyle/>
          <a:p>
            <a:fld id="{BEA8F0A7-B08D-4C5A-8AA9-E9D9F8518829}" type="datetimeFigureOut">
              <a:rPr lang="lt-LT" smtClean="0"/>
              <a:pPr/>
              <a:t>2021-08-13</a:t>
            </a:fld>
            <a:endParaRPr lang="lt-LT"/>
          </a:p>
        </p:txBody>
      </p:sp>
      <p:sp>
        <p:nvSpPr>
          <p:cNvPr id="6" name="Poraštės vietos rezervavimo ženklas 5"/>
          <p:cNvSpPr>
            <a:spLocks noGrp="1"/>
          </p:cNvSpPr>
          <p:nvPr>
            <p:ph type="ftr" sz="quarter" idx="11"/>
          </p:nvPr>
        </p:nvSpPr>
        <p:spPr/>
        <p:txBody>
          <a:bodyPr/>
          <a:lstStyle/>
          <a:p>
            <a:endParaRPr lang="lt-LT"/>
          </a:p>
        </p:txBody>
      </p:sp>
      <p:sp>
        <p:nvSpPr>
          <p:cNvPr id="7" name="Skaidrės numerio vietos rezervavimo ženklas 6"/>
          <p:cNvSpPr>
            <a:spLocks noGrp="1"/>
          </p:cNvSpPr>
          <p:nvPr>
            <p:ph type="sldNum" sz="quarter" idx="12"/>
          </p:nvPr>
        </p:nvSpPr>
        <p:spPr/>
        <p:txBody>
          <a:bodyPr/>
          <a:lstStyle/>
          <a:p>
            <a:fld id="{7D9700F7-3169-4A29-BED5-6ECD4EDBF0FD}" type="slidenum">
              <a:rPr lang="lt-LT" smtClean="0"/>
              <a:pPr/>
              <a:t>‹#›</a:t>
            </a:fld>
            <a:endParaRPr lang="lt-LT"/>
          </a:p>
        </p:txBody>
      </p:sp>
    </p:spTree>
    <p:extLst>
      <p:ext uri="{BB962C8B-B14F-4D97-AF65-F5344CB8AC3E}">
        <p14:creationId xmlns="" xmlns:p14="http://schemas.microsoft.com/office/powerpoint/2010/main" val="18467139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avadinimo vietos rezervavimo ženklas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lt-LT" smtClean="0"/>
              <a:t>Spustelėję redag. ruoš. pavad. stilių</a:t>
            </a:r>
            <a:endParaRPr lang="lt-LT"/>
          </a:p>
        </p:txBody>
      </p:sp>
      <p:sp>
        <p:nvSpPr>
          <p:cNvPr id="3" name="Teksto vietos rezervavimo ženklas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4" name="Datos vietos rezervavimo ženklas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EA8F0A7-B08D-4C5A-8AA9-E9D9F8518829}" type="datetimeFigureOut">
              <a:rPr lang="lt-LT" smtClean="0"/>
              <a:pPr/>
              <a:t>2021-08-13</a:t>
            </a:fld>
            <a:endParaRPr lang="lt-LT"/>
          </a:p>
        </p:txBody>
      </p:sp>
      <p:sp>
        <p:nvSpPr>
          <p:cNvPr id="5" name="Poraštės vietos rezervavimo ženklas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t-LT"/>
          </a:p>
        </p:txBody>
      </p:sp>
      <p:sp>
        <p:nvSpPr>
          <p:cNvPr id="6" name="Skaidrės numerio vietos rezervavimo ženklas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9700F7-3169-4A29-BED5-6ECD4EDBF0FD}" type="slidenum">
              <a:rPr lang="lt-LT" smtClean="0"/>
              <a:pPr/>
              <a:t>‹#›</a:t>
            </a:fld>
            <a:endParaRPr lang="lt-LT"/>
          </a:p>
        </p:txBody>
      </p:sp>
    </p:spTree>
    <p:extLst>
      <p:ext uri="{BB962C8B-B14F-4D97-AF65-F5344CB8AC3E}">
        <p14:creationId xmlns="" xmlns:p14="http://schemas.microsoft.com/office/powerpoint/2010/main" val="40756148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hyperlink" Target="https://lt.wikipedia.org/wiki/Ratifikacija" TargetMode="External"/><Relationship Id="rId3" Type="http://schemas.openxmlformats.org/officeDocument/2006/relationships/hyperlink" Target="https://lt.wikipedia.org/wiki/%C5%BDmogaus_teis%C4%97s" TargetMode="External"/><Relationship Id="rId7" Type="http://schemas.openxmlformats.org/officeDocument/2006/relationships/hyperlink" Target="https://lt.wikipedia.org/wiki/Europos_%C5%BEmogaus_teisi%C5%B3_ir_pagrindini%C5%B3_laisvi%C5%B3_apsaugos_konvencija" TargetMode="External"/><Relationship Id="rId2" Type="http://schemas.openxmlformats.org/officeDocument/2006/relationships/hyperlink" Target="https://lt.wikipedia.org/wiki/Tarptautin%C4%97_sutartis" TargetMode="External"/><Relationship Id="rId1" Type="http://schemas.openxmlformats.org/officeDocument/2006/relationships/slideLayout" Target="../slideLayouts/slideLayout2.xml"/><Relationship Id="rId6" Type="http://schemas.openxmlformats.org/officeDocument/2006/relationships/hyperlink" Target="https://lt.wikipedia.org/wiki/Europos_Taryba" TargetMode="External"/><Relationship Id="rId5" Type="http://schemas.openxmlformats.org/officeDocument/2006/relationships/hyperlink" Target="https://lt.wikipedia.org/wiki/Europa" TargetMode="External"/><Relationship Id="rId4" Type="http://schemas.openxmlformats.org/officeDocument/2006/relationships/hyperlink" Target="https://lt.wikipedia.org/wiki/Laisv%C4%97" TargetMode="External"/><Relationship Id="rId9" Type="http://schemas.openxmlformats.org/officeDocument/2006/relationships/hyperlink" Target="https://lt.wikipedia.org/wiki/Valstyb%C4%97" TargetMode="External"/></Relationships>
</file>

<file path=ppt/slides/_rels/slide17.xml.rels><?xml version="1.0" encoding="UTF-8" standalone="yes"?>
<Relationships xmlns="http://schemas.openxmlformats.org/package/2006/relationships"><Relationship Id="rId8" Type="http://schemas.openxmlformats.org/officeDocument/2006/relationships/hyperlink" Target="https://lt.wikipedia.org/wiki/Ryt%C5%B3_Europa" TargetMode="External"/><Relationship Id="rId3" Type="http://schemas.openxmlformats.org/officeDocument/2006/relationships/hyperlink" Target="https://lt.wikipedia.org/wiki/Europa" TargetMode="External"/><Relationship Id="rId7" Type="http://schemas.openxmlformats.org/officeDocument/2006/relationships/hyperlink" Target="https://lt.wikipedia.org/wiki/Holokaustas" TargetMode="External"/><Relationship Id="rId2" Type="http://schemas.openxmlformats.org/officeDocument/2006/relationships/hyperlink" Target="https://lt.wikipedia.org/wiki/%C5%BDmogaus_teis%C4%97s" TargetMode="External"/><Relationship Id="rId1" Type="http://schemas.openxmlformats.org/officeDocument/2006/relationships/slideLayout" Target="../slideLayouts/slideLayout2.xml"/><Relationship Id="rId6" Type="http://schemas.openxmlformats.org/officeDocument/2006/relationships/hyperlink" Target="https://lt.wikipedia.org/wiki/Visuotin%C4%97_%C5%BEmogaus_teisi%C5%B3_deklaracija" TargetMode="External"/><Relationship Id="rId5" Type="http://schemas.openxmlformats.org/officeDocument/2006/relationships/hyperlink" Target="https://lt.wikipedia.org/wiki/S%C4%85jungininkai_(Antrasis_pasaulinis_karas)" TargetMode="External"/><Relationship Id="rId4" Type="http://schemas.openxmlformats.org/officeDocument/2006/relationships/hyperlink" Target="https://lt.wikipedia.org/wiki/Antrasis_pasaulinis_karas" TargetMode="External"/><Relationship Id="rId9" Type="http://schemas.openxmlformats.org/officeDocument/2006/relationships/hyperlink" Target="https://lt.wikipedia.org/wiki/Komunizmas" TargetMode="External"/></Relationships>
</file>

<file path=ppt/slides/_rels/slide18.xml.rels><?xml version="1.0" encoding="UTF-8" standalone="yes"?>
<Relationships xmlns="http://schemas.openxmlformats.org/package/2006/relationships"><Relationship Id="rId8" Type="http://schemas.openxmlformats.org/officeDocument/2006/relationships/hyperlink" Target="https://lt.wikipedia.org/wiki/Visuotin%C4%97_%C5%BEmogaus_teisi%C5%B3_deklaracija" TargetMode="External"/><Relationship Id="rId3" Type="http://schemas.openxmlformats.org/officeDocument/2006/relationships/hyperlink" Target="https://lt.wikipedia.org/wiki/Antrasis_pasaulinis_karas" TargetMode="External"/><Relationship Id="rId7" Type="http://schemas.openxmlformats.org/officeDocument/2006/relationships/hyperlink" Target="https://lt.wikipedia.org/wiki/Ministras" TargetMode="External"/><Relationship Id="rId2" Type="http://schemas.openxmlformats.org/officeDocument/2006/relationships/hyperlink" Target="https://lt.wikipedia.org/wiki/Europos_Taryba" TargetMode="External"/><Relationship Id="rId1" Type="http://schemas.openxmlformats.org/officeDocument/2006/relationships/slideLayout" Target="../slideLayouts/slideLayout2.xml"/><Relationship Id="rId6" Type="http://schemas.openxmlformats.org/officeDocument/2006/relationships/hyperlink" Target="https://lt.wikipedia.org/wiki/Strasb%C5%ABras" TargetMode="External"/><Relationship Id="rId5" Type="http://schemas.openxmlformats.org/officeDocument/2006/relationships/hyperlink" Target="https://lt.wikipedia.org/wiki/Taika" TargetMode="External"/><Relationship Id="rId10" Type="http://schemas.openxmlformats.org/officeDocument/2006/relationships/hyperlink" Target="https://lt.wikipedia.org/wiki/Ekspertas" TargetMode="External"/><Relationship Id="rId4" Type="http://schemas.openxmlformats.org/officeDocument/2006/relationships/hyperlink" Target="https://lt.wikipedia.org/w/index.php?title=Hagos_Kongresas&amp;action=edit&amp;redlink=1" TargetMode="External"/><Relationship Id="rId9" Type="http://schemas.openxmlformats.org/officeDocument/2006/relationships/hyperlink" Target="https://lt.wikipedia.org/w/index.php?title=Derybos&amp;action=edit&amp;redlink=1" TargetMode="External"/></Relationships>
</file>

<file path=ppt/slides/_rels/slide19.xml.rels><?xml version="1.0" encoding="UTF-8" standalone="yes"?>
<Relationships xmlns="http://schemas.openxmlformats.org/package/2006/relationships"><Relationship Id="rId3" Type="http://schemas.openxmlformats.org/officeDocument/2006/relationships/hyperlink" Target="https://lt.wikipedia.org/wiki/Pranc%C5%ABzija" TargetMode="External"/><Relationship Id="rId2" Type="http://schemas.openxmlformats.org/officeDocument/2006/relationships/hyperlink" Target="https://lt.wikipedia.org/wiki/Jungtin%C4%97_Karalyst%C4%97" TargetMode="External"/><Relationship Id="rId1" Type="http://schemas.openxmlformats.org/officeDocument/2006/relationships/slideLayout" Target="../slideLayouts/slideLayout2.xml"/><Relationship Id="rId6" Type="http://schemas.openxmlformats.org/officeDocument/2006/relationships/hyperlink" Target="https://lt.wikipedia.org/wiki/Europos_%C5%BDmogaus_Teisi%C5%B3_Teismas" TargetMode="External"/><Relationship Id="rId5" Type="http://schemas.openxmlformats.org/officeDocument/2006/relationships/hyperlink" Target="https://lt.wikipedia.org/wiki/Roma" TargetMode="External"/><Relationship Id="rId4" Type="http://schemas.openxmlformats.org/officeDocument/2006/relationships/hyperlink" Target="https://lt.wikipedia.org/wiki/Europos_Taryba" TargetMode="External"/></Relationships>
</file>

<file path=ppt/slides/_rels/slide2.xml.rels><?xml version="1.0" encoding="UTF-8" standalone="yes"?>
<Relationships xmlns="http://schemas.openxmlformats.org/package/2006/relationships"><Relationship Id="rId8" Type="http://schemas.openxmlformats.org/officeDocument/2006/relationships/hyperlink" Target="https://lt.wikipedia.org/wiki/1991" TargetMode="External"/><Relationship Id="rId3" Type="http://schemas.openxmlformats.org/officeDocument/2006/relationships/hyperlink" Target="https://lt.wikipedia.org/wiki/Valstyb%C4%97" TargetMode="External"/><Relationship Id="rId7" Type="http://schemas.openxmlformats.org/officeDocument/2006/relationships/hyperlink" Target="https://lt.wikipedia.org/wiki/Lietuva" TargetMode="External"/><Relationship Id="rId2" Type="http://schemas.openxmlformats.org/officeDocument/2006/relationships/hyperlink" Target="https://lt.wikipedia.org/wiki/Jungtini%C5%B3_Taut%C5%B3_valstyb%C4%97s_nar%C4%97s" TargetMode="External"/><Relationship Id="rId1" Type="http://schemas.openxmlformats.org/officeDocument/2006/relationships/slideLayout" Target="../slideLayouts/slideLayout2.xml"/><Relationship Id="rId6" Type="http://schemas.openxmlformats.org/officeDocument/2006/relationships/hyperlink" Target="https://lt.wikipedia.org/wiki/Kosovas" TargetMode="External"/><Relationship Id="rId5" Type="http://schemas.openxmlformats.org/officeDocument/2006/relationships/hyperlink" Target="https://lt.wikipedia.org/wiki/Taivanas" TargetMode="External"/><Relationship Id="rId4" Type="http://schemas.openxmlformats.org/officeDocument/2006/relationships/hyperlink" Target="https://lt.wikipedia.org/wiki/Vatikanas" TargetMode="External"/><Relationship Id="rId9" Type="http://schemas.openxmlformats.org/officeDocument/2006/relationships/hyperlink" Target="https://lt.wikipedia.org/wiki/Rugs%C4%97jo_17" TargetMode="External"/></Relationships>
</file>

<file path=ppt/slides/_rels/slide20.xml.rels><?xml version="1.0" encoding="UTF-8" standalone="yes"?>
<Relationships xmlns="http://schemas.openxmlformats.org/package/2006/relationships"><Relationship Id="rId3" Type="http://schemas.openxmlformats.org/officeDocument/2006/relationships/hyperlink" Target="https://lt.wikipedia.org/wiki/Kankinimas" TargetMode="External"/><Relationship Id="rId2" Type="http://schemas.openxmlformats.org/officeDocument/2006/relationships/hyperlink" Target="https://lt.wikipedia.org/wiki/Gyvyb%C4%97" TargetMode="External"/><Relationship Id="rId1" Type="http://schemas.openxmlformats.org/officeDocument/2006/relationships/slideLayout" Target="../slideLayouts/slideLayout2.xml"/><Relationship Id="rId6" Type="http://schemas.openxmlformats.org/officeDocument/2006/relationships/hyperlink" Target="https://lt.wikipedia.org/w/index.php?title=Neatsargumas&amp;action=edit&amp;redlink=1" TargetMode="External"/><Relationship Id="rId5" Type="http://schemas.openxmlformats.org/officeDocument/2006/relationships/hyperlink" Target="https://lt.wikipedia.org/wiki/Ty%C4%8Dia" TargetMode="External"/><Relationship Id="rId4" Type="http://schemas.openxmlformats.org/officeDocument/2006/relationships/hyperlink" Target="https://lt.wikipedia.org/wiki/Demokratija" TargetMode="External"/></Relationships>
</file>

<file path=ppt/slides/_rels/slide21.xml.rels><?xml version="1.0" encoding="UTF-8" standalone="yes"?>
<Relationships xmlns="http://schemas.openxmlformats.org/package/2006/relationships"><Relationship Id="rId8" Type="http://schemas.openxmlformats.org/officeDocument/2006/relationships/hyperlink" Target="https://lt.wikipedia.org/wiki/Amnestija" TargetMode="External"/><Relationship Id="rId3" Type="http://schemas.openxmlformats.org/officeDocument/2006/relationships/hyperlink" Target="https://lt.wikipedia.org/w/index.php?title=Neatsargumas&amp;action=edit&amp;redlink=1" TargetMode="External"/><Relationship Id="rId7" Type="http://schemas.openxmlformats.org/officeDocument/2006/relationships/hyperlink" Target="https://lt.wikipedia.org/wiki/Baud%C5%BEiamoji_atsakomyb%C4%97" TargetMode="External"/><Relationship Id="rId2" Type="http://schemas.openxmlformats.org/officeDocument/2006/relationships/hyperlink" Target="https://lt.wikipedia.org/w/index.php?title=Baud%C5%BEiamoji_teis%C4%97&amp;action=edit&amp;redlink=1" TargetMode="External"/><Relationship Id="rId1" Type="http://schemas.openxmlformats.org/officeDocument/2006/relationships/slideLayout" Target="../slideLayouts/slideLayout2.xml"/><Relationship Id="rId6" Type="http://schemas.openxmlformats.org/officeDocument/2006/relationships/hyperlink" Target="https://lt.wikipedia.org/wiki/Mirtis" TargetMode="External"/><Relationship Id="rId5" Type="http://schemas.openxmlformats.org/officeDocument/2006/relationships/hyperlink" Target="https://lt.wikipedia.org/wiki/Eutanazija" TargetMode="External"/><Relationship Id="rId10" Type="http://schemas.openxmlformats.org/officeDocument/2006/relationships/hyperlink" Target="https://lt.wikipedia.org/w/index.php?title=Baud%C5%BEiamasis_persekiojimas&amp;action=edit&amp;redlink=1" TargetMode="External"/><Relationship Id="rId4" Type="http://schemas.openxmlformats.org/officeDocument/2006/relationships/hyperlink" Target="https://lt.wikipedia.org/wiki/Civilin%C4%97_atsakomyb%C4%97" TargetMode="External"/><Relationship Id="rId9" Type="http://schemas.openxmlformats.org/officeDocument/2006/relationships/hyperlink" Target="https://lt.wikipedia.org/wiki/Nu%C5%BEudymas" TargetMode="External"/></Relationships>
</file>

<file path=ppt/slides/_rels/slide22.xml.rels><?xml version="1.0" encoding="UTF-8" standalone="yes"?>
<Relationships xmlns="http://schemas.openxmlformats.org/package/2006/relationships"><Relationship Id="rId3" Type="http://schemas.openxmlformats.org/officeDocument/2006/relationships/hyperlink" Target="https://lt.wikipedia.org/wiki/Nusikalstama_veika" TargetMode="External"/><Relationship Id="rId2" Type="http://schemas.openxmlformats.org/officeDocument/2006/relationships/hyperlink" Target="https://lt.wikipedia.org/wiki/Prevencija" TargetMode="External"/><Relationship Id="rId1" Type="http://schemas.openxmlformats.org/officeDocument/2006/relationships/slideLayout" Target="../slideLayouts/slideLayout2.xml"/><Relationship Id="rId4" Type="http://schemas.openxmlformats.org/officeDocument/2006/relationships/hyperlink" Target="https://lt.wikipedia.org/wiki/Savi%C5%BEudyb%C4%97" TargetMode="Externa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s://lt.wikipedia.org/wiki/Rusija" TargetMode="External"/><Relationship Id="rId2" Type="http://schemas.openxmlformats.org/officeDocument/2006/relationships/hyperlink" Target="https://lt.wikipedia.org/wiki/Mirties_bausm%C4%97"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s://lt.wikipedia.org/wiki/Orumas" TargetMode="External"/><Relationship Id="rId2" Type="http://schemas.openxmlformats.org/officeDocument/2006/relationships/hyperlink" Target="https://lt.wikipedia.org/wiki/Kankinimas" TargetMode="External"/><Relationship Id="rId1" Type="http://schemas.openxmlformats.org/officeDocument/2006/relationships/slideLayout" Target="../slideLayouts/slideLayout2.xml"/><Relationship Id="rId6" Type="http://schemas.openxmlformats.org/officeDocument/2006/relationships/hyperlink" Target="https://lt.wikipedia.org/wiki/Policija" TargetMode="External"/><Relationship Id="rId5" Type="http://schemas.openxmlformats.org/officeDocument/2006/relationships/hyperlink" Target="https://lt.wikipedia.org/wiki/Demokratija" TargetMode="External"/><Relationship Id="rId4" Type="http://schemas.openxmlformats.org/officeDocument/2006/relationships/hyperlink" Target="https://lt.wikipedia.org/wiki/Bausm%C4%97" TargetMode="External"/></Relationships>
</file>

<file path=ppt/slides/_rels/slide27.xml.rels><?xml version="1.0" encoding="UTF-8" standalone="yes"?>
<Relationships xmlns="http://schemas.openxmlformats.org/package/2006/relationships"><Relationship Id="rId3" Type="http://schemas.openxmlformats.org/officeDocument/2006/relationships/hyperlink" Target="https://lt.wikipedia.org/wiki/Jurisdikcija" TargetMode="External"/><Relationship Id="rId2" Type="http://schemas.openxmlformats.org/officeDocument/2006/relationships/hyperlink" Target="https://lt.wikipedia.org/wiki/Prevencija" TargetMode="External"/><Relationship Id="rId1" Type="http://schemas.openxmlformats.org/officeDocument/2006/relationships/slideLayout" Target="../slideLayouts/slideLayout2.xml"/><Relationship Id="rId4" Type="http://schemas.openxmlformats.org/officeDocument/2006/relationships/hyperlink" Target="https://lt.wikipedia.org/wiki/Jungtin%C4%97_Karalyst%C4%97" TargetMode="External"/></Relationships>
</file>

<file path=ppt/slides/_rels/slide28.xml.rels><?xml version="1.0" encoding="UTF-8" standalone="yes"?>
<Relationships xmlns="http://schemas.openxmlformats.org/package/2006/relationships"><Relationship Id="rId2" Type="http://schemas.openxmlformats.org/officeDocument/2006/relationships/hyperlink" Target="https://lt.wikipedia.org/wiki/Laisv%C4%97"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s://lt.wikipedia.org/wiki/Ekstradicija" TargetMode="External"/><Relationship Id="rId2" Type="http://schemas.openxmlformats.org/officeDocument/2006/relationships/hyperlink" Target="https://lt.wikipedia.org/wiki/Diskriminacija" TargetMode="External"/><Relationship Id="rId1" Type="http://schemas.openxmlformats.org/officeDocument/2006/relationships/slideLayout" Target="../slideLayouts/slideLayout2.xml"/><Relationship Id="rId4" Type="http://schemas.openxmlformats.org/officeDocument/2006/relationships/hyperlink" Target="https://lt.wikipedia.org/wiki/Atsakomyb%C4%97"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lt.wikipedia.org/wiki/Karas" TargetMode="External"/><Relationship Id="rId2" Type="http://schemas.openxmlformats.org/officeDocument/2006/relationships/hyperlink" Target="https://lt.wikipedia.org/wiki/Taika" TargetMode="External"/><Relationship Id="rId1" Type="http://schemas.openxmlformats.org/officeDocument/2006/relationships/slideLayout" Target="../slideLayouts/slideLayout2.xml"/><Relationship Id="rId6" Type="http://schemas.openxmlformats.org/officeDocument/2006/relationships/hyperlink" Target="https://lt.wikipedia.org/wiki/Tauta" TargetMode="External"/><Relationship Id="rId5" Type="http://schemas.openxmlformats.org/officeDocument/2006/relationships/hyperlink" Target="https://lt.wikipedia.org/wiki/%C5%BDmogaus_teis%C4%97s" TargetMode="External"/><Relationship Id="rId4" Type="http://schemas.openxmlformats.org/officeDocument/2006/relationships/hyperlink" Target="https://lt.wikipedia.org/w/index.php?title=Agresija&amp;action=edit&amp;redlink=1" TargetMode="External"/></Relationships>
</file>

<file path=ppt/slides/_rels/slide3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hyperlink" Target="https://lt.wikipedia.org/wiki/Vaizdas:Council_of_Europe_(orthographic_projection).svg"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lt.wikipedia.org/w/index.php?title=3_t%C5%ABkstantmetis&amp;action=edit&amp;redlink=1" TargetMode="External"/><Relationship Id="rId2" Type="http://schemas.openxmlformats.org/officeDocument/2006/relationships/hyperlink" Target="https://lt.wikipedia.org/wiki/1990" TargetMode="External"/><Relationship Id="rId1" Type="http://schemas.openxmlformats.org/officeDocument/2006/relationships/slideLayout" Target="../slideLayouts/slideLayout2.xml"/><Relationship Id="rId6" Type="http://schemas.openxmlformats.org/officeDocument/2006/relationships/hyperlink" Target="https://lt.wikipedia.org/wiki/Globalizacija" TargetMode="External"/><Relationship Id="rId5" Type="http://schemas.openxmlformats.org/officeDocument/2006/relationships/hyperlink" Target="https://lt.wikipedia.org/wiki/Maliarija" TargetMode="External"/><Relationship Id="rId4" Type="http://schemas.openxmlformats.org/officeDocument/2006/relationships/hyperlink" Target="https://lt.wikipedia.org/wiki/AIDS" TargetMode="Externa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hyperlink" Target="https://www.europarl.europa.eu/factsheets/LT/sheet/41/laisvas-darbuotoju-judejimas" TargetMode="External"/><Relationship Id="rId2" Type="http://schemas.openxmlformats.org/officeDocument/2006/relationships/hyperlink" Target="https://www.europarl.europa.eu/factsheets/LT/sheet/1/pirmosios-sutartys" TargetMode="External"/><Relationship Id="rId1" Type="http://schemas.openxmlformats.org/officeDocument/2006/relationships/slideLayout" Target="../slideLayouts/slideLayout2.xml"/><Relationship Id="rId4" Type="http://schemas.openxmlformats.org/officeDocument/2006/relationships/hyperlink" Target="https://www.europarl.europa.eu/factsheets/LT/sheet/40/isisteigimo-laisve-ir-laisve-teikti-paslaugas" TargetMode="External"/></Relationships>
</file>

<file path=ppt/slides/_rels/slide4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hyperlink" Target="https://lt.wikipedia.org/wiki/Liga" TargetMode="External"/><Relationship Id="rId3" Type="http://schemas.openxmlformats.org/officeDocument/2006/relationships/hyperlink" Target="https://lt.wikipedia.org/wiki/Badas" TargetMode="External"/><Relationship Id="rId7" Type="http://schemas.openxmlformats.org/officeDocument/2006/relationships/hyperlink" Target="https://lt.wikipedia.org/wiki/Maliarija" TargetMode="External"/><Relationship Id="rId2" Type="http://schemas.openxmlformats.org/officeDocument/2006/relationships/hyperlink" Target="https://lt.wikipedia.org/wiki/Skurdas" TargetMode="External"/><Relationship Id="rId1" Type="http://schemas.openxmlformats.org/officeDocument/2006/relationships/slideLayout" Target="../slideLayouts/slideLayout2.xml"/><Relationship Id="rId6" Type="http://schemas.openxmlformats.org/officeDocument/2006/relationships/hyperlink" Target="https://lt.wikipedia.org/wiki/AIDS" TargetMode="External"/><Relationship Id="rId5" Type="http://schemas.openxmlformats.org/officeDocument/2006/relationships/hyperlink" Target="https://lt.wikipedia.org/wiki/Mirtingumas" TargetMode="External"/><Relationship Id="rId4" Type="http://schemas.openxmlformats.org/officeDocument/2006/relationships/hyperlink" Target="https://lt.wikipedia.org/w/index.php?title=Ly%C4%8Di%C5%B3_lygyb%C4%97&amp;action=edit&amp;redlink=1" TargetMode="External"/><Relationship Id="rId9" Type="http://schemas.openxmlformats.org/officeDocument/2006/relationships/hyperlink" Target="https://lt.wikipedia.org/wiki/Aplinkos_apsauga" TargetMode="External"/></Relationships>
</file>

<file path=ppt/slides/_rels/slide50.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3647B2D-D594-4C8F-BBA8-4EDE5B6A9439}"/>
              </a:ext>
            </a:extLst>
          </p:cNvPr>
          <p:cNvSpPr>
            <a:spLocks noGrp="1"/>
          </p:cNvSpPr>
          <p:nvPr>
            <p:ph type="ctrTitle"/>
          </p:nvPr>
        </p:nvSpPr>
        <p:spPr>
          <a:xfrm>
            <a:off x="330200" y="1155700"/>
            <a:ext cx="11544300" cy="3086100"/>
          </a:xfrm>
        </p:spPr>
        <p:txBody>
          <a:bodyPr>
            <a:normAutofit fontScale="90000"/>
          </a:bodyPr>
          <a:lstStyle/>
          <a:p>
            <a:pPr marL="0" indent="0" algn="l"/>
            <a:r>
              <a:rPr lang="ru-RU" sz="4000" b="1" dirty="0" smtClean="0"/>
              <a:t/>
            </a:r>
            <a:br>
              <a:rPr lang="ru-RU" sz="4000" b="1" dirty="0" smtClean="0"/>
            </a:br>
            <a:r>
              <a:rPr lang="en-US" sz="4000" b="1" dirty="0" smtClean="0"/>
              <a:t/>
            </a:r>
            <a:br>
              <a:rPr lang="en-US" sz="4000" b="1" dirty="0" smtClean="0"/>
            </a:br>
            <a:r>
              <a:rPr lang="en-US" sz="4900" b="1" dirty="0" smtClean="0"/>
              <a:t/>
            </a:r>
            <a:br>
              <a:rPr lang="en-US" sz="4900" b="1" dirty="0" smtClean="0"/>
            </a:br>
            <a:r>
              <a:rPr lang="en-US" sz="4900" b="1" dirty="0" smtClean="0"/>
              <a:t/>
            </a:r>
            <a:br>
              <a:rPr lang="en-US" sz="4900" b="1" dirty="0" smtClean="0"/>
            </a:br>
            <a:r>
              <a:rPr lang="en-US" sz="4900" b="1" dirty="0" err="1" smtClean="0"/>
              <a:t>Šiuolaikinės</a:t>
            </a:r>
            <a:r>
              <a:rPr lang="en-US" sz="4900" b="1" dirty="0" smtClean="0"/>
              <a:t> </a:t>
            </a:r>
            <a:r>
              <a:rPr lang="en-US" sz="4900" b="1" dirty="0" err="1" smtClean="0"/>
              <a:t>demokratinės</a:t>
            </a:r>
            <a:r>
              <a:rPr lang="en-US" sz="4900" b="1" dirty="0" smtClean="0"/>
              <a:t> </a:t>
            </a:r>
            <a:r>
              <a:rPr lang="en-US" sz="4900" b="1" dirty="0" err="1" smtClean="0"/>
              <a:t>šalies</a:t>
            </a:r>
            <a:r>
              <a:rPr lang="en-US" sz="4900" b="1" dirty="0" smtClean="0"/>
              <a:t> </a:t>
            </a:r>
            <a:r>
              <a:rPr lang="en-US" sz="4900" b="1" dirty="0" err="1" smtClean="0"/>
              <a:t>veikimo</a:t>
            </a:r>
            <a:r>
              <a:rPr lang="en-US" sz="4900" b="1" dirty="0" smtClean="0"/>
              <a:t> </a:t>
            </a:r>
            <a:r>
              <a:rPr lang="en-US" sz="4900" b="1" dirty="0" err="1" smtClean="0"/>
              <a:t>pagrindai</a:t>
            </a:r>
            <a:r>
              <a:rPr lang="en-US" sz="4400" b="1" dirty="0" smtClean="0"/>
              <a:t/>
            </a:r>
            <a:br>
              <a:rPr lang="en-US" sz="4400" b="1" dirty="0" smtClean="0"/>
            </a:br>
            <a:r>
              <a:rPr lang="en-US" sz="4400" b="1" dirty="0" smtClean="0"/>
              <a:t/>
            </a:r>
            <a:br>
              <a:rPr lang="en-US" sz="4400" b="1" dirty="0" smtClean="0"/>
            </a:br>
            <a:r>
              <a:rPr lang="en-US" sz="4400" b="1" dirty="0" smtClean="0"/>
              <a:t> </a:t>
            </a:r>
            <a:r>
              <a:rPr lang="en-US" sz="4900" b="1" dirty="0" smtClean="0"/>
              <a:t>2. </a:t>
            </a:r>
            <a:r>
              <a:rPr lang="lt-LT" sz="4900" b="1" dirty="0" smtClean="0"/>
              <a:t>Pagrindinės vyresnio amžiaus žmonių </a:t>
            </a:r>
            <a:r>
              <a:rPr lang="lt-LT" sz="4900" b="1" dirty="0" smtClean="0"/>
              <a:t>teisė</a:t>
            </a:r>
            <a:r>
              <a:rPr lang="en-US" sz="4900" b="1" smtClean="0"/>
              <a:t>s</a:t>
            </a:r>
            <a:r>
              <a:rPr lang="lt-LT" sz="4000" b="1" dirty="0"/>
              <a:t/>
            </a:r>
            <a:br>
              <a:rPr lang="lt-LT" sz="4000" b="1" dirty="0"/>
            </a:br>
            <a:r>
              <a:rPr lang="lt-LT" b="1" dirty="0" smtClean="0"/>
              <a:t> </a:t>
            </a:r>
            <a:r>
              <a:rPr lang="lt-LT" dirty="0"/>
              <a:t/>
            </a:r>
            <a:br>
              <a:rPr lang="lt-LT" dirty="0"/>
            </a:br>
            <a:endParaRPr lang="en-GB" dirty="0"/>
          </a:p>
        </p:txBody>
      </p:sp>
      <p:sp>
        <p:nvSpPr>
          <p:cNvPr id="3" name="Subtitle 2">
            <a:extLst>
              <a:ext uri="{FF2B5EF4-FFF2-40B4-BE49-F238E27FC236}">
                <a16:creationId xmlns="" xmlns:a16="http://schemas.microsoft.com/office/drawing/2014/main" id="{E7136DD3-C24C-4A06-8A38-0EE8FCA3DFBD}"/>
              </a:ext>
            </a:extLst>
          </p:cNvPr>
          <p:cNvSpPr>
            <a:spLocks noGrp="1"/>
          </p:cNvSpPr>
          <p:nvPr>
            <p:ph type="subTitle" idx="1"/>
          </p:nvPr>
        </p:nvSpPr>
        <p:spPr>
          <a:xfrm>
            <a:off x="1524000" y="4165600"/>
            <a:ext cx="9144000" cy="1193800"/>
          </a:xfrm>
        </p:spPr>
        <p:txBody>
          <a:bodyPr/>
          <a:lstStyle/>
          <a:p>
            <a:pPr>
              <a:lnSpc>
                <a:spcPct val="100000"/>
              </a:lnSpc>
            </a:pPr>
            <a:r>
              <a:rPr lang="en-US" spc="-1" dirty="0">
                <a:solidFill>
                  <a:srgbClr val="000000"/>
                </a:solidFill>
                <a:latin typeface="Arial"/>
                <a:ea typeface="DejaVu Sans"/>
              </a:rPr>
              <a:t>2021</a:t>
            </a:r>
            <a:endParaRPr lang="lv-LV" spc="-1" dirty="0">
              <a:latin typeface="Arial"/>
            </a:endParaRPr>
          </a:p>
          <a:p>
            <a:pPr>
              <a:lnSpc>
                <a:spcPct val="100000"/>
              </a:lnSpc>
            </a:pPr>
            <a:r>
              <a:rPr lang="en-US" spc="-1" dirty="0" err="1">
                <a:solidFill>
                  <a:srgbClr val="000000"/>
                </a:solidFill>
                <a:latin typeface="Arial"/>
                <a:ea typeface="DejaVu Sans"/>
              </a:rPr>
              <a:t>A.Vanags</a:t>
            </a:r>
            <a:r>
              <a:rPr lang="en-US" spc="-1" dirty="0">
                <a:solidFill>
                  <a:srgbClr val="000000"/>
                </a:solidFill>
                <a:latin typeface="Arial"/>
                <a:ea typeface="DejaVu Sans"/>
              </a:rPr>
              <a:t>, </a:t>
            </a:r>
            <a:r>
              <a:rPr lang="en-US" spc="-1" dirty="0">
                <a:solidFill>
                  <a:srgbClr val="000000"/>
                </a:solidFill>
                <a:latin typeface="Arial"/>
              </a:rPr>
              <a:t>L. </a:t>
            </a:r>
            <a:r>
              <a:rPr lang="en-US" spc="-1" dirty="0" err="1">
                <a:solidFill>
                  <a:srgbClr val="000000"/>
                </a:solidFill>
                <a:latin typeface="Arial"/>
              </a:rPr>
              <a:t>Skinderienė</a:t>
            </a:r>
            <a:r>
              <a:rPr lang="en-US" spc="-1" dirty="0">
                <a:solidFill>
                  <a:srgbClr val="000000"/>
                </a:solidFill>
                <a:latin typeface="Arial"/>
              </a:rPr>
              <a:t>, G. </a:t>
            </a:r>
            <a:r>
              <a:rPr lang="en-US" spc="-1" dirty="0" err="1">
                <a:solidFill>
                  <a:srgbClr val="000000"/>
                </a:solidFill>
                <a:latin typeface="Arial"/>
              </a:rPr>
              <a:t>Jedemskienė</a:t>
            </a:r>
            <a:endParaRPr lang="lv-LV" spc="-1" dirty="0">
              <a:latin typeface="Arial"/>
            </a:endParaRPr>
          </a:p>
        </p:txBody>
      </p:sp>
      <p:grpSp>
        <p:nvGrpSpPr>
          <p:cNvPr id="6" name="Group 5">
            <a:extLst>
              <a:ext uri="{FF2B5EF4-FFF2-40B4-BE49-F238E27FC236}">
                <a16:creationId xmlns="" xmlns:a16="http://schemas.microsoft.com/office/drawing/2014/main" id="{A0D7AC44-C812-4ABF-AC34-2EC5D8AD43F2}"/>
              </a:ext>
            </a:extLst>
          </p:cNvPr>
          <p:cNvGrpSpPr/>
          <p:nvPr/>
        </p:nvGrpSpPr>
        <p:grpSpPr>
          <a:xfrm>
            <a:off x="894669" y="5257800"/>
            <a:ext cx="10331411" cy="1429430"/>
            <a:chOff x="894669" y="5257800"/>
            <a:chExt cx="10331411" cy="1429430"/>
          </a:xfrm>
        </p:grpSpPr>
        <p:pic>
          <p:nvPicPr>
            <p:cNvPr id="7" name="Picture 6">
              <a:extLst>
                <a:ext uri="{FF2B5EF4-FFF2-40B4-BE49-F238E27FC236}">
                  <a16:creationId xmlns="" xmlns:a16="http://schemas.microsoft.com/office/drawing/2014/main" id="{F0B694DF-6E56-4E4C-A969-7BA14B297728}"/>
                </a:ext>
              </a:extLst>
            </p:cNvPr>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894669" y="5613082"/>
              <a:ext cx="1781175" cy="752475"/>
            </a:xfrm>
            <a:prstGeom prst="rect">
              <a:avLst/>
            </a:prstGeom>
          </p:spPr>
        </p:pic>
        <p:pic>
          <p:nvPicPr>
            <p:cNvPr id="8" name="Picture 7">
              <a:extLst>
                <a:ext uri="{FF2B5EF4-FFF2-40B4-BE49-F238E27FC236}">
                  <a16:creationId xmlns="" xmlns:a16="http://schemas.microsoft.com/office/drawing/2014/main" id="{F9996EC2-367D-40FE-827E-5187C844FDD7}"/>
                </a:ext>
              </a:extLst>
            </p:cNvPr>
            <p:cNvPicPr>
              <a:picLocks noChangeAspect="1"/>
            </p:cNvPicPr>
            <p:nvPr/>
          </p:nvPicPr>
          <p:blipFill>
            <a:blip r:embed="rId3">
              <a:extLst>
                <a:ext uri="{28A0092B-C50C-407E-A947-70E740481C1C}">
                  <a14:useLocalDpi xmlns="" xmlns:a14="http://schemas.microsoft.com/office/drawing/2010/main" val="0"/>
                </a:ext>
              </a:extLst>
            </a:blip>
            <a:stretch>
              <a:fillRect/>
            </a:stretch>
          </p:blipFill>
          <p:spPr>
            <a:xfrm>
              <a:off x="3128418" y="5613081"/>
              <a:ext cx="1781175" cy="752475"/>
            </a:xfrm>
            <a:prstGeom prst="rect">
              <a:avLst/>
            </a:prstGeom>
          </p:spPr>
        </p:pic>
        <p:pic>
          <p:nvPicPr>
            <p:cNvPr id="9" name="Picture 8">
              <a:extLst>
                <a:ext uri="{FF2B5EF4-FFF2-40B4-BE49-F238E27FC236}">
                  <a16:creationId xmlns="" xmlns:a16="http://schemas.microsoft.com/office/drawing/2014/main" id="{55044FC9-ACD3-4BA9-8688-13B744F39994}"/>
                </a:ext>
              </a:extLst>
            </p:cNvPr>
            <p:cNvPicPr>
              <a:picLocks noChangeAspect="1"/>
            </p:cNvPicPr>
            <p:nvPr/>
          </p:nvPicPr>
          <p:blipFill>
            <a:blip r:embed="rId4">
              <a:extLst>
                <a:ext uri="{28A0092B-C50C-407E-A947-70E740481C1C}">
                  <a14:useLocalDpi xmlns="" xmlns:a14="http://schemas.microsoft.com/office/drawing/2010/main" val="0"/>
                </a:ext>
              </a:extLst>
            </a:blip>
            <a:stretch>
              <a:fillRect/>
            </a:stretch>
          </p:blipFill>
          <p:spPr>
            <a:xfrm>
              <a:off x="5009469" y="5613081"/>
              <a:ext cx="1781175" cy="752475"/>
            </a:xfrm>
            <a:prstGeom prst="rect">
              <a:avLst/>
            </a:prstGeom>
          </p:spPr>
        </p:pic>
        <p:pic>
          <p:nvPicPr>
            <p:cNvPr id="10" name="Picture 9">
              <a:extLst>
                <a:ext uri="{FF2B5EF4-FFF2-40B4-BE49-F238E27FC236}">
                  <a16:creationId xmlns="" xmlns:a16="http://schemas.microsoft.com/office/drawing/2014/main" id="{DDBD73E9-EF86-4600-B882-F92C792E5A0B}"/>
                </a:ext>
              </a:extLst>
            </p:cNvPr>
            <p:cNvPicPr>
              <a:picLocks noChangeAspect="1"/>
            </p:cNvPicPr>
            <p:nvPr/>
          </p:nvPicPr>
          <p:blipFill>
            <a:blip r:embed="rId5">
              <a:extLst>
                <a:ext uri="{28A0092B-C50C-407E-A947-70E740481C1C}">
                  <a14:useLocalDpi xmlns="" xmlns:a14="http://schemas.microsoft.com/office/drawing/2010/main" val="0"/>
                </a:ext>
              </a:extLst>
            </a:blip>
            <a:stretch>
              <a:fillRect/>
            </a:stretch>
          </p:blipFill>
          <p:spPr>
            <a:xfrm>
              <a:off x="6890520" y="5613081"/>
              <a:ext cx="1781175" cy="752475"/>
            </a:xfrm>
            <a:prstGeom prst="rect">
              <a:avLst/>
            </a:prstGeom>
          </p:spPr>
        </p:pic>
        <p:pic>
          <p:nvPicPr>
            <p:cNvPr id="11" name="Picture 10">
              <a:extLst>
                <a:ext uri="{FF2B5EF4-FFF2-40B4-BE49-F238E27FC236}">
                  <a16:creationId xmlns="" xmlns:a16="http://schemas.microsoft.com/office/drawing/2014/main" id="{67932BEF-522C-474B-99AF-D6B5A8928960}"/>
                </a:ext>
              </a:extLst>
            </p:cNvPr>
            <p:cNvPicPr>
              <a:picLocks noChangeAspect="1"/>
            </p:cNvPicPr>
            <p:nvPr/>
          </p:nvPicPr>
          <p:blipFill>
            <a:blip r:embed="rId6" cstate="print">
              <a:extLst>
                <a:ext uri="{28A0092B-C50C-407E-A947-70E740481C1C}">
                  <a14:useLocalDpi xmlns="" xmlns:a14="http://schemas.microsoft.com/office/drawing/2010/main" val="0"/>
                </a:ext>
              </a:extLst>
            </a:blip>
            <a:stretch>
              <a:fillRect/>
            </a:stretch>
          </p:blipFill>
          <p:spPr>
            <a:xfrm>
              <a:off x="8948602" y="5257800"/>
              <a:ext cx="2277478" cy="1429430"/>
            </a:xfrm>
            <a:prstGeom prst="rect">
              <a:avLst/>
            </a:prstGeom>
          </p:spPr>
        </p:pic>
      </p:grpSp>
    </p:spTree>
    <p:extLst>
      <p:ext uri="{BB962C8B-B14F-4D97-AF65-F5344CB8AC3E}">
        <p14:creationId xmlns="" xmlns:p14="http://schemas.microsoft.com/office/powerpoint/2010/main" val="9551641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urinio vietos rezervavimo ženklas 2"/>
          <p:cNvSpPr>
            <a:spLocks noGrp="1"/>
          </p:cNvSpPr>
          <p:nvPr>
            <p:ph idx="1"/>
          </p:nvPr>
        </p:nvSpPr>
        <p:spPr>
          <a:xfrm>
            <a:off x="381000" y="338446"/>
            <a:ext cx="11480800" cy="6100453"/>
          </a:xfrm>
        </p:spPr>
        <p:txBody>
          <a:bodyPr>
            <a:normAutofit fontScale="25000" lnSpcReduction="20000"/>
          </a:bodyPr>
          <a:lstStyle/>
          <a:p>
            <a:pPr marL="0" indent="0">
              <a:lnSpc>
                <a:spcPct val="120000"/>
              </a:lnSpc>
              <a:buNone/>
            </a:pPr>
            <a:r>
              <a:rPr lang="lt-LT" sz="9600" b="1" dirty="0" smtClean="0"/>
              <a:t>7 straipsnis</a:t>
            </a:r>
            <a:endParaRPr lang="lt-LT" sz="9600" dirty="0" smtClean="0"/>
          </a:p>
          <a:p>
            <a:pPr marL="0" indent="0">
              <a:lnSpc>
                <a:spcPct val="120000"/>
              </a:lnSpc>
              <a:buNone/>
            </a:pPr>
            <a:r>
              <a:rPr lang="lt-LT" sz="9600" dirty="0" smtClean="0"/>
              <a:t>Visi žmonės yra lygūs įstatymui ir nediskriminuojami turi teisę į lygią įstatymo apsaugą. Visi turi teisę į lygią apsaugą nuo visokios diskriminacijos, pažeidžiančios šią Deklaraciją, ir nuo visokio tokios diskriminacijos kurstymo.</a:t>
            </a:r>
          </a:p>
          <a:p>
            <a:pPr marL="0" indent="0">
              <a:lnSpc>
                <a:spcPct val="120000"/>
              </a:lnSpc>
              <a:buNone/>
            </a:pPr>
            <a:r>
              <a:rPr lang="lt-LT" sz="9600" dirty="0" smtClean="0"/>
              <a:t> </a:t>
            </a:r>
            <a:r>
              <a:rPr lang="lt-LT" sz="9600" b="1" dirty="0" smtClean="0"/>
              <a:t>8 straipsnis</a:t>
            </a:r>
            <a:endParaRPr lang="lt-LT" sz="9600" dirty="0" smtClean="0"/>
          </a:p>
          <a:p>
            <a:pPr marL="0" indent="0">
              <a:lnSpc>
                <a:spcPct val="120000"/>
              </a:lnSpc>
              <a:buNone/>
            </a:pPr>
            <a:r>
              <a:rPr lang="lt-LT" sz="9600" dirty="0" smtClean="0"/>
              <a:t>Kiekvienas, jei yra pažeistos konstitucijos arba įstatymo jam suteiktos pagrindinės teisės, turi teisę jas ginti kompetentinguose nacionaliniuose teismuose.</a:t>
            </a:r>
          </a:p>
          <a:p>
            <a:pPr marL="0" indent="0">
              <a:lnSpc>
                <a:spcPct val="120000"/>
              </a:lnSpc>
              <a:buNone/>
            </a:pPr>
            <a:r>
              <a:rPr lang="lt-LT" sz="9600" dirty="0" smtClean="0"/>
              <a:t> </a:t>
            </a:r>
            <a:r>
              <a:rPr lang="lt-LT" sz="9600" b="1" dirty="0" smtClean="0"/>
              <a:t>9 straipsnis</a:t>
            </a:r>
            <a:endParaRPr lang="lt-LT" sz="9600" dirty="0" smtClean="0"/>
          </a:p>
          <a:p>
            <a:pPr marL="0" indent="0">
              <a:lnSpc>
                <a:spcPct val="120000"/>
              </a:lnSpc>
              <a:buNone/>
            </a:pPr>
            <a:r>
              <a:rPr lang="lt-LT" sz="9600" dirty="0" smtClean="0"/>
              <a:t>Niekas negali būti savavališkai suimtas, sulaikytas ar ištremtas.</a:t>
            </a:r>
          </a:p>
          <a:p>
            <a:pPr marL="0" indent="0">
              <a:lnSpc>
                <a:spcPct val="120000"/>
              </a:lnSpc>
              <a:buNone/>
            </a:pPr>
            <a:r>
              <a:rPr lang="lt-LT" sz="9600" dirty="0" smtClean="0"/>
              <a:t> </a:t>
            </a:r>
            <a:r>
              <a:rPr lang="lt-LT" sz="9600" b="1" dirty="0" smtClean="0"/>
              <a:t>10 straipsnis</a:t>
            </a:r>
            <a:endParaRPr lang="lt-LT" sz="9600" dirty="0" smtClean="0"/>
          </a:p>
          <a:p>
            <a:pPr marL="0" indent="0">
              <a:lnSpc>
                <a:spcPct val="120000"/>
              </a:lnSpc>
              <a:buNone/>
            </a:pPr>
            <a:r>
              <a:rPr lang="lt-LT" sz="9600" dirty="0" smtClean="0"/>
              <a:t>Kiekvienas turi visiškai lygią teisę, kad, nustatant jo teises ir pareigas ir jam pareiškus baudžiamąjį kaltinimą, jo bylą teisingai ir viešai išnagrinėtų nepriklausomas ir nešališkas teismas.</a:t>
            </a:r>
          </a:p>
          <a:p>
            <a:pPr marL="0" indent="0">
              <a:buNone/>
            </a:pPr>
            <a:r>
              <a:rPr lang="lt-LT" dirty="0" smtClean="0"/>
              <a:t> </a:t>
            </a:r>
          </a:p>
          <a:p>
            <a:pPr marL="0" indent="0">
              <a:buNone/>
            </a:pPr>
            <a:r>
              <a:rPr lang="lt-LT" dirty="0" smtClean="0"/>
              <a:t> </a:t>
            </a:r>
          </a:p>
        </p:txBody>
      </p:sp>
    </p:spTree>
    <p:extLst>
      <p:ext uri="{BB962C8B-B14F-4D97-AF65-F5344CB8AC3E}">
        <p14:creationId xmlns="" xmlns:p14="http://schemas.microsoft.com/office/powerpoint/2010/main" val="6297758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304800" y="381000"/>
            <a:ext cx="11493500" cy="5795963"/>
          </a:xfrm>
        </p:spPr>
        <p:txBody>
          <a:bodyPr>
            <a:normAutofit fontScale="92500" lnSpcReduction="20000"/>
          </a:bodyPr>
          <a:lstStyle/>
          <a:p>
            <a:pPr marL="0" indent="0">
              <a:lnSpc>
                <a:spcPct val="100000"/>
              </a:lnSpc>
              <a:buNone/>
            </a:pPr>
            <a:r>
              <a:rPr lang="lt-LT" sz="3000" b="1" dirty="0" smtClean="0"/>
              <a:t>11 straipsnis</a:t>
            </a:r>
            <a:endParaRPr lang="lt-LT" sz="3000" dirty="0" smtClean="0"/>
          </a:p>
          <a:p>
            <a:pPr marL="0" indent="0">
              <a:lnSpc>
                <a:spcPct val="100000"/>
              </a:lnSpc>
              <a:buNone/>
            </a:pPr>
            <a:r>
              <a:rPr lang="lt-LT" sz="3000" dirty="0" smtClean="0"/>
              <a:t>1. Kiekvienas, kaltinamas baudžiamojo nusikaltimo padarymu, turi teisę būti laikomas nekaltu tol, kol jo kaltumas įstatymo nustatyta tvarka neįrodomas viešame teismo procese, kuriame jam buvo suteiktos visos būtinos gynybos garantijos.</a:t>
            </a:r>
          </a:p>
          <a:p>
            <a:pPr marL="0" indent="0">
              <a:lnSpc>
                <a:spcPct val="100000"/>
              </a:lnSpc>
              <a:buNone/>
            </a:pPr>
            <a:r>
              <a:rPr lang="lt-LT" sz="3000" dirty="0" smtClean="0"/>
              <a:t>2. Niekas negali būti nuteistas už jokį veiksmą ar neveikimą, kuris pagal tuo metu galiojusius valstybės įstatymus arba tarptautinę teisę nebuvo laikomas baudžiamuoju nusikaltimu. Taip pat negali būti skiriama bausmė, sunkesnė negu taikytoji baudžiamojo nusikaltimo padarymo metu.</a:t>
            </a:r>
            <a:endParaRPr lang="ru-RU" sz="3000" dirty="0" smtClean="0"/>
          </a:p>
          <a:p>
            <a:pPr marL="0" indent="0">
              <a:lnSpc>
                <a:spcPct val="100000"/>
              </a:lnSpc>
              <a:buNone/>
            </a:pPr>
            <a:r>
              <a:rPr lang="lt-LT" sz="3000" b="1" dirty="0" smtClean="0"/>
              <a:t>12 straipsnis</a:t>
            </a:r>
            <a:endParaRPr lang="lt-LT" sz="3000" dirty="0" smtClean="0"/>
          </a:p>
          <a:p>
            <a:pPr marL="0" indent="0">
              <a:lnSpc>
                <a:spcPct val="100000"/>
              </a:lnSpc>
              <a:buNone/>
            </a:pPr>
            <a:r>
              <a:rPr lang="lt-LT" sz="3000" dirty="0" smtClean="0"/>
              <a:t>Niekas neturi patirti savavališko kišimosi į jo privatumą, šeimos gyvenimą, buitį ar susirašinėjimą arba kėsinimosi į jo garbę ir reputaciją. Kiekvienas turi teisę į įstatymo apsaugą nuo tokio kišimosi arba kėsinimosi.</a:t>
            </a:r>
          </a:p>
          <a:p>
            <a:pPr marL="0" indent="0">
              <a:buNone/>
            </a:pPr>
            <a:r>
              <a:rPr lang="lt-LT" dirty="0" smtClean="0"/>
              <a:t> </a:t>
            </a:r>
          </a:p>
          <a:p>
            <a:pPr marL="0" indent="0">
              <a:lnSpc>
                <a:spcPct val="100000"/>
              </a:lnSpc>
              <a:buNone/>
            </a:pPr>
            <a:endParaRPr lang="lt-LT"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urinio vietos rezervavimo ženklas 2"/>
          <p:cNvSpPr>
            <a:spLocks noGrp="1"/>
          </p:cNvSpPr>
          <p:nvPr>
            <p:ph idx="1"/>
          </p:nvPr>
        </p:nvSpPr>
        <p:spPr>
          <a:xfrm>
            <a:off x="457200" y="364960"/>
            <a:ext cx="11328400" cy="6150140"/>
          </a:xfrm>
        </p:spPr>
        <p:txBody>
          <a:bodyPr>
            <a:normAutofit/>
          </a:bodyPr>
          <a:lstStyle/>
          <a:p>
            <a:pPr marL="0" indent="0">
              <a:lnSpc>
                <a:spcPct val="120000"/>
              </a:lnSpc>
              <a:buNone/>
            </a:pPr>
            <a:r>
              <a:rPr lang="lt-LT" sz="2400" b="1" dirty="0" smtClean="0"/>
              <a:t>13 straipsnis</a:t>
            </a:r>
            <a:endParaRPr lang="lt-LT" sz="2400" dirty="0" smtClean="0"/>
          </a:p>
          <a:p>
            <a:pPr marL="0" indent="0">
              <a:lnSpc>
                <a:spcPct val="120000"/>
              </a:lnSpc>
              <a:buNone/>
            </a:pPr>
            <a:r>
              <a:rPr lang="lt-LT" sz="2400" dirty="0" smtClean="0"/>
              <a:t>1. Kiekvienas turi teisę laisvai judėti ir teisę pasirinkti gyvenamąją vietą kiekvienos valstybės teritorijoje.</a:t>
            </a:r>
          </a:p>
          <a:p>
            <a:pPr marL="0" indent="0">
              <a:lnSpc>
                <a:spcPct val="120000"/>
              </a:lnSpc>
              <a:buNone/>
            </a:pPr>
            <a:r>
              <a:rPr lang="lt-LT" sz="2400" dirty="0" smtClean="0"/>
              <a:t>2. Kiekvienas turi teisę išvykti iš bet kurios šalies, įskaitant savąją, ir grįžti į savo šalį.</a:t>
            </a:r>
          </a:p>
          <a:p>
            <a:pPr marL="0" indent="0">
              <a:lnSpc>
                <a:spcPct val="120000"/>
              </a:lnSpc>
              <a:buNone/>
            </a:pPr>
            <a:r>
              <a:rPr lang="lt-LT" sz="2400" dirty="0" smtClean="0"/>
              <a:t> </a:t>
            </a:r>
            <a:r>
              <a:rPr lang="lt-LT" sz="2400" b="1" dirty="0" smtClean="0"/>
              <a:t>14 straipsnis</a:t>
            </a:r>
            <a:endParaRPr lang="lt-LT" sz="2400" dirty="0" smtClean="0"/>
          </a:p>
          <a:p>
            <a:pPr marL="0" indent="0">
              <a:lnSpc>
                <a:spcPct val="120000"/>
              </a:lnSpc>
              <a:buNone/>
            </a:pPr>
            <a:r>
              <a:rPr lang="lt-LT" sz="2400" dirty="0" smtClean="0"/>
              <a:t>1. Kiekvienas turi teisę kitose šalyse ieškoti prieglobsčio nuo persekiojimo ir juo naudotis.</a:t>
            </a:r>
          </a:p>
          <a:p>
            <a:pPr marL="0" indent="0">
              <a:lnSpc>
                <a:spcPct val="120000"/>
              </a:lnSpc>
              <a:buNone/>
            </a:pPr>
            <a:r>
              <a:rPr lang="lt-LT" sz="2400" dirty="0" smtClean="0"/>
              <a:t>2. Šia teise negali būti naudojamasi, kai persekiojama tikrai dėl nepolitinių nusikaltimų arba veiksmų, prieštaraujančių Jungtinių Tautų tikslams ir principams.</a:t>
            </a:r>
          </a:p>
          <a:p>
            <a:pPr marL="0" indent="0">
              <a:lnSpc>
                <a:spcPct val="120000"/>
              </a:lnSpc>
              <a:buNone/>
            </a:pPr>
            <a:r>
              <a:rPr lang="lt-LT" sz="2400" dirty="0" smtClean="0"/>
              <a:t> </a:t>
            </a:r>
            <a:r>
              <a:rPr lang="lt-LT" sz="2400" b="1" dirty="0" smtClean="0"/>
              <a:t>15 straipsnis</a:t>
            </a:r>
            <a:endParaRPr lang="lt-LT" sz="2400" dirty="0" smtClean="0"/>
          </a:p>
          <a:p>
            <a:pPr marL="0" indent="0">
              <a:lnSpc>
                <a:spcPct val="120000"/>
              </a:lnSpc>
              <a:buNone/>
            </a:pPr>
            <a:r>
              <a:rPr lang="lt-LT" sz="2400" dirty="0" smtClean="0"/>
              <a:t>1. Kiekvienas turi teisę į pilietybę.</a:t>
            </a:r>
          </a:p>
          <a:p>
            <a:pPr marL="0" indent="0">
              <a:lnSpc>
                <a:spcPct val="120000"/>
              </a:lnSpc>
              <a:buNone/>
            </a:pPr>
            <a:r>
              <a:rPr lang="lt-LT" sz="2400" dirty="0" smtClean="0"/>
              <a:t>2. Niekam negali būti savavališkai atimta jo pilietybė arba teisė ją pakeisti.</a:t>
            </a:r>
          </a:p>
        </p:txBody>
      </p:sp>
    </p:spTree>
    <p:extLst>
      <p:ext uri="{BB962C8B-B14F-4D97-AF65-F5344CB8AC3E}">
        <p14:creationId xmlns="" xmlns:p14="http://schemas.microsoft.com/office/powerpoint/2010/main" val="38441897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5719"/>
          </a:xfrm>
        </p:spPr>
        <p:txBody>
          <a:bodyPr>
            <a:normAutofit fontScale="90000"/>
          </a:bodyPr>
          <a:lstStyle/>
          <a:p>
            <a:endParaRPr lang="en-US" dirty="0"/>
          </a:p>
        </p:txBody>
      </p:sp>
      <p:sp>
        <p:nvSpPr>
          <p:cNvPr id="3" name="Content Placeholder 2"/>
          <p:cNvSpPr>
            <a:spLocks noGrp="1"/>
          </p:cNvSpPr>
          <p:nvPr>
            <p:ph idx="1"/>
          </p:nvPr>
        </p:nvSpPr>
        <p:spPr>
          <a:xfrm>
            <a:off x="469900" y="317500"/>
            <a:ext cx="11264900" cy="6210300"/>
          </a:xfrm>
        </p:spPr>
        <p:txBody>
          <a:bodyPr>
            <a:noAutofit/>
          </a:bodyPr>
          <a:lstStyle/>
          <a:p>
            <a:pPr marL="0" indent="0">
              <a:lnSpc>
                <a:spcPct val="120000"/>
              </a:lnSpc>
              <a:buNone/>
            </a:pPr>
            <a:r>
              <a:rPr lang="lt-LT" dirty="0" smtClean="0"/>
              <a:t> </a:t>
            </a:r>
            <a:r>
              <a:rPr lang="lt-LT" b="1" dirty="0" smtClean="0"/>
              <a:t>16 straipsnis</a:t>
            </a:r>
            <a:endParaRPr lang="lt-LT" dirty="0" smtClean="0"/>
          </a:p>
          <a:p>
            <a:pPr marL="0" indent="0">
              <a:lnSpc>
                <a:spcPct val="120000"/>
              </a:lnSpc>
              <a:buNone/>
            </a:pPr>
            <a:r>
              <a:rPr lang="lt-LT" dirty="0" smtClean="0"/>
              <a:t>1. Moterys ir vyrai, sulaukę pilnametystės, turi teisę be jokių apribojimų dėl rasės, pilietybės ar religijos tuoktis ir kurti šeimą. Sudarydami santuoką, gyvendami susituokę ir nutraukdami santuoką jie turi lygias teises.</a:t>
            </a:r>
          </a:p>
          <a:p>
            <a:pPr marL="0" indent="0">
              <a:lnSpc>
                <a:spcPct val="120000"/>
              </a:lnSpc>
              <a:buNone/>
            </a:pPr>
            <a:r>
              <a:rPr lang="lt-LT" dirty="0" smtClean="0"/>
              <a:t>2. Santuoka sudaroma tik laisva būsimų sutuoktinių valia ir visišku abiejų sutarimu.</a:t>
            </a:r>
          </a:p>
          <a:p>
            <a:pPr marL="0" indent="0">
              <a:lnSpc>
                <a:spcPct val="120000"/>
              </a:lnSpc>
              <a:buNone/>
            </a:pPr>
            <a:r>
              <a:rPr lang="lt-LT" dirty="0" smtClean="0"/>
              <a:t>3. Šeima yra natūrali ir pagrindinė visuomenės grupė, ir ji turi teisę būti visuomenės ir valstybės saugoma.</a:t>
            </a:r>
            <a:endParaRPr lang="ru-RU" dirty="0" smtClean="0"/>
          </a:p>
          <a:p>
            <a:pPr marL="0" indent="0">
              <a:buNone/>
            </a:pPr>
            <a:r>
              <a:rPr lang="lt-LT" b="1" dirty="0" smtClean="0"/>
              <a:t>17 straipsnis</a:t>
            </a:r>
            <a:endParaRPr lang="lt-LT" dirty="0" smtClean="0"/>
          </a:p>
          <a:p>
            <a:pPr marL="0" indent="0">
              <a:buNone/>
            </a:pPr>
            <a:r>
              <a:rPr lang="lt-LT" dirty="0" smtClean="0"/>
              <a:t>1. Kiekvienas turi teisę tiek vienas, tiek kartu su kitais turėti nuosavybę.</a:t>
            </a:r>
          </a:p>
          <a:p>
            <a:pPr marL="0" indent="0">
              <a:buNone/>
            </a:pPr>
            <a:r>
              <a:rPr lang="lt-LT" dirty="0" smtClean="0"/>
              <a:t>2. Iš nieko nuosavybė negali būti savavališkai atimta.</a:t>
            </a:r>
          </a:p>
          <a:p>
            <a:pPr marL="0" indent="0">
              <a:lnSpc>
                <a:spcPct val="120000"/>
              </a:lnSpc>
              <a:buNone/>
            </a:pPr>
            <a:endParaRPr lang="lt-LT" dirty="0" smtClean="0"/>
          </a:p>
          <a:p>
            <a:pPr marL="0" indent="0">
              <a:buNone/>
            </a:pPr>
            <a:r>
              <a:rPr lang="lt-LT" dirty="0" smtClean="0"/>
              <a:t>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urinio vietos rezervavimo ženklas 2"/>
          <p:cNvSpPr>
            <a:spLocks noGrp="1"/>
          </p:cNvSpPr>
          <p:nvPr>
            <p:ph idx="1"/>
          </p:nvPr>
        </p:nvSpPr>
        <p:spPr>
          <a:xfrm>
            <a:off x="546265" y="314696"/>
            <a:ext cx="10807535" cy="5862267"/>
          </a:xfrm>
        </p:spPr>
        <p:txBody>
          <a:bodyPr>
            <a:normAutofit lnSpcReduction="10000"/>
          </a:bodyPr>
          <a:lstStyle/>
          <a:p>
            <a:pPr marL="0" indent="0">
              <a:lnSpc>
                <a:spcPct val="100000"/>
              </a:lnSpc>
              <a:buNone/>
            </a:pPr>
            <a:r>
              <a:rPr lang="lt-LT" dirty="0" smtClean="0"/>
              <a:t> </a:t>
            </a:r>
            <a:r>
              <a:rPr lang="lt-LT" b="1" dirty="0" smtClean="0"/>
              <a:t>18 straipsnis</a:t>
            </a:r>
            <a:endParaRPr lang="lt-LT" dirty="0" smtClean="0"/>
          </a:p>
          <a:p>
            <a:pPr marL="0" indent="0">
              <a:lnSpc>
                <a:spcPct val="100000"/>
              </a:lnSpc>
              <a:buNone/>
            </a:pPr>
            <a:r>
              <a:rPr lang="lt-LT" dirty="0" smtClean="0"/>
              <a:t>Kiekvienas turi teisę į minties, sąžinės ir religijos laisvę; ši teisė apima laisvę keisti savo religiją ar tikėjimą, taip pat laisvę išpažinti ir skelbti savo religiją ar tikėjimą tiek vienam, tiek kartu su kitais, viešai ar privačiai, mokant, praktikuojant tikėjimą, laikant pamaldas ir atliekant apeigas.</a:t>
            </a:r>
          </a:p>
          <a:p>
            <a:pPr marL="0" indent="0">
              <a:lnSpc>
                <a:spcPct val="100000"/>
              </a:lnSpc>
              <a:buNone/>
            </a:pPr>
            <a:r>
              <a:rPr lang="lt-LT" dirty="0" smtClean="0"/>
              <a:t> </a:t>
            </a:r>
            <a:r>
              <a:rPr lang="lt-LT" b="1" dirty="0" smtClean="0"/>
              <a:t>19 straipsnis</a:t>
            </a:r>
            <a:endParaRPr lang="lt-LT" dirty="0" smtClean="0"/>
          </a:p>
          <a:p>
            <a:pPr marL="0" indent="0">
              <a:lnSpc>
                <a:spcPct val="100000"/>
              </a:lnSpc>
              <a:buNone/>
            </a:pPr>
            <a:r>
              <a:rPr lang="lt-LT" dirty="0" smtClean="0"/>
              <a:t>Kiekvienas turi teisę laisvai laikytis savo įsitikinimų ir juos reikšti; ši teisė apima laisvę nekliudomam turėti savo nuomonę ir ieškoti informacijos bei idėjų, jas gauti ir skleisti visokiomis priemonėmis ir nepaisant valstybės sienų.</a:t>
            </a:r>
          </a:p>
          <a:p>
            <a:pPr marL="0" indent="0">
              <a:lnSpc>
                <a:spcPct val="100000"/>
              </a:lnSpc>
              <a:buNone/>
            </a:pPr>
            <a:r>
              <a:rPr lang="lt-LT" dirty="0" smtClean="0"/>
              <a:t> </a:t>
            </a:r>
            <a:r>
              <a:rPr lang="lt-LT" b="1" dirty="0" smtClean="0"/>
              <a:t>20 straipsnis</a:t>
            </a:r>
            <a:endParaRPr lang="lt-LT" dirty="0" smtClean="0"/>
          </a:p>
          <a:p>
            <a:pPr marL="0" indent="0">
              <a:lnSpc>
                <a:spcPct val="100000"/>
              </a:lnSpc>
              <a:buNone/>
            </a:pPr>
            <a:r>
              <a:rPr lang="lt-LT" dirty="0" smtClean="0"/>
              <a:t>1. Kiekvienas turi teisę laisvai burtis į taikius susirinkimus ir asociacijas.</a:t>
            </a:r>
          </a:p>
          <a:p>
            <a:pPr marL="0" indent="0">
              <a:lnSpc>
                <a:spcPct val="100000"/>
              </a:lnSpc>
              <a:buNone/>
            </a:pPr>
            <a:r>
              <a:rPr lang="lt-LT" dirty="0" smtClean="0"/>
              <a:t>2. Niekas negali būti verčiamas priklausyti kokiai nors asociacijai.</a:t>
            </a:r>
          </a:p>
          <a:p>
            <a:endParaRPr lang="lt-LT" dirty="0" smtClean="0"/>
          </a:p>
          <a:p>
            <a:endParaRPr lang="lt-LT" dirty="0"/>
          </a:p>
        </p:txBody>
      </p:sp>
    </p:spTree>
    <p:extLst>
      <p:ext uri="{BB962C8B-B14F-4D97-AF65-F5344CB8AC3E}">
        <p14:creationId xmlns="" xmlns:p14="http://schemas.microsoft.com/office/powerpoint/2010/main" val="11762972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1680358" y="1169720"/>
            <a:ext cx="8321469" cy="1941616"/>
          </a:xfrm>
        </p:spPr>
        <p:txBody>
          <a:bodyPr>
            <a:normAutofit fontScale="90000"/>
          </a:bodyPr>
          <a:lstStyle/>
          <a:p>
            <a:pPr algn="ctr"/>
            <a:r>
              <a:rPr lang="lt-LT" sz="6000" b="1" dirty="0" smtClean="0"/>
              <a:t/>
            </a:r>
            <a:br>
              <a:rPr lang="lt-LT" sz="6000" b="1" dirty="0" smtClean="0"/>
            </a:br>
            <a:r>
              <a:rPr lang="lt-LT" sz="6000" b="1" dirty="0"/>
              <a:t/>
            </a:r>
            <a:br>
              <a:rPr lang="lt-LT" sz="6000" b="1" dirty="0"/>
            </a:br>
            <a:r>
              <a:rPr lang="lt-LT" sz="6000" b="1" dirty="0" smtClean="0"/>
              <a:t/>
            </a:r>
            <a:br>
              <a:rPr lang="lt-LT" sz="6000" b="1" dirty="0" smtClean="0"/>
            </a:br>
            <a:r>
              <a:rPr lang="lt-LT" sz="6000" b="1" dirty="0" smtClean="0"/>
              <a:t>DISKUSIJA </a:t>
            </a:r>
            <a:r>
              <a:rPr lang="en-US" sz="6000" b="1" dirty="0" smtClean="0"/>
              <a:t>!</a:t>
            </a:r>
            <a:r>
              <a:rPr lang="lt-LT" sz="6000" b="1" dirty="0" smtClean="0"/>
              <a:t/>
            </a:r>
            <a:br>
              <a:rPr lang="lt-LT" sz="6000" b="1" dirty="0" smtClean="0"/>
            </a:br>
            <a:r>
              <a:rPr lang="lt-LT" sz="6000" b="1" dirty="0"/>
              <a:t/>
            </a:r>
            <a:br>
              <a:rPr lang="lt-LT" sz="6000" b="1" dirty="0"/>
            </a:br>
            <a:r>
              <a:rPr lang="lt-LT" sz="6000" b="1" dirty="0" smtClean="0"/>
              <a:t/>
            </a:r>
            <a:br>
              <a:rPr lang="lt-LT" sz="6000" b="1" dirty="0" smtClean="0"/>
            </a:br>
            <a:r>
              <a:rPr lang="lt-LT" sz="6000" b="1" dirty="0" smtClean="0"/>
              <a:t/>
            </a:r>
            <a:br>
              <a:rPr lang="lt-LT" sz="6000" b="1" dirty="0" smtClean="0"/>
            </a:br>
            <a:r>
              <a:rPr lang="lt-LT" sz="6000" b="1" dirty="0" smtClean="0"/>
              <a:t> </a:t>
            </a:r>
            <a:endParaRPr lang="lt-LT" sz="6000" b="1" dirty="0"/>
          </a:p>
        </p:txBody>
      </p:sp>
      <p:pic>
        <p:nvPicPr>
          <p:cNvPr id="1026" name="Picture 2" descr="Tarp labiausiai neapsaugotų teisių Lietuvoje - ir teisė į teisingą darbo  apmokėjimą - Lietuvos pramonės profesinių sąjungų federacija"/>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2414512" y="3247900"/>
            <a:ext cx="6456355" cy="2396990"/>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8656277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urinio vietos rezervavimo ženklas 2"/>
          <p:cNvSpPr>
            <a:spLocks noGrp="1"/>
          </p:cNvSpPr>
          <p:nvPr>
            <p:ph idx="1"/>
          </p:nvPr>
        </p:nvSpPr>
        <p:spPr>
          <a:xfrm>
            <a:off x="777834" y="475013"/>
            <a:ext cx="10575966" cy="5701950"/>
          </a:xfrm>
        </p:spPr>
        <p:txBody>
          <a:bodyPr>
            <a:normAutofit fontScale="70000" lnSpcReduction="20000"/>
          </a:bodyPr>
          <a:lstStyle/>
          <a:p>
            <a:pPr marL="0" indent="0" algn="ctr">
              <a:buNone/>
            </a:pPr>
            <a:r>
              <a:rPr lang="lt-LT" sz="5700" b="1" dirty="0" smtClean="0"/>
              <a:t>Žmogaus </a:t>
            </a:r>
            <a:r>
              <a:rPr lang="lt-LT" sz="5700" b="1" dirty="0"/>
              <a:t>teisių ir pagrindinių laisvių apsaugos </a:t>
            </a:r>
            <a:r>
              <a:rPr lang="lt-LT" sz="5700" b="1" dirty="0" smtClean="0"/>
              <a:t>konvencija</a:t>
            </a:r>
          </a:p>
          <a:p>
            <a:pPr marL="0" indent="0" algn="ctr">
              <a:buNone/>
            </a:pPr>
            <a:endParaRPr lang="lt-LT" sz="4400" b="1" dirty="0" smtClean="0"/>
          </a:p>
          <a:p>
            <a:pPr marL="0" indent="0" algn="ctr">
              <a:lnSpc>
                <a:spcPct val="120000"/>
              </a:lnSpc>
              <a:buNone/>
            </a:pPr>
            <a:r>
              <a:rPr lang="lt-LT" sz="4400" dirty="0" smtClean="0"/>
              <a:t>-</a:t>
            </a:r>
            <a:r>
              <a:rPr lang="lt-LT" sz="4100" dirty="0"/>
              <a:t> tai daugiašalė </a:t>
            </a:r>
            <a:r>
              <a:rPr lang="lt-LT" sz="4100" dirty="0">
                <a:hlinkClick r:id="rId2" tooltip="Tarptautinė sutartis"/>
              </a:rPr>
              <a:t>tarptautinė sutartis</a:t>
            </a:r>
            <a:r>
              <a:rPr lang="lt-LT" sz="4100" dirty="0"/>
              <a:t>, kuri skirta </a:t>
            </a:r>
            <a:r>
              <a:rPr lang="lt-LT" sz="4100" dirty="0">
                <a:hlinkClick r:id="rId3" tooltip="Žmogaus teisės"/>
              </a:rPr>
              <a:t>žmogaus teisių</a:t>
            </a:r>
            <a:r>
              <a:rPr lang="lt-LT" sz="4100" dirty="0"/>
              <a:t> ir pagrindinių </a:t>
            </a:r>
            <a:r>
              <a:rPr lang="lt-LT" sz="4100" dirty="0">
                <a:hlinkClick r:id="rId4" tooltip="Laisvė"/>
              </a:rPr>
              <a:t>laisvių</a:t>
            </a:r>
            <a:r>
              <a:rPr lang="lt-LT" sz="4100" dirty="0"/>
              <a:t> apsaugai </a:t>
            </a:r>
            <a:r>
              <a:rPr lang="lt-LT" sz="4100" dirty="0">
                <a:hlinkClick r:id="rId5" tooltip="Europa"/>
              </a:rPr>
              <a:t>Europoje</a:t>
            </a:r>
            <a:r>
              <a:rPr lang="lt-LT" sz="4100" dirty="0"/>
              <a:t>. Europos žmogaus teisių konvencija buvo pasirašyta 12 </a:t>
            </a:r>
            <a:r>
              <a:rPr lang="lt-LT" sz="4100" dirty="0">
                <a:hlinkClick r:id="rId6" tooltip="Europos Taryba"/>
              </a:rPr>
              <a:t>Europos Tarybos</a:t>
            </a:r>
            <a:r>
              <a:rPr lang="lt-LT" sz="4100" dirty="0"/>
              <a:t> valstybių narių 1950 metų lapkričio 4 dieną, o įsigaliojo 1953 metų rugsėjo 3 dieną,</a:t>
            </a:r>
            <a:r>
              <a:rPr lang="lt-LT" sz="4100" baseline="30000" dirty="0">
                <a:hlinkClick r:id="rId7"/>
              </a:rPr>
              <a:t>[1]</a:t>
            </a:r>
            <a:r>
              <a:rPr lang="lt-LT" sz="4100" dirty="0"/>
              <a:t> kada dokumentą </a:t>
            </a:r>
            <a:r>
              <a:rPr lang="lt-LT" sz="4100" dirty="0">
                <a:hlinkClick r:id="rId8" tooltip="Ratifikacija"/>
              </a:rPr>
              <a:t>ratifikavo</a:t>
            </a:r>
            <a:r>
              <a:rPr lang="lt-LT" sz="4100" dirty="0"/>
              <a:t> reikalaujamas </a:t>
            </a:r>
            <a:r>
              <a:rPr lang="lt-LT" sz="4100" dirty="0">
                <a:hlinkClick r:id="rId9" tooltip="Valstybė"/>
              </a:rPr>
              <a:t>valstybių</a:t>
            </a:r>
            <a:r>
              <a:rPr lang="lt-LT" sz="4100" dirty="0"/>
              <a:t> skaičius (10 valstybių). Prie Konvencijos yra prisijungusios 47 </a:t>
            </a:r>
            <a:r>
              <a:rPr lang="lt-LT" sz="4100" dirty="0">
                <a:hlinkClick r:id="rId6" tooltip="Europos Taryba"/>
              </a:rPr>
              <a:t>Europos Tarybos</a:t>
            </a:r>
            <a:r>
              <a:rPr lang="lt-LT" sz="4100" dirty="0"/>
              <a:t> valstybės narės, kuriose gyvena virš 800 milijonų žmonių, šios tarptautinės sutarties pasirašymas yra stojimo į </a:t>
            </a:r>
            <a:r>
              <a:rPr lang="lt-LT" sz="4100" dirty="0">
                <a:hlinkClick r:id="rId6" tooltip="Europos Taryba"/>
              </a:rPr>
              <a:t>Europos Tarybą</a:t>
            </a:r>
            <a:r>
              <a:rPr lang="lt-LT" sz="4100" dirty="0"/>
              <a:t> būtina sąlyga.</a:t>
            </a:r>
            <a:r>
              <a:rPr lang="lt-LT" sz="4100" baseline="30000" dirty="0">
                <a:hlinkClick r:id="rId7"/>
              </a:rPr>
              <a:t>[2]</a:t>
            </a:r>
            <a:endParaRPr lang="lt-LT" sz="4100" b="1" dirty="0"/>
          </a:p>
          <a:p>
            <a:endParaRPr lang="lt-LT" dirty="0"/>
          </a:p>
        </p:txBody>
      </p:sp>
    </p:spTree>
    <p:extLst>
      <p:ext uri="{BB962C8B-B14F-4D97-AF65-F5344CB8AC3E}">
        <p14:creationId xmlns="" xmlns:p14="http://schemas.microsoft.com/office/powerpoint/2010/main" val="16575719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urinio vietos rezervavimo ženklas 2"/>
          <p:cNvSpPr>
            <a:spLocks noGrp="1"/>
          </p:cNvSpPr>
          <p:nvPr>
            <p:ph idx="1"/>
          </p:nvPr>
        </p:nvSpPr>
        <p:spPr>
          <a:xfrm>
            <a:off x="510639" y="231569"/>
            <a:ext cx="10843161" cy="5945394"/>
          </a:xfrm>
        </p:spPr>
        <p:txBody>
          <a:bodyPr>
            <a:normAutofit/>
          </a:bodyPr>
          <a:lstStyle/>
          <a:p>
            <a:pPr marL="0" indent="0">
              <a:buNone/>
            </a:pPr>
            <a:r>
              <a:rPr lang="lt-LT" dirty="0"/>
              <a:t>Regioninė </a:t>
            </a:r>
            <a:r>
              <a:rPr lang="lt-LT" dirty="0">
                <a:hlinkClick r:id="rId2" tooltip="Žmogaus teisės"/>
              </a:rPr>
              <a:t>žmogaus teisių</a:t>
            </a:r>
            <a:r>
              <a:rPr lang="lt-LT" dirty="0"/>
              <a:t> apsaugos sistema </a:t>
            </a:r>
            <a:r>
              <a:rPr lang="lt-LT" dirty="0">
                <a:hlinkClick r:id="rId3" tooltip="Europa"/>
              </a:rPr>
              <a:t>Europoje</a:t>
            </a:r>
            <a:r>
              <a:rPr lang="lt-LT" dirty="0"/>
              <a:t> buvo pradėta kurti siekiant reaguoti į dvi problemas</a:t>
            </a:r>
            <a:r>
              <a:rPr lang="lt-LT" dirty="0" smtClean="0"/>
              <a:t>.</a:t>
            </a:r>
          </a:p>
          <a:p>
            <a:r>
              <a:rPr lang="lt-LT" dirty="0" smtClean="0"/>
              <a:t> </a:t>
            </a:r>
            <a:r>
              <a:rPr lang="lt-LT" dirty="0"/>
              <a:t>Pirma, pasibaigus </a:t>
            </a:r>
            <a:r>
              <a:rPr lang="lt-LT" dirty="0">
                <a:hlinkClick r:id="rId4" tooltip="Antrasis pasaulinis karas"/>
              </a:rPr>
              <a:t>Antrajam pasauliniam karui</a:t>
            </a:r>
            <a:r>
              <a:rPr lang="lt-LT" dirty="0"/>
              <a:t>, </a:t>
            </a:r>
            <a:r>
              <a:rPr lang="lt-LT" dirty="0">
                <a:hlinkClick r:id="rId5" tooltip="Sąjungininkai (Antrasis pasaulinis karas)"/>
              </a:rPr>
              <a:t>Sąjungininkai</a:t>
            </a:r>
            <a:r>
              <a:rPr lang="lt-LT" dirty="0"/>
              <a:t> siekė įgyvendinti plačią veiksmų programą žmogaus teisių srityje, ir Europos Žmogaus teisių konvencija, paremta </a:t>
            </a:r>
            <a:r>
              <a:rPr lang="lt-LT" dirty="0">
                <a:hlinkClick r:id="rId6" tooltip="Visuotinė žmogaus teisių deklaracija"/>
              </a:rPr>
              <a:t>Visuotinės žmogaus teisių deklaracijos</a:t>
            </a:r>
            <a:r>
              <a:rPr lang="lt-LT" dirty="0"/>
              <a:t> idėjomis, sudarė minėtosios programos dalį. Buvo tikima, kad tokia programa ateityje padės išvengti rimčiausių žmogaus teisių pažeidimų, įvykusių </a:t>
            </a:r>
            <a:r>
              <a:rPr lang="lt-LT" dirty="0">
                <a:hlinkClick r:id="rId4" tooltip="Antrasis pasaulinis karas"/>
              </a:rPr>
              <a:t>Antrojo pasaulinio karo</a:t>
            </a:r>
            <a:r>
              <a:rPr lang="lt-LT" dirty="0"/>
              <a:t> metu (kaip antai </a:t>
            </a:r>
            <a:r>
              <a:rPr lang="lt-LT" dirty="0">
                <a:hlinkClick r:id="rId7" tooltip="Holokaustas"/>
              </a:rPr>
              <a:t>holokaustas</a:t>
            </a:r>
            <a:r>
              <a:rPr lang="lt-LT" dirty="0"/>
              <a:t>). </a:t>
            </a:r>
            <a:endParaRPr lang="lt-LT" dirty="0" smtClean="0"/>
          </a:p>
          <a:p>
            <a:r>
              <a:rPr lang="lt-LT" dirty="0" smtClean="0"/>
              <a:t>Antra</a:t>
            </a:r>
            <a:r>
              <a:rPr lang="lt-LT" dirty="0"/>
              <a:t>, Konvencija buvo pradėta rengti, kai </a:t>
            </a:r>
            <a:r>
              <a:rPr lang="lt-LT" dirty="0">
                <a:hlinkClick r:id="rId8" tooltip="Rytų Europa"/>
              </a:rPr>
              <a:t>Rytų Europoje</a:t>
            </a:r>
            <a:r>
              <a:rPr lang="lt-LT" dirty="0"/>
              <a:t> įsigalėjo </a:t>
            </a:r>
            <a:r>
              <a:rPr lang="lt-LT" dirty="0">
                <a:hlinkClick r:id="rId9" tooltip="Komunizmas"/>
              </a:rPr>
              <a:t>komunistinė santvarka</a:t>
            </a:r>
            <a:r>
              <a:rPr lang="lt-LT" dirty="0"/>
              <a:t>, tad šiuo žmogaus teisių dokumentu taip pat norėta pasipriešinti </a:t>
            </a:r>
            <a:r>
              <a:rPr lang="lt-LT" dirty="0">
                <a:hlinkClick r:id="rId9" tooltip="Komunizmas"/>
              </a:rPr>
              <a:t>komunizmo</a:t>
            </a:r>
            <a:r>
              <a:rPr lang="lt-LT" dirty="0"/>
              <a:t> įtakos neigiamiems </a:t>
            </a:r>
            <a:r>
              <a:rPr lang="lt-LT" dirty="0" smtClean="0"/>
              <a:t>padariniams.</a:t>
            </a:r>
            <a:endParaRPr lang="lt-LT" baseline="30000" dirty="0"/>
          </a:p>
          <a:p>
            <a:endParaRPr lang="lt-LT" dirty="0"/>
          </a:p>
        </p:txBody>
      </p:sp>
    </p:spTree>
    <p:extLst>
      <p:ext uri="{BB962C8B-B14F-4D97-AF65-F5344CB8AC3E}">
        <p14:creationId xmlns="" xmlns:p14="http://schemas.microsoft.com/office/powerpoint/2010/main" val="4821851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5719"/>
          </a:xfrm>
        </p:spPr>
        <p:txBody>
          <a:bodyPr>
            <a:normAutofit fontScale="90000"/>
          </a:bodyPr>
          <a:lstStyle/>
          <a:p>
            <a:endParaRPr lang="en-US" dirty="0"/>
          </a:p>
        </p:txBody>
      </p:sp>
      <p:sp>
        <p:nvSpPr>
          <p:cNvPr id="3" name="Content Placeholder 2"/>
          <p:cNvSpPr>
            <a:spLocks noGrp="1"/>
          </p:cNvSpPr>
          <p:nvPr>
            <p:ph idx="1"/>
          </p:nvPr>
        </p:nvSpPr>
        <p:spPr>
          <a:xfrm>
            <a:off x="838200" y="469900"/>
            <a:ext cx="10515600" cy="5707063"/>
          </a:xfrm>
        </p:spPr>
        <p:txBody>
          <a:bodyPr>
            <a:normAutofit fontScale="92500" lnSpcReduction="20000"/>
          </a:bodyPr>
          <a:lstStyle/>
          <a:p>
            <a:pPr>
              <a:lnSpc>
                <a:spcPct val="110000"/>
              </a:lnSpc>
            </a:pPr>
            <a:r>
              <a:rPr lang="lt-LT" dirty="0" smtClean="0"/>
              <a:t>Konvencijos tekstas buvo parengtas </a:t>
            </a:r>
            <a:r>
              <a:rPr lang="lt-LT" dirty="0" smtClean="0">
                <a:hlinkClick r:id="rId2" tooltip="Europos Taryba"/>
              </a:rPr>
              <a:t>Europos Tarybos</a:t>
            </a:r>
            <a:r>
              <a:rPr lang="lt-LT" dirty="0" smtClean="0"/>
              <a:t> po </a:t>
            </a:r>
            <a:r>
              <a:rPr lang="lt-LT" dirty="0" smtClean="0">
                <a:hlinkClick r:id="rId3" tooltip="Antrasis pasaulinis karas"/>
              </a:rPr>
              <a:t>Antrojo pasaulinio karo</a:t>
            </a:r>
            <a:r>
              <a:rPr lang="lt-LT" dirty="0" smtClean="0"/>
              <a:t>, kai </a:t>
            </a:r>
            <a:r>
              <a:rPr lang="lt-LT" dirty="0" smtClean="0">
                <a:hlinkClick r:id="rId4" tooltip="Hagos Kongresas (puslapis neegzistuoja)"/>
              </a:rPr>
              <a:t>Hagos kongrese</a:t>
            </a:r>
            <a:r>
              <a:rPr lang="lt-LT" dirty="0" smtClean="0"/>
              <a:t> įvairių sričių atstovai iš visos Europos išsakė savo ryžtą imtis bendrų veiksmų siekiant užtikrinti </a:t>
            </a:r>
            <a:r>
              <a:rPr lang="lt-LT" dirty="0" smtClean="0">
                <a:hlinkClick r:id="rId5" tooltip="Taika"/>
              </a:rPr>
              <a:t>taiką</a:t>
            </a:r>
            <a:r>
              <a:rPr lang="lt-LT" dirty="0" smtClean="0"/>
              <a:t>. 1949 metų vasarą virš 100 parlamentarų iš 12 </a:t>
            </a:r>
            <a:r>
              <a:rPr lang="lt-LT" dirty="0" smtClean="0">
                <a:hlinkClick r:id="rId2" tooltip="Europos Taryba"/>
              </a:rPr>
              <a:t>Europos Tarybos</a:t>
            </a:r>
            <a:r>
              <a:rPr lang="lt-LT" dirty="0" smtClean="0"/>
              <a:t> narių pirmą kartą susirinko </a:t>
            </a:r>
            <a:r>
              <a:rPr lang="lt-LT" dirty="0" smtClean="0">
                <a:hlinkClick r:id="rId6" tooltip="Strasbūras"/>
              </a:rPr>
              <a:t>Strasbūre</a:t>
            </a:r>
            <a:r>
              <a:rPr lang="lt-LT" dirty="0" smtClean="0"/>
              <a:t> į Europos Tarybos Parlamentinę Asamblėją. Susirinkusi Parlamentinė Asamblėja prioritetais laikė regioninio žmogaus teisių apsaugos dokumento rengimą ir įgyvendinančio tą dokumentą Teismo steigimą. Buvęs Prancūzijos </a:t>
            </a:r>
            <a:r>
              <a:rPr lang="lt-LT" dirty="0" smtClean="0">
                <a:hlinkClick r:id="rId7" tooltip="Ministras"/>
              </a:rPr>
              <a:t>ministras</a:t>
            </a:r>
            <a:r>
              <a:rPr lang="lt-LT" dirty="0" smtClean="0"/>
              <a:t> Pierre-Henri Teitgen pateikė pranešimą Parlamentinei Asamblėjai, siūlydamas saugotinų teisių katalogą, kuris buvo sudarytas iš kai kurių </a:t>
            </a:r>
            <a:r>
              <a:rPr lang="lt-LT" dirty="0" smtClean="0">
                <a:hlinkClick r:id="rId8" tooltip="Visuotinė žmogaus teisių deklaracija"/>
              </a:rPr>
              <a:t>Visuotinėje žmogaus teisių deklaracijoje</a:t>
            </a:r>
            <a:r>
              <a:rPr lang="lt-LT" dirty="0" smtClean="0"/>
              <a:t> įtvirtintų teisių. Taip pat pranešėjas apibūdino, kaip galėtų veikti saugomų teisių įgyvendinimo teisminis mechanizmas. Po intensyvių </a:t>
            </a:r>
            <a:r>
              <a:rPr lang="lt-LT" dirty="0" smtClean="0">
                <a:hlinkClick r:id="rId9" tooltip="Derybos (puslapis neegzistuoja)"/>
              </a:rPr>
              <a:t>derybų</a:t>
            </a:r>
            <a:r>
              <a:rPr lang="lt-LT" dirty="0" smtClean="0"/>
              <a:t> Asamblėja išsiuntė savo galutinį siūlymą Europos Tarybos Ministrų komitetui, o šis sušaukė </a:t>
            </a:r>
            <a:r>
              <a:rPr lang="lt-LT" dirty="0" smtClean="0">
                <a:hlinkClick r:id="rId10" tooltip="Ekspertas"/>
              </a:rPr>
              <a:t>ekspertų</a:t>
            </a:r>
            <a:r>
              <a:rPr lang="lt-LT" dirty="0" smtClean="0"/>
              <a:t> grupę, kuri ir parengė pačios Konvencijos tekstą.</a:t>
            </a:r>
          </a:p>
          <a:p>
            <a:pPr>
              <a:lnSpc>
                <a:spcPct val="110000"/>
              </a:lnSpc>
            </a:pP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urinio vietos rezervavimo ženklas 2"/>
          <p:cNvSpPr>
            <a:spLocks noGrp="1"/>
          </p:cNvSpPr>
          <p:nvPr>
            <p:ph idx="1"/>
          </p:nvPr>
        </p:nvSpPr>
        <p:spPr/>
        <p:txBody>
          <a:bodyPr/>
          <a:lstStyle/>
          <a:p>
            <a:pPr algn="just"/>
            <a:r>
              <a:rPr lang="lt-LT" dirty="0"/>
              <a:t>Konvencijos tekstas atspindi tradicinę pilietinių teisių traktuotę, atsižvelgiant į </a:t>
            </a:r>
            <a:r>
              <a:rPr lang="lt-LT" dirty="0">
                <a:hlinkClick r:id="rId2" tooltip="Jungtinė Karalystė"/>
              </a:rPr>
              <a:t>Jungtinės Karalystės</a:t>
            </a:r>
            <a:r>
              <a:rPr lang="lt-LT" dirty="0"/>
              <a:t>, </a:t>
            </a:r>
            <a:r>
              <a:rPr lang="lt-LT" dirty="0">
                <a:hlinkClick r:id="rId3" tooltip="Prancūzija"/>
              </a:rPr>
              <a:t>Prancūzijos</a:t>
            </a:r>
            <a:r>
              <a:rPr lang="lt-LT" dirty="0"/>
              <a:t> ir kitų </a:t>
            </a:r>
            <a:r>
              <a:rPr lang="lt-LT" dirty="0">
                <a:hlinkClick r:id="rId4" tooltip="Europos Taryba"/>
              </a:rPr>
              <a:t>Europos Tarybos</a:t>
            </a:r>
            <a:r>
              <a:rPr lang="lt-LT" dirty="0"/>
              <a:t> narių patirtį. Konvencija buvo pateikta pasirašymui </a:t>
            </a:r>
            <a:r>
              <a:rPr lang="lt-LT" dirty="0">
                <a:hlinkClick r:id="rId5" tooltip="Roma"/>
              </a:rPr>
              <a:t>Romoje</a:t>
            </a:r>
            <a:r>
              <a:rPr lang="lt-LT" dirty="0"/>
              <a:t>, 1950 m. lapkričio 4 d. Ji įsigaliojo 1953 m. rugsėjo 3 d. Konvencijos laikymąsi prižiūri Strasbūro </a:t>
            </a:r>
            <a:r>
              <a:rPr lang="lt-LT" dirty="0">
                <a:hlinkClick r:id="rId6" tooltip="Europos Žmogaus Teisių Teismas"/>
              </a:rPr>
              <a:t>Europos Žmogaus Teisių Teismas</a:t>
            </a:r>
            <a:r>
              <a:rPr lang="lt-LT" dirty="0"/>
              <a:t> ir Europos Taryba. Iki 1998 metų Konvencijos laikymosi priežiūrą atliko ir Europos Žmogaus Teisių Komisija, kuri nebefunkcionuoja nuo Konvencijos 11 protokolo įsigaliojimo.</a:t>
            </a:r>
          </a:p>
        </p:txBody>
      </p:sp>
    </p:spTree>
    <p:extLst>
      <p:ext uri="{BB962C8B-B14F-4D97-AF65-F5344CB8AC3E}">
        <p14:creationId xmlns="" xmlns:p14="http://schemas.microsoft.com/office/powerpoint/2010/main" val="1264645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urinio vietos rezervavimo ženklas 2"/>
          <p:cNvSpPr>
            <a:spLocks noGrp="1"/>
          </p:cNvSpPr>
          <p:nvPr>
            <p:ph idx="1"/>
          </p:nvPr>
        </p:nvSpPr>
        <p:spPr/>
        <p:txBody>
          <a:bodyPr/>
          <a:lstStyle/>
          <a:p>
            <a:r>
              <a:rPr lang="lt-LT" b="1" dirty="0" smtClean="0"/>
              <a:t>Jungtinių </a:t>
            </a:r>
            <a:r>
              <a:rPr lang="lt-LT" b="1" dirty="0"/>
              <a:t>Tautų Organizacija</a:t>
            </a:r>
            <a:r>
              <a:rPr lang="lt-LT" dirty="0"/>
              <a:t>, </a:t>
            </a:r>
            <a:r>
              <a:rPr lang="lt-LT" i="1" dirty="0"/>
              <a:t>JTO</a:t>
            </a:r>
            <a:r>
              <a:rPr lang="lt-LT" dirty="0"/>
              <a:t> (anksčiau vadinta </a:t>
            </a:r>
            <a:r>
              <a:rPr lang="lt-LT" i="1" dirty="0"/>
              <a:t>Suvienytųjų Nacijų Organizacija</a:t>
            </a:r>
            <a:r>
              <a:rPr lang="lt-LT" dirty="0"/>
              <a:t> arba </a:t>
            </a:r>
            <a:r>
              <a:rPr lang="lt-LT" i="1" dirty="0"/>
              <a:t>SNO</a:t>
            </a:r>
            <a:r>
              <a:rPr lang="lt-LT" dirty="0"/>
              <a:t>) – tarpvalstybinė organizacija, kurią sudaro 193 </a:t>
            </a:r>
            <a:r>
              <a:rPr lang="lt-LT" dirty="0">
                <a:hlinkClick r:id="rId2" tooltip="Jungtinių Tautų valstybės narės"/>
              </a:rPr>
              <a:t>valstybės narės</a:t>
            </a:r>
            <a:r>
              <a:rPr lang="lt-LT" dirty="0"/>
              <a:t>, t. y. praktiškai visos pripažintos nepriklausomos </a:t>
            </a:r>
            <a:r>
              <a:rPr lang="lt-LT" dirty="0">
                <a:hlinkClick r:id="rId3" tooltip="Valstybė"/>
              </a:rPr>
              <a:t>valstybės</a:t>
            </a:r>
            <a:r>
              <a:rPr lang="lt-LT" dirty="0"/>
              <a:t> (išskyrus </a:t>
            </a:r>
            <a:r>
              <a:rPr lang="lt-LT" dirty="0">
                <a:hlinkClick r:id="rId4" tooltip="Vatikanas"/>
              </a:rPr>
              <a:t>Vatikaną</a:t>
            </a:r>
            <a:r>
              <a:rPr lang="lt-LT" dirty="0"/>
              <a:t>, nepripažintą </a:t>
            </a:r>
            <a:r>
              <a:rPr lang="lt-LT" dirty="0">
                <a:hlinkClick r:id="rId5" tooltip="Taivanas"/>
              </a:rPr>
              <a:t>Taivaną</a:t>
            </a:r>
            <a:r>
              <a:rPr lang="lt-LT" dirty="0"/>
              <a:t> ir </a:t>
            </a:r>
            <a:r>
              <a:rPr lang="lt-LT" dirty="0">
                <a:hlinkClick r:id="rId6" tooltip="Kosovas"/>
              </a:rPr>
              <a:t>Kosovą</a:t>
            </a:r>
            <a:r>
              <a:rPr lang="lt-LT" dirty="0"/>
              <a:t>). </a:t>
            </a:r>
            <a:r>
              <a:rPr lang="lt-LT" dirty="0">
                <a:hlinkClick r:id="rId7" tooltip="Lietuva"/>
              </a:rPr>
              <a:t>Lietuva</a:t>
            </a:r>
            <a:r>
              <a:rPr lang="lt-LT" dirty="0"/>
              <a:t> į JTO priimta </a:t>
            </a:r>
            <a:r>
              <a:rPr lang="lt-LT" dirty="0">
                <a:hlinkClick r:id="rId8" tooltip="1991"/>
              </a:rPr>
              <a:t>1991</a:t>
            </a:r>
            <a:r>
              <a:rPr lang="lt-LT" dirty="0"/>
              <a:t> metų </a:t>
            </a:r>
            <a:r>
              <a:rPr lang="lt-LT" dirty="0">
                <a:hlinkClick r:id="rId9" tooltip="Rugsėjo 17"/>
              </a:rPr>
              <a:t>rugsėjo 17</a:t>
            </a:r>
            <a:r>
              <a:rPr lang="lt-LT" dirty="0"/>
              <a:t> dieną.</a:t>
            </a:r>
          </a:p>
        </p:txBody>
      </p:sp>
      <p:sp>
        <p:nvSpPr>
          <p:cNvPr id="4" name="Rectangle 3"/>
          <p:cNvSpPr/>
          <p:nvPr/>
        </p:nvSpPr>
        <p:spPr>
          <a:xfrm>
            <a:off x="1282700" y="469323"/>
            <a:ext cx="9398000" cy="701731"/>
          </a:xfrm>
          <a:prstGeom prst="rect">
            <a:avLst/>
          </a:prstGeom>
        </p:spPr>
        <p:txBody>
          <a:bodyPr wrap="square">
            <a:spAutoFit/>
          </a:bodyPr>
          <a:lstStyle/>
          <a:p>
            <a:pPr marL="228600" lvl="0" indent="-228600" algn="ctr">
              <a:lnSpc>
                <a:spcPct val="90000"/>
              </a:lnSpc>
              <a:spcBef>
                <a:spcPts val="1000"/>
              </a:spcBef>
            </a:pPr>
            <a:r>
              <a:rPr lang="lt-LT" sz="4400" b="1" dirty="0" smtClean="0">
                <a:solidFill>
                  <a:prstClr val="black"/>
                </a:solidFill>
              </a:rPr>
              <a:t>Jungtinių Tautų Principai </a:t>
            </a:r>
            <a:endParaRPr lang="ru-RU" sz="4400" b="1" dirty="0" smtClean="0">
              <a:solidFill>
                <a:prstClr val="black"/>
              </a:solidFill>
            </a:endParaRPr>
          </a:p>
        </p:txBody>
      </p:sp>
    </p:spTree>
    <p:extLst>
      <p:ext uri="{BB962C8B-B14F-4D97-AF65-F5344CB8AC3E}">
        <p14:creationId xmlns="" xmlns:p14="http://schemas.microsoft.com/office/powerpoint/2010/main" val="31334674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pPr algn="ctr"/>
            <a:r>
              <a:rPr lang="lt-LT" b="1" dirty="0" smtClean="0"/>
              <a:t>Teisė į gyvybę </a:t>
            </a:r>
            <a:r>
              <a:rPr lang="lt-LT" b="1" dirty="0"/>
              <a:t/>
            </a:r>
            <a:br>
              <a:rPr lang="lt-LT" b="1" dirty="0"/>
            </a:br>
            <a:endParaRPr lang="lt-LT" dirty="0"/>
          </a:p>
        </p:txBody>
      </p:sp>
      <p:sp>
        <p:nvSpPr>
          <p:cNvPr id="3" name="Turinio vietos rezervavimo ženklas 2"/>
          <p:cNvSpPr>
            <a:spLocks noGrp="1"/>
          </p:cNvSpPr>
          <p:nvPr>
            <p:ph idx="1"/>
          </p:nvPr>
        </p:nvSpPr>
        <p:spPr>
          <a:xfrm>
            <a:off x="292101" y="1460500"/>
            <a:ext cx="11391900" cy="5124367"/>
          </a:xfrm>
        </p:spPr>
        <p:txBody>
          <a:bodyPr>
            <a:normAutofit/>
          </a:bodyPr>
          <a:lstStyle/>
          <a:p>
            <a:r>
              <a:rPr lang="lt-LT" dirty="0"/>
              <a:t>Teisę į </a:t>
            </a:r>
            <a:r>
              <a:rPr lang="lt-LT" dirty="0">
                <a:hlinkClick r:id="rId2" tooltip="Gyvybė"/>
              </a:rPr>
              <a:t>gyvybę</a:t>
            </a:r>
            <a:r>
              <a:rPr lang="lt-LT" dirty="0"/>
              <a:t> įtvirtina Konvencijos 2 straipsnis. Teisė į gyvybę yra pamatinė žmogaus teisė, nuo kurios negalima nukrypti net ir karo ar kitos nepaprastosios padėties atveju. Kaip ir </a:t>
            </a:r>
            <a:r>
              <a:rPr lang="lt-LT" dirty="0">
                <a:hlinkClick r:id="rId3" tooltip="Kankinimas"/>
              </a:rPr>
              <a:t>kankinimų</a:t>
            </a:r>
            <a:r>
              <a:rPr lang="lt-LT" dirty="0"/>
              <a:t> draudimas, ši teisė atspindi vieną iš pagrindinių vertybių, </a:t>
            </a:r>
            <a:r>
              <a:rPr lang="en-US" dirty="0" smtClean="0"/>
              <a:t>s</a:t>
            </a:r>
            <a:r>
              <a:rPr lang="lt-LT" dirty="0" smtClean="0"/>
              <a:t>varbių</a:t>
            </a:r>
            <a:r>
              <a:rPr lang="lt-LT" dirty="0"/>
              <a:t> </a:t>
            </a:r>
            <a:r>
              <a:rPr lang="lt-LT" dirty="0">
                <a:hlinkClick r:id="rId4" tooltip="Demokratija"/>
              </a:rPr>
              <a:t>demokratinėms</a:t>
            </a:r>
            <a:r>
              <a:rPr lang="lt-LT" dirty="0"/>
              <a:t> bendruomenėms, sudarančioms Europos Tarybą. Dėl šios priežasties aplinkybės, kurios gali pateisinti gyvybės atėmimą pagal 2 straipsnį, turi būti aiškinamos siaurai. 2 straipsnis numato ne tik neigiamą pareigą neatimti gyvybės, bet ir teigiamą įpareigojimą saugoti gyvybę. Tam tikrais atvejais 2 straipsnis taikomas ne tik </a:t>
            </a:r>
            <a:r>
              <a:rPr lang="lt-LT" dirty="0">
                <a:hlinkClick r:id="rId5" tooltip="Tyčia"/>
              </a:rPr>
              <a:t>tyčiniam</a:t>
            </a:r>
            <a:r>
              <a:rPr lang="lt-LT" dirty="0"/>
              <a:t>, bet </a:t>
            </a:r>
            <a:r>
              <a:rPr lang="lt-LT" dirty="0" smtClean="0"/>
              <a:t>ir</a:t>
            </a:r>
            <a:r>
              <a:rPr lang="lt-LT" dirty="0"/>
              <a:t> </a:t>
            </a:r>
            <a:r>
              <a:rPr lang="lt-LT" dirty="0">
                <a:hlinkClick r:id="rId6" tooltip="Neatsargumas (puslapis neegzistuoja)"/>
              </a:rPr>
              <a:t>neatsargiam</a:t>
            </a:r>
            <a:r>
              <a:rPr lang="lt-LT" dirty="0"/>
              <a:t> gyvybės atėmimui</a:t>
            </a:r>
            <a:r>
              <a:rPr lang="lt-LT" dirty="0" smtClean="0"/>
              <a:t>.</a:t>
            </a:r>
            <a:endParaRPr lang="lt-LT" dirty="0"/>
          </a:p>
          <a:p>
            <a:endParaRPr lang="lt-LT" dirty="0"/>
          </a:p>
        </p:txBody>
      </p:sp>
    </p:spTree>
    <p:extLst>
      <p:ext uri="{BB962C8B-B14F-4D97-AF65-F5344CB8AC3E}">
        <p14:creationId xmlns="" xmlns:p14="http://schemas.microsoft.com/office/powerpoint/2010/main" val="26354436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lt-LT" b="1" dirty="0" smtClean="0"/>
              <a:t>Teisė į gyvybę</a:t>
            </a:r>
            <a:endParaRPr lang="en-US" dirty="0"/>
          </a:p>
        </p:txBody>
      </p:sp>
      <p:sp>
        <p:nvSpPr>
          <p:cNvPr id="3" name="Content Placeholder 2"/>
          <p:cNvSpPr>
            <a:spLocks noGrp="1"/>
          </p:cNvSpPr>
          <p:nvPr>
            <p:ph idx="1"/>
          </p:nvPr>
        </p:nvSpPr>
        <p:spPr>
          <a:xfrm>
            <a:off x="330200" y="1638300"/>
            <a:ext cx="11455400" cy="4538663"/>
          </a:xfrm>
        </p:spPr>
        <p:txBody>
          <a:bodyPr>
            <a:normAutofit fontScale="25000" lnSpcReduction="20000"/>
          </a:bodyPr>
          <a:lstStyle/>
          <a:p>
            <a:pPr algn="just">
              <a:lnSpc>
                <a:spcPct val="120000"/>
              </a:lnSpc>
            </a:pPr>
            <a:r>
              <a:rPr lang="lt-LT" sz="9600" dirty="0" smtClean="0"/>
              <a:t>Siekiant apsaugoti gyvybę, reikalaujama, kad galiotų veiksminga </a:t>
            </a:r>
            <a:r>
              <a:rPr lang="lt-LT" sz="9600" dirty="0" smtClean="0">
                <a:hlinkClick r:id="rId2" tooltip="Baudžiamoji teisė (puslapis neegzistuoja)"/>
              </a:rPr>
              <a:t>baudžiamoji teisė</a:t>
            </a:r>
            <a:r>
              <a:rPr lang="lt-LT" sz="9600" dirty="0" smtClean="0"/>
              <a:t>, atgrasanti nuo gyvybės atėmimo. Baudžiamoji atsakomybė turi būti numatyta ir už didelį </a:t>
            </a:r>
            <a:r>
              <a:rPr lang="lt-LT" sz="9600" dirty="0" smtClean="0">
                <a:hlinkClick r:id="rId3" tooltip="Neatsargumas (puslapis neegzistuoja)"/>
              </a:rPr>
              <a:t>neatsargumą</a:t>
            </a:r>
            <a:r>
              <a:rPr lang="lt-LT" sz="9600" dirty="0" smtClean="0"/>
              <a:t>, jeigu jis sukelia mirtį. Neatsargaus gyvybės atėmimo atveju tam tikrais atvejais gali pakakti ir </a:t>
            </a:r>
            <a:r>
              <a:rPr lang="lt-LT" sz="9600" dirty="0" smtClean="0">
                <a:hlinkClick r:id="rId4" tooltip="Civilinė atsakomybė"/>
              </a:rPr>
              <a:t>civilinės atsakomybės</a:t>
            </a:r>
            <a:r>
              <a:rPr lang="lt-LT" sz="9600" dirty="0" smtClean="0"/>
              <a:t>. 2 straipsnis nereikalauja nusikaltimu laikyti pasyvios </a:t>
            </a:r>
            <a:r>
              <a:rPr lang="lt-LT" sz="9600" dirty="0" smtClean="0">
                <a:hlinkClick r:id="rId5" tooltip="Eutanazija"/>
              </a:rPr>
              <a:t>eutanazijos</a:t>
            </a:r>
            <a:r>
              <a:rPr lang="lt-LT" sz="9600" dirty="0" smtClean="0"/>
              <a:t>, kai asmeniui leidžiama mirti neteikiant jam reikiamo gydymo. Kita vertus, kol kas nėra aišku, ar 2 straipsnis reikalauja, kad nusikaltimu būtų laikoma aktyvi savanoriška eutanazija, kai mirtį sukelia aktyvūs kito asmens veiksmai, gavus mirti siekiančio asmens sutikimą. 2 straipsnis nesuteikia teisės į </a:t>
            </a:r>
            <a:r>
              <a:rPr lang="lt-LT" sz="9600" dirty="0" smtClean="0">
                <a:hlinkClick r:id="rId6" tooltip="Mirtis"/>
              </a:rPr>
              <a:t>mirtį</a:t>
            </a:r>
            <a:r>
              <a:rPr lang="lt-LT" sz="9600" dirty="0" smtClean="0"/>
              <a:t>. Dėl šios priežasties 2 straipsnio pažeidimu nelaikoma situacija, kai už padėjimą nusižudyti valstybės teisės aktai numato </a:t>
            </a:r>
            <a:r>
              <a:rPr lang="lt-LT" sz="9600" dirty="0" smtClean="0">
                <a:hlinkClick r:id="rId7" tooltip="Baudžiamoji atsakomybė"/>
              </a:rPr>
              <a:t>baudžiamąją atsakomybę</a:t>
            </a:r>
            <a:r>
              <a:rPr lang="lt-LT" sz="9600" dirty="0" smtClean="0"/>
              <a:t>. </a:t>
            </a:r>
            <a:r>
              <a:rPr lang="lt-LT" sz="9600" dirty="0" smtClean="0">
                <a:hlinkClick r:id="rId8" tooltip="Amnestija"/>
              </a:rPr>
              <a:t>Amnestijos</a:t>
            </a:r>
            <a:r>
              <a:rPr lang="lt-LT" sz="9600" dirty="0" smtClean="0"/>
              <a:t> taikymas už </a:t>
            </a:r>
            <a:r>
              <a:rPr lang="lt-LT" sz="9600" dirty="0" smtClean="0">
                <a:hlinkClick r:id="rId9" tooltip="Nužudymas"/>
              </a:rPr>
              <a:t>nužudymą</a:t>
            </a:r>
            <a:r>
              <a:rPr lang="lt-LT" sz="9600" dirty="0" smtClean="0"/>
              <a:t> nuteistiems asmenims nelaikomas 2 straipsnio pažeidimu, išskyrus atvejus, kai amnestijos aktas yra dalis bendros praktikos, kuria siekiama sistemingai užkirsti kelią nužudymus padariusių asmenų </a:t>
            </a:r>
            <a:r>
              <a:rPr lang="lt-LT" sz="9600" dirty="0" smtClean="0">
                <a:hlinkClick r:id="rId10" tooltip="Baudžiamasis persekiojimas (puslapis neegzistuoja)"/>
              </a:rPr>
              <a:t>baudžiamajam persekiojimui</a:t>
            </a:r>
            <a:r>
              <a:rPr lang="lt-LT" sz="9600" dirty="0" smtClean="0"/>
              <a:t>.</a:t>
            </a:r>
          </a:p>
          <a:p>
            <a:pPr>
              <a:buNone/>
            </a:pP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pPr algn="ctr"/>
            <a:r>
              <a:rPr lang="lt-LT" b="1" dirty="0" smtClean="0"/>
              <a:t>Teisė į gyvybę</a:t>
            </a:r>
            <a:br>
              <a:rPr lang="lt-LT" b="1" dirty="0" smtClean="0"/>
            </a:br>
            <a:endParaRPr lang="lt-LT" dirty="0"/>
          </a:p>
        </p:txBody>
      </p:sp>
      <p:sp>
        <p:nvSpPr>
          <p:cNvPr id="3" name="Turinio vietos rezervavimo ženklas 2"/>
          <p:cNvSpPr>
            <a:spLocks noGrp="1"/>
          </p:cNvSpPr>
          <p:nvPr>
            <p:ph idx="1"/>
          </p:nvPr>
        </p:nvSpPr>
        <p:spPr>
          <a:xfrm>
            <a:off x="317500" y="1358900"/>
            <a:ext cx="11506200" cy="5207000"/>
          </a:xfrm>
        </p:spPr>
        <p:txBody>
          <a:bodyPr>
            <a:normAutofit fontScale="70000" lnSpcReduction="20000"/>
          </a:bodyPr>
          <a:lstStyle/>
          <a:p>
            <a:pPr>
              <a:lnSpc>
                <a:spcPct val="110000"/>
              </a:lnSpc>
            </a:pPr>
            <a:r>
              <a:rPr lang="lt-LT" sz="3400" dirty="0"/>
              <a:t>2 straipsnyje numatyta pareiga saugoti gyvybę taip pat reikalauja imtis tam tikrų </a:t>
            </a:r>
            <a:r>
              <a:rPr lang="lt-LT" sz="3400" dirty="0">
                <a:hlinkClick r:id="rId2" tooltip="Prevencija"/>
              </a:rPr>
              <a:t>prevencinių</a:t>
            </a:r>
            <a:r>
              <a:rPr lang="lt-LT" sz="3400" dirty="0"/>
              <a:t> priemonių. Pagal 2 straipsnį valstybė privalo padaryti viską, ko gali būti iš jos pagrįstai reikalaujama, siekiant užkirsti kelią grėsmei asmens gyvybei</a:t>
            </a:r>
            <a:r>
              <a:rPr lang="lt-LT" sz="3400" dirty="0" smtClean="0"/>
              <a:t>.</a:t>
            </a:r>
            <a:r>
              <a:rPr lang="lt-LT" sz="3400" dirty="0"/>
              <a:t> Valstybė turi imtis prevencinių priemonių, kad asmens gyvybė būtų apsaugota nuo kito asmens </a:t>
            </a:r>
            <a:r>
              <a:rPr lang="lt-LT" sz="3400" dirty="0">
                <a:hlinkClick r:id="rId3" tooltip="Nusikalstama veika"/>
              </a:rPr>
              <a:t>nusikalstamos veikos</a:t>
            </a:r>
            <a:r>
              <a:rPr lang="lt-LT" sz="3400" dirty="0"/>
              <a:t>. </a:t>
            </a:r>
            <a:endParaRPr lang="en-US" sz="3400" dirty="0" smtClean="0"/>
          </a:p>
          <a:p>
            <a:pPr>
              <a:lnSpc>
                <a:spcPct val="110000"/>
              </a:lnSpc>
            </a:pPr>
            <a:r>
              <a:rPr lang="lt-LT" sz="3400" dirty="0"/>
              <a:t> 2 straipsnis reikalauja, kad valstybė imtųsi protingų priemonių, siekiant apsaugoti sulaikytus asmenis nuo realaus ir tiesioginio pavojaus dėl kitų sulaikytųjų veiksmų, kurie kelia grėsmę gyvybei. Be to, pagal 2 straipsnį valstybė privalo taikyti prevencines priemones, siekiant užkirsti kelią sulaikytųjų asmenų </a:t>
            </a:r>
            <a:r>
              <a:rPr lang="lt-LT" sz="3400" dirty="0">
                <a:hlinkClick r:id="rId4" tooltip="Savižudybė"/>
              </a:rPr>
              <a:t>savižudybėms</a:t>
            </a:r>
            <a:r>
              <a:rPr lang="lt-LT" sz="3400" dirty="0" smtClean="0"/>
              <a:t>.</a:t>
            </a:r>
            <a:r>
              <a:rPr lang="lt-LT" sz="3400" dirty="0"/>
              <a:t> Teisės į gyvybę pažeidimu taip pat gali būti laikomas atsisakymas paleisti kalinį, jeigu dėl to sumažėja tokio kalinio gyvenimo trukmė</a:t>
            </a:r>
            <a:r>
              <a:rPr lang="lt-LT" sz="3400" dirty="0" smtClean="0"/>
              <a:t>.</a:t>
            </a:r>
            <a:r>
              <a:rPr lang="lt-LT" sz="3400" dirty="0"/>
              <a:t> Pagal 2 straipsnį valstybė turi imtis prevencinių priemonių, kad asmuo būtų apsaugotas nuo grėsmės gyvybei, kurią sukelia kiti viešoje vietoje rūkantys asmenys</a:t>
            </a:r>
            <a:r>
              <a:rPr lang="lt-LT" sz="3400" dirty="0" smtClean="0"/>
              <a:t>.</a:t>
            </a:r>
            <a:endParaRPr lang="lt-LT" sz="3400" dirty="0"/>
          </a:p>
          <a:p>
            <a:endParaRPr lang="lt-LT" dirty="0"/>
          </a:p>
        </p:txBody>
      </p:sp>
    </p:spTree>
    <p:extLst>
      <p:ext uri="{BB962C8B-B14F-4D97-AF65-F5344CB8AC3E}">
        <p14:creationId xmlns="" xmlns:p14="http://schemas.microsoft.com/office/powerpoint/2010/main" val="6243340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4"/>
            <a:ext cx="10515600" cy="981076"/>
          </a:xfrm>
        </p:spPr>
        <p:txBody>
          <a:bodyPr>
            <a:normAutofit/>
          </a:bodyPr>
          <a:lstStyle/>
          <a:p>
            <a:pPr algn="ctr"/>
            <a:r>
              <a:rPr lang="lt-LT" b="1" dirty="0" smtClean="0"/>
              <a:t>Teisė į gyvybę</a:t>
            </a:r>
            <a:endParaRPr lang="en-US" dirty="0"/>
          </a:p>
        </p:txBody>
      </p:sp>
      <p:sp>
        <p:nvSpPr>
          <p:cNvPr id="3" name="Content Placeholder 2"/>
          <p:cNvSpPr>
            <a:spLocks noGrp="1"/>
          </p:cNvSpPr>
          <p:nvPr>
            <p:ph idx="1"/>
          </p:nvPr>
        </p:nvSpPr>
        <p:spPr>
          <a:xfrm>
            <a:off x="444500" y="1460500"/>
            <a:ext cx="11201400" cy="5118100"/>
          </a:xfrm>
        </p:spPr>
        <p:txBody>
          <a:bodyPr>
            <a:normAutofit/>
          </a:bodyPr>
          <a:lstStyle/>
          <a:p>
            <a:r>
              <a:rPr lang="lt-LT" dirty="0" smtClean="0"/>
              <a:t>2 straipsnis taip pat įpareigoja valstybę tirti mirties atvejus, kai mirtis nėra natūrali. Kita vertus, nacionaliniai teismai privalo atidžiai nagrinėti atitinkamas bylas ir priimti nuosprendžius, kurie turėtų atgrasomąjį poveikį.</a:t>
            </a:r>
          </a:p>
          <a:p>
            <a:r>
              <a:rPr lang="lt-LT" dirty="0" smtClean="0"/>
              <a:t>Valstybė gali būti pripažinta pažeidusi 2 straipsnį, net jeigu konkrečiu atveju asmuo nemirė, bet jo gyvybei buvo iškilusi reali grėsmė.</a:t>
            </a:r>
          </a:p>
          <a:p>
            <a:r>
              <a:rPr lang="lt-LT" dirty="0" smtClean="0"/>
              <a:t>2 straipsnis taip pat įpareigoja valstybę tirti mirties atvejus, kai mirtis nėra natūrali. Kita vertus, nacionaliniai teismai privalo atidžiai nagrinėti atitinkamas bylas ir priimti nuosprendžius, kurie turėtų atgrasomąjį poveikį.</a:t>
            </a:r>
          </a:p>
          <a:p>
            <a:pPr>
              <a:buNone/>
            </a:pP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006475"/>
          </a:xfrm>
        </p:spPr>
        <p:txBody>
          <a:bodyPr/>
          <a:lstStyle/>
          <a:p>
            <a:pPr algn="ctr"/>
            <a:r>
              <a:rPr lang="lt-LT" b="1" dirty="0" smtClean="0"/>
              <a:t>Teisė į gyvybę</a:t>
            </a:r>
            <a:endParaRPr lang="en-US" dirty="0"/>
          </a:p>
        </p:txBody>
      </p:sp>
      <p:sp>
        <p:nvSpPr>
          <p:cNvPr id="3" name="Content Placeholder 2"/>
          <p:cNvSpPr>
            <a:spLocks noGrp="1"/>
          </p:cNvSpPr>
          <p:nvPr>
            <p:ph idx="1"/>
          </p:nvPr>
        </p:nvSpPr>
        <p:spPr/>
        <p:txBody>
          <a:bodyPr/>
          <a:lstStyle/>
          <a:p>
            <a:r>
              <a:rPr lang="lt-LT" dirty="0" smtClean="0"/>
              <a:t>Valstybė gali būti pripažinta pažeidusi 2 straipsnį, net jeigu konkrečiu atveju asmuo nemirė, bet jo gyvybei buvo iškilusi reali grėsmė.</a:t>
            </a:r>
          </a:p>
          <a:p>
            <a:r>
              <a:rPr lang="lt-LT" dirty="0" smtClean="0"/>
              <a:t>Į klausimą, ar 2 straipsnis saugo negimusio vaiko gyvybę, kol kas nėra galutinio atsakymo. Europos Žmogaus Teisių Teismas nurodė, kad Europos lygmeniu nėra teisinio, medicininio, etinio ar religinio sutarimo, kada prasideda gyvybė. Todėl tam tikra apimtimi šioje srityje valstybės gali veikti savo nuožiūra.</a:t>
            </a:r>
          </a:p>
          <a:p>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pPr algn="ctr"/>
            <a:r>
              <a:rPr lang="lt-LT" b="1" dirty="0" smtClean="0"/>
              <a:t>Teisė į gyvybę</a:t>
            </a:r>
            <a:endParaRPr lang="lt-LT" dirty="0"/>
          </a:p>
        </p:txBody>
      </p:sp>
      <p:sp>
        <p:nvSpPr>
          <p:cNvPr id="3" name="Turinio vietos rezervavimo ženklas 2"/>
          <p:cNvSpPr>
            <a:spLocks noGrp="1"/>
          </p:cNvSpPr>
          <p:nvPr>
            <p:ph idx="1"/>
          </p:nvPr>
        </p:nvSpPr>
        <p:spPr>
          <a:xfrm>
            <a:off x="593766" y="1246908"/>
            <a:ext cx="10760034" cy="5403273"/>
          </a:xfrm>
        </p:spPr>
        <p:txBody>
          <a:bodyPr>
            <a:normAutofit fontScale="92500" lnSpcReduction="10000"/>
          </a:bodyPr>
          <a:lstStyle/>
          <a:p>
            <a:r>
              <a:rPr lang="lt-LT" dirty="0" smtClean="0"/>
              <a:t>2 </a:t>
            </a:r>
            <a:r>
              <a:rPr lang="lt-LT" dirty="0"/>
              <a:t>straipsnis draudžia valstybei atimti gyvybę, kai nėra tenkinama viena iš keturių šiame straipsnyje įtvirtintų išimčių. Draudimas taikomas tyčiniam ar netyčiniam gyvybės atėmimui, kurį sukelia policija, kariuomenė ar kiti valstybės agentai</a:t>
            </a:r>
            <a:r>
              <a:rPr lang="lt-LT" dirty="0" smtClean="0"/>
              <a:t>.</a:t>
            </a:r>
            <a:r>
              <a:rPr lang="lt-LT" baseline="30000" dirty="0" smtClean="0"/>
              <a:t>[</a:t>
            </a:r>
            <a:r>
              <a:rPr lang="lt-LT" dirty="0"/>
              <a:t> Pirma išimtis iš draudimo atimti gyvybę susijusi su </a:t>
            </a:r>
            <a:r>
              <a:rPr lang="lt-LT" dirty="0">
                <a:hlinkClick r:id="rId2" tooltip="Mirties bausmė"/>
              </a:rPr>
              <a:t>mirties bausme</a:t>
            </a:r>
            <a:r>
              <a:rPr lang="lt-LT" dirty="0"/>
              <a:t>. Rengiant Konvenciją mirties bausmė buvo paplitusi Europoje, tačiau nuo to laiko padėtis iš esmės pasikeitė ir dabar mirties bausmė taikos metu yra panaikinta visose Europos Tarybos valstybėse narėse, išskyrus </a:t>
            </a:r>
            <a:r>
              <a:rPr lang="lt-LT" dirty="0">
                <a:hlinkClick r:id="rId3" tooltip="Rusija"/>
              </a:rPr>
              <a:t>Rusiją</a:t>
            </a:r>
            <a:r>
              <a:rPr lang="lt-LT" dirty="0"/>
              <a:t> (tačiau Rusijoje taikomas moratoriumas</a:t>
            </a:r>
            <a:r>
              <a:rPr lang="lt-LT" dirty="0" smtClean="0"/>
              <a:t>).</a:t>
            </a:r>
            <a:r>
              <a:rPr lang="lt-LT" dirty="0"/>
              <a:t> Šeštasis Konvencijos protokolas reikalauja mirties bausmės panaikinimo taikos metu, o tryliktasis protokolas nustato mirties panaikinimą taip pat ir esant karui. </a:t>
            </a:r>
            <a:endParaRPr lang="lt-LT" dirty="0" smtClean="0"/>
          </a:p>
          <a:p>
            <a:r>
              <a:rPr lang="lt-LT" dirty="0" smtClean="0"/>
              <a:t>2 </a:t>
            </a:r>
            <a:r>
              <a:rPr lang="lt-LT" dirty="0"/>
              <a:t>straipsnis numato dar tris atvejus, kai valstybės sukeltas gyvybės atėmimas nepanaudojant daugiau jėgos negu neišvengiamai būtina yra pateisinamas: a) ginant asmenį nuo neteisėto smurto; b) teisėtai suimant arba sutrukdant teisėtai sulaikytam asmeniui pabėgti; c) pagal įstatymą malšinant riaušes ar sukilimą.</a:t>
            </a:r>
          </a:p>
          <a:p>
            <a:endParaRPr lang="lt-LT" dirty="0"/>
          </a:p>
        </p:txBody>
      </p:sp>
    </p:spTree>
    <p:extLst>
      <p:ext uri="{BB962C8B-B14F-4D97-AF65-F5344CB8AC3E}">
        <p14:creationId xmlns="" xmlns:p14="http://schemas.microsoft.com/office/powerpoint/2010/main" val="301792850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pPr algn="ctr"/>
            <a:r>
              <a:rPr lang="lt-LT" b="1" dirty="0"/>
              <a:t>Kankinimo uždraudimas</a:t>
            </a:r>
            <a:br>
              <a:rPr lang="lt-LT" b="1" dirty="0"/>
            </a:br>
            <a:endParaRPr lang="lt-LT" dirty="0"/>
          </a:p>
        </p:txBody>
      </p:sp>
      <p:sp>
        <p:nvSpPr>
          <p:cNvPr id="3" name="Turinio vietos rezervavimo ženklas 2"/>
          <p:cNvSpPr>
            <a:spLocks noGrp="1"/>
          </p:cNvSpPr>
          <p:nvPr>
            <p:ph idx="1"/>
          </p:nvPr>
        </p:nvSpPr>
        <p:spPr>
          <a:xfrm>
            <a:off x="528453" y="1110342"/>
            <a:ext cx="10825348" cy="5527963"/>
          </a:xfrm>
        </p:spPr>
        <p:txBody>
          <a:bodyPr>
            <a:normAutofit/>
          </a:bodyPr>
          <a:lstStyle/>
          <a:p>
            <a:r>
              <a:rPr lang="lt-LT" dirty="0"/>
              <a:t>Konvencijos 3 straipsnis draudžia </a:t>
            </a:r>
            <a:r>
              <a:rPr lang="lt-LT" dirty="0">
                <a:hlinkClick r:id="rId2" tooltip="Kankinimas"/>
              </a:rPr>
              <a:t>kankinimą</a:t>
            </a:r>
            <a:r>
              <a:rPr lang="lt-LT" dirty="0"/>
              <a:t>, nežmonišką ar žeminantį žmogaus </a:t>
            </a:r>
            <a:r>
              <a:rPr lang="lt-LT" dirty="0">
                <a:hlinkClick r:id="rId3" tooltip="Orumas"/>
              </a:rPr>
              <a:t>orumą</a:t>
            </a:r>
            <a:r>
              <a:rPr lang="lt-LT" dirty="0"/>
              <a:t> elgesį bei tokias </a:t>
            </a:r>
            <a:r>
              <a:rPr lang="lt-LT" dirty="0">
                <a:hlinkClick r:id="rId4" tooltip="Bausmė"/>
              </a:rPr>
              <a:t>bausmes</a:t>
            </a:r>
            <a:r>
              <a:rPr lang="lt-LT" dirty="0"/>
              <a:t>. 3 straipsnis, Europos Žmogaus Teisių Teismo teigimu, gina </a:t>
            </a:r>
            <a:r>
              <a:rPr lang="lt-LT" dirty="0" smtClean="0"/>
              <a:t>pamatines</a:t>
            </a:r>
            <a:r>
              <a:rPr lang="lt-LT" dirty="0"/>
              <a:t> </a:t>
            </a:r>
            <a:r>
              <a:rPr lang="lt-LT" dirty="0">
                <a:hlinkClick r:id="rId5" tooltip="Demokratija"/>
              </a:rPr>
              <a:t>demokratinės</a:t>
            </a:r>
            <a:r>
              <a:rPr lang="lt-LT" dirty="0"/>
              <a:t> visuomenės vertybes</a:t>
            </a:r>
            <a:r>
              <a:rPr lang="lt-LT" dirty="0" smtClean="0"/>
              <a:t>.</a:t>
            </a:r>
            <a:r>
              <a:rPr lang="lt-LT" dirty="0"/>
              <a:t> Konvencija draudžia atitinkamą elgesį bet kokiomis aplinkybėmis be jokių išimčių, net, pavyzdžiui, kovojant su terorizmu ar organizuotu nusikalstamumu</a:t>
            </a:r>
            <a:r>
              <a:rPr lang="lt-LT" dirty="0" smtClean="0"/>
              <a:t>.</a:t>
            </a:r>
            <a:r>
              <a:rPr lang="lt-LT" dirty="0"/>
              <a:t> 3 straipsnis, viena vertus, įpareigoja valstybę susilaikyti nuo kankinimo, nežmoniško ar žeminančio žmogaus orumą elgesio ar bausmių</a:t>
            </a:r>
            <a:r>
              <a:rPr lang="lt-LT" dirty="0" smtClean="0"/>
              <a:t>.</a:t>
            </a:r>
            <a:r>
              <a:rPr lang="lt-LT" dirty="0"/>
              <a:t> Valstybė atsako už </a:t>
            </a:r>
            <a:r>
              <a:rPr lang="lt-LT" dirty="0">
                <a:hlinkClick r:id="rId6" tooltip="Policija"/>
              </a:rPr>
              <a:t>policijos</a:t>
            </a:r>
            <a:r>
              <a:rPr lang="lt-LT" dirty="0"/>
              <a:t>, saugumo pajėgų ir kitų jos žinioje esančių pareigūnų </a:t>
            </a:r>
            <a:r>
              <a:rPr lang="lt-LT" dirty="0" smtClean="0"/>
              <a:t>veiksmus.Kita </a:t>
            </a:r>
            <a:r>
              <a:rPr lang="lt-LT" dirty="0"/>
              <a:t>vertus, valstybei kyla pareiga atlikti įtariamo 3 straipsnį pažeidžiančio elgesio oficialų tyrimą ir nustačius pažeidimus – nubausti kaltus asmenis</a:t>
            </a:r>
            <a:r>
              <a:rPr lang="lt-LT" dirty="0" smtClean="0"/>
              <a:t>.</a:t>
            </a:r>
            <a:r>
              <a:rPr lang="lt-LT" dirty="0"/>
              <a:t> </a:t>
            </a:r>
          </a:p>
        </p:txBody>
      </p:sp>
    </p:spTree>
    <p:extLst>
      <p:ext uri="{BB962C8B-B14F-4D97-AF65-F5344CB8AC3E}">
        <p14:creationId xmlns="" xmlns:p14="http://schemas.microsoft.com/office/powerpoint/2010/main" val="162939908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lt-LT" b="1" dirty="0" smtClean="0"/>
              <a:t>Kankinimo uždraudimas</a:t>
            </a:r>
            <a:endParaRPr lang="en-US" dirty="0"/>
          </a:p>
        </p:txBody>
      </p:sp>
      <p:sp>
        <p:nvSpPr>
          <p:cNvPr id="3" name="Content Placeholder 2"/>
          <p:cNvSpPr>
            <a:spLocks noGrp="1"/>
          </p:cNvSpPr>
          <p:nvPr>
            <p:ph idx="1"/>
          </p:nvPr>
        </p:nvSpPr>
        <p:spPr/>
        <p:txBody>
          <a:bodyPr/>
          <a:lstStyle/>
          <a:p>
            <a:pPr algn="just"/>
            <a:r>
              <a:rPr lang="lt-LT" dirty="0" smtClean="0"/>
              <a:t>Valstybė taip pat privalo taikyti </a:t>
            </a:r>
            <a:r>
              <a:rPr lang="lt-LT" dirty="0" smtClean="0">
                <a:hlinkClick r:id="rId2" tooltip="Prevencija"/>
              </a:rPr>
              <a:t>prevencines</a:t>
            </a:r>
            <a:r>
              <a:rPr lang="lt-LT" dirty="0" smtClean="0"/>
              <a:t> priemones ir mechanizmus, kurie saugotų nuo kankinimo, nežmoniško ar žeminančio žmogaus orumą elgesio visus jos </a:t>
            </a:r>
            <a:r>
              <a:rPr lang="lt-LT" dirty="0" smtClean="0">
                <a:hlinkClick r:id="rId3" tooltip="Jurisdikcija"/>
              </a:rPr>
              <a:t>jurisdikcijoje</a:t>
            </a:r>
            <a:r>
              <a:rPr lang="lt-LT" dirty="0" smtClean="0"/>
              <a:t> esančius žmones, net jei dėl 3 straipsnį pažeidžiančio elgesio kalti privatūs asmenys. Pastarąją valstybės pareigą Europos Žmogaus Teisių Teismas suformulavo byloje, kurioje patėvis stipriai sumušė posūnį, bet už tai nebuvo nubaustas, nes </a:t>
            </a:r>
            <a:r>
              <a:rPr lang="lt-LT" dirty="0" smtClean="0">
                <a:hlinkClick r:id="rId4" tooltip="Jungtinė Karalystė"/>
              </a:rPr>
              <a:t>Jungtinės Karalystės</a:t>
            </a:r>
            <a:r>
              <a:rPr lang="lt-LT" dirty="0" smtClean="0"/>
              <a:t> įstatymai leido išteisinti asmenis, taikiusius bausmę savo vaiko atžvilgiu. Europos Žmogaus Teisių Teismas pripažino, kad tokia Jungtinės Karalystės teisinė sistema užkirto kelią asmenų apsaugai nuo draudžiamo elgesio ir pažeidė 3 straipsnį.</a:t>
            </a:r>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831273" y="47501"/>
            <a:ext cx="10522527" cy="1643187"/>
          </a:xfrm>
        </p:spPr>
        <p:txBody>
          <a:bodyPr/>
          <a:lstStyle/>
          <a:p>
            <a:pPr algn="ctr"/>
            <a:r>
              <a:rPr lang="lt-LT" b="1" dirty="0" smtClean="0"/>
              <a:t>Kankinimo uždraudimas</a:t>
            </a:r>
            <a:br>
              <a:rPr lang="lt-LT" b="1" dirty="0" smtClean="0"/>
            </a:br>
            <a:endParaRPr lang="lt-LT" dirty="0"/>
          </a:p>
        </p:txBody>
      </p:sp>
      <p:sp>
        <p:nvSpPr>
          <p:cNvPr id="3" name="Turinio vietos rezervavimo ženklas 2"/>
          <p:cNvSpPr>
            <a:spLocks noGrp="1"/>
          </p:cNvSpPr>
          <p:nvPr>
            <p:ph idx="1"/>
          </p:nvPr>
        </p:nvSpPr>
        <p:spPr>
          <a:xfrm>
            <a:off x="403761" y="1217221"/>
            <a:ext cx="10950039" cy="5379522"/>
          </a:xfrm>
        </p:spPr>
        <p:txBody>
          <a:bodyPr>
            <a:normAutofit fontScale="92500"/>
          </a:bodyPr>
          <a:lstStyle/>
          <a:p>
            <a:pPr algn="just">
              <a:lnSpc>
                <a:spcPct val="120000"/>
              </a:lnSpc>
            </a:pPr>
            <a:r>
              <a:rPr lang="lt-LT" dirty="0"/>
              <a:t>Pažeminimas būdingas bet kuriai bausmei ar sulaikymui. Tačiau sulaikytas ar bausmę atliekantis asmuo gali remtis 3 straipsniu tik tada, kai su bausme ar sulaikymu susijęs pažeminimas yra didesnis, nei įprastai</a:t>
            </a:r>
            <a:r>
              <a:rPr lang="lt-LT" dirty="0" smtClean="0"/>
              <a:t>.</a:t>
            </a:r>
            <a:r>
              <a:rPr lang="lt-LT" dirty="0"/>
              <a:t> Fizinės jėgos naudojimas asmens atžvilgiu, kurio </a:t>
            </a:r>
            <a:r>
              <a:rPr lang="lt-LT" dirty="0">
                <a:hlinkClick r:id="rId2" tooltip="Laisvė"/>
              </a:rPr>
              <a:t>laisvė</a:t>
            </a:r>
            <a:r>
              <a:rPr lang="lt-LT" dirty="0"/>
              <a:t> yra apribota, kai toks jėgos panaudojimas nėra griežtai sąlygotas asmens elgesio, pažeidžia 3 straipsnį</a:t>
            </a:r>
            <a:r>
              <a:rPr lang="lt-LT" dirty="0" smtClean="0"/>
              <a:t>.</a:t>
            </a:r>
            <a:r>
              <a:rPr lang="lt-LT" dirty="0"/>
              <a:t> 3 straipsnis gali būti pažeidžiamas ne tik aktyviais pareigūnų veiksmais, bet ir sudarant nežmoniškas ar žmogaus orumą žeminančias įkalinimo sąlygas. Pavyzdžiui, 3 straipsnio draudimą gali pažeisti tokios sulaikymo sąlygos, kai sulaikytajam nesuteikiamos adekvačios miego priemonės, sanitarinės sąlygos, šildymas, maistas, kontaktai su išoriniu pasauliu</a:t>
            </a:r>
            <a:r>
              <a:rPr lang="lt-LT" dirty="0" smtClean="0"/>
              <a:t>.</a:t>
            </a:r>
            <a:r>
              <a:rPr lang="lt-LT" dirty="0"/>
              <a:t> Taip pat pagal 3 straipsnį sulaikytajam turi būti prieinamos tinkamos sveikatos priežiūros paslaugos</a:t>
            </a:r>
            <a:r>
              <a:rPr lang="lt-LT" dirty="0" smtClean="0"/>
              <a:t>.</a:t>
            </a:r>
            <a:endParaRPr lang="lt-LT" dirty="0"/>
          </a:p>
          <a:p>
            <a:endParaRPr lang="lt-LT" dirty="0"/>
          </a:p>
        </p:txBody>
      </p:sp>
    </p:spTree>
    <p:extLst>
      <p:ext uri="{BB962C8B-B14F-4D97-AF65-F5344CB8AC3E}">
        <p14:creationId xmlns="" xmlns:p14="http://schemas.microsoft.com/office/powerpoint/2010/main" val="389893103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lt-LT" b="1" dirty="0" smtClean="0"/>
              <a:t>Kankinimo uždraudimas</a:t>
            </a:r>
            <a:endParaRPr lang="en-US" dirty="0"/>
          </a:p>
        </p:txBody>
      </p:sp>
      <p:sp>
        <p:nvSpPr>
          <p:cNvPr id="3" name="Content Placeholder 2"/>
          <p:cNvSpPr>
            <a:spLocks noGrp="1"/>
          </p:cNvSpPr>
          <p:nvPr>
            <p:ph idx="1"/>
          </p:nvPr>
        </p:nvSpPr>
        <p:spPr>
          <a:xfrm>
            <a:off x="444500" y="1825625"/>
            <a:ext cx="11264900" cy="4351338"/>
          </a:xfrm>
        </p:spPr>
        <p:txBody>
          <a:bodyPr>
            <a:normAutofit/>
          </a:bodyPr>
          <a:lstStyle/>
          <a:p>
            <a:pPr algn="just">
              <a:lnSpc>
                <a:spcPct val="120000"/>
              </a:lnSpc>
            </a:pPr>
            <a:r>
              <a:rPr lang="lt-LT" dirty="0" smtClean="0"/>
              <a:t>Žeminančiu žmogaus orumą elgesiu taip pat gali būti pripažįstama </a:t>
            </a:r>
            <a:r>
              <a:rPr lang="lt-LT" dirty="0" smtClean="0">
                <a:hlinkClick r:id="rId2" tooltip="Diskriminacija"/>
              </a:rPr>
              <a:t>diskriminacija</a:t>
            </a:r>
            <a:r>
              <a:rPr lang="lt-LT" dirty="0" smtClean="0"/>
              <a:t> rasės ar lyties pagrindu.</a:t>
            </a:r>
          </a:p>
          <a:p>
            <a:pPr algn="just">
              <a:lnSpc>
                <a:spcPct val="120000"/>
              </a:lnSpc>
            </a:pPr>
            <a:r>
              <a:rPr lang="lt-LT" dirty="0" smtClean="0"/>
              <a:t>Pagal 3 straipsnį asmens </a:t>
            </a:r>
            <a:r>
              <a:rPr lang="lt-LT" dirty="0" smtClean="0">
                <a:hlinkClick r:id="rId3" tooltip="Ekstradicija"/>
              </a:rPr>
              <a:t>ekstradicija</a:t>
            </a:r>
            <a:r>
              <a:rPr lang="lt-LT" dirty="0" smtClean="0"/>
              <a:t> į kitą valstybę, kai yra reali grėsmė, kad jis ten gali patirti nežmonišką ar žeminantį žmogaus orumą elgesį ar bausmę, gali užtraukti </a:t>
            </a:r>
            <a:r>
              <a:rPr lang="lt-LT" dirty="0" smtClean="0">
                <a:hlinkClick r:id="rId4" tooltip="Atsakomybė"/>
              </a:rPr>
              <a:t>atsakomybę</a:t>
            </a:r>
            <a:r>
              <a:rPr lang="lt-LT" dirty="0" smtClean="0"/>
              <a:t> valstybei, kuri išdavė šį asmenį.</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pPr algn="ctr"/>
            <a:r>
              <a:rPr lang="lt-LT" b="1" dirty="0"/>
              <a:t>Jungtinių Tautų Organizacijos tikslai:</a:t>
            </a:r>
          </a:p>
        </p:txBody>
      </p:sp>
      <p:sp>
        <p:nvSpPr>
          <p:cNvPr id="3" name="Turinio vietos rezervavimo ženklas 2"/>
          <p:cNvSpPr>
            <a:spLocks noGrp="1"/>
          </p:cNvSpPr>
          <p:nvPr>
            <p:ph idx="1"/>
          </p:nvPr>
        </p:nvSpPr>
        <p:spPr/>
        <p:txBody>
          <a:bodyPr/>
          <a:lstStyle/>
          <a:p>
            <a:r>
              <a:rPr lang="lt-LT" dirty="0"/>
              <a:t>Siekti išsaugoti tarptautinę </a:t>
            </a:r>
            <a:r>
              <a:rPr lang="lt-LT" dirty="0">
                <a:hlinkClick r:id="rId2" tooltip="Taika"/>
              </a:rPr>
              <a:t>taiką</a:t>
            </a:r>
            <a:r>
              <a:rPr lang="lt-LT" dirty="0"/>
              <a:t> ir saugumą, o esant reikalui, imtis veiksmingų kolektyvinių priemonių </a:t>
            </a:r>
            <a:r>
              <a:rPr lang="lt-LT" dirty="0">
                <a:hlinkClick r:id="rId2" tooltip="Taika"/>
              </a:rPr>
              <a:t>taikai</a:t>
            </a:r>
            <a:r>
              <a:rPr lang="lt-LT" dirty="0"/>
              <a:t> apsaugoti, </a:t>
            </a:r>
            <a:r>
              <a:rPr lang="lt-LT" dirty="0">
                <a:hlinkClick r:id="rId3" tooltip="Karas"/>
              </a:rPr>
              <a:t>karų</a:t>
            </a:r>
            <a:r>
              <a:rPr lang="lt-LT" dirty="0"/>
              <a:t> grėsmei pašalinti ar </a:t>
            </a:r>
            <a:r>
              <a:rPr lang="lt-LT" dirty="0">
                <a:hlinkClick r:id="rId4" tooltip="Agresija (puslapis neegzistuoja)"/>
              </a:rPr>
              <a:t>agresijai</a:t>
            </a:r>
            <a:r>
              <a:rPr lang="lt-LT" dirty="0"/>
              <a:t> likviduoti;</a:t>
            </a:r>
          </a:p>
          <a:p>
            <a:r>
              <a:rPr lang="lt-LT" dirty="0"/>
              <a:t>Puoselėti draugiškus valstybių tarpusavio santykius;</a:t>
            </a:r>
          </a:p>
          <a:p>
            <a:r>
              <a:rPr lang="lt-LT" dirty="0"/>
              <a:t>Siekti tarptautinio bendradarbiavimo sprendžiant ekonomines, socialines, kultūrines bei humanitarines problemas, ugdant ir skatinant pagarbą </a:t>
            </a:r>
            <a:r>
              <a:rPr lang="lt-LT" dirty="0">
                <a:hlinkClick r:id="rId5" tooltip="Žmogaus teisės"/>
              </a:rPr>
              <a:t>žmogaus teisėms</a:t>
            </a:r>
            <a:r>
              <a:rPr lang="lt-LT" dirty="0"/>
              <a:t> bei laisvėms;</a:t>
            </a:r>
          </a:p>
          <a:p>
            <a:r>
              <a:rPr lang="lt-LT" dirty="0"/>
              <a:t>Būti </a:t>
            </a:r>
            <a:r>
              <a:rPr lang="lt-LT" dirty="0">
                <a:hlinkClick r:id="rId6" tooltip="Tauta"/>
              </a:rPr>
              <a:t>tautų</a:t>
            </a:r>
            <a:r>
              <a:rPr lang="lt-LT" dirty="0"/>
              <a:t>, kurios siekia minėtų tikslų, veiklos derinimo centru.</a:t>
            </a:r>
          </a:p>
          <a:p>
            <a:endParaRPr lang="lt-LT" dirty="0"/>
          </a:p>
        </p:txBody>
      </p:sp>
    </p:spTree>
    <p:extLst>
      <p:ext uri="{BB962C8B-B14F-4D97-AF65-F5344CB8AC3E}">
        <p14:creationId xmlns="" xmlns:p14="http://schemas.microsoft.com/office/powerpoint/2010/main" val="54065785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445325" y="365125"/>
            <a:ext cx="10908475" cy="2016125"/>
          </a:xfrm>
        </p:spPr>
        <p:txBody>
          <a:bodyPr>
            <a:normAutofit/>
          </a:bodyPr>
          <a:lstStyle/>
          <a:p>
            <a:pPr algn="ctr"/>
            <a:r>
              <a:rPr lang="lt-LT" sz="6000" b="1" dirty="0" smtClean="0"/>
              <a:t>DISKUSIJA</a:t>
            </a:r>
            <a:endParaRPr lang="lt-LT" sz="6000" b="1" dirty="0"/>
          </a:p>
        </p:txBody>
      </p:sp>
      <p:pic>
        <p:nvPicPr>
          <p:cNvPr id="4" name="Paveikslėlis 3" descr="https://upload.wikimedia.org/wikipedia/commons/thumb/4/44/Council_of_Europe_%28orthographic_projection%29.svg/220px-Council_of_Europe_%28orthographic_projection%29.svg.png">
            <a:hlinkClick r:id="rId2"/>
          </p:cNvPr>
          <p:cNvPicPr/>
          <p:nvPr/>
        </p:nvPicPr>
        <p:blipFill>
          <a:blip r:embed="rId3">
            <a:extLst>
              <a:ext uri="{28A0092B-C50C-407E-A947-70E740481C1C}">
                <a14:useLocalDpi xmlns="" xmlns:a14="http://schemas.microsoft.com/office/drawing/2010/main" val="0"/>
              </a:ext>
            </a:extLst>
          </a:blip>
          <a:srcRect/>
          <a:stretch>
            <a:fillRect/>
          </a:stretch>
        </p:blipFill>
        <p:spPr bwMode="auto">
          <a:xfrm>
            <a:off x="5048250" y="2381250"/>
            <a:ext cx="2095500" cy="2095500"/>
          </a:xfrm>
          <a:prstGeom prst="rect">
            <a:avLst/>
          </a:prstGeom>
          <a:noFill/>
          <a:ln>
            <a:noFill/>
          </a:ln>
        </p:spPr>
      </p:pic>
    </p:spTree>
    <p:extLst>
      <p:ext uri="{BB962C8B-B14F-4D97-AF65-F5344CB8AC3E}">
        <p14:creationId xmlns="" xmlns:p14="http://schemas.microsoft.com/office/powerpoint/2010/main" val="346033781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normAutofit fontScale="90000"/>
          </a:bodyPr>
          <a:lstStyle/>
          <a:p>
            <a:pPr algn="ctr"/>
            <a:r>
              <a:rPr lang="lt-LT" b="1" dirty="0" smtClean="0"/>
              <a:t>JT</a:t>
            </a:r>
            <a:r>
              <a:rPr lang="en-US" b="1" dirty="0" smtClean="0"/>
              <a:t>OT e</a:t>
            </a:r>
            <a:r>
              <a:rPr lang="lt-LT" b="1" dirty="0" err="1" smtClean="0"/>
              <a:t>konominių</a:t>
            </a:r>
            <a:r>
              <a:rPr lang="lt-LT" b="1" dirty="0"/>
              <a:t>, socialinių ir kultūrinių teisių </a:t>
            </a:r>
            <a:r>
              <a:rPr lang="en-US" b="1" dirty="0" err="1" smtClean="0"/>
              <a:t>paktas</a:t>
            </a:r>
            <a:r>
              <a:rPr lang="lt-LT" b="1" dirty="0"/>
              <a:t/>
            </a:r>
            <a:br>
              <a:rPr lang="lt-LT" b="1" dirty="0"/>
            </a:br>
            <a:endParaRPr lang="lt-LT" dirty="0"/>
          </a:p>
        </p:txBody>
      </p:sp>
      <p:sp>
        <p:nvSpPr>
          <p:cNvPr id="3" name="Turinio vietos rezervavimo ženklas 2"/>
          <p:cNvSpPr>
            <a:spLocks noGrp="1"/>
          </p:cNvSpPr>
          <p:nvPr>
            <p:ph idx="1"/>
          </p:nvPr>
        </p:nvSpPr>
        <p:spPr/>
        <p:txBody>
          <a:bodyPr/>
          <a:lstStyle/>
          <a:p>
            <a:pPr algn="just"/>
            <a:r>
              <a:rPr lang="lt-LT" dirty="0"/>
              <a:t>Jungtinių Tautų Ekonominių, Socialinių ir Kultūrinių teisių komitetas yra nepriklausomų ekspertų institucija, įsteigta 1985 m. Jungtinių Tautų Ekonominės ir Socialinės Tarybos Rezoliucijos 1985/17 pagrindu. Šis komitetas stebi, kaip yra įgyvendinamos 1966 m. Jungtinių Tautų Ekonominių, socialinių ir kultūrinių teisių pakto ir jo papildomo protokolo nuostatos valstybėse narėse</a:t>
            </a:r>
            <a:r>
              <a:rPr lang="lt-LT" dirty="0" smtClean="0"/>
              <a:t>.</a:t>
            </a:r>
          </a:p>
          <a:p>
            <a:pPr algn="just"/>
            <a:r>
              <a:rPr lang="lt-LT" dirty="0"/>
              <a:t>Komitetą sudaro 18 nepriklausomų ekspertų, kurie yra pripažinti žmogaus teisių apsaugos srities profesionalai, ir yra aukštos moralės asmenys</a:t>
            </a:r>
          </a:p>
        </p:txBody>
      </p:sp>
    </p:spTree>
    <p:extLst>
      <p:ext uri="{BB962C8B-B14F-4D97-AF65-F5344CB8AC3E}">
        <p14:creationId xmlns="" xmlns:p14="http://schemas.microsoft.com/office/powerpoint/2010/main" val="245365894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noAutofit/>
          </a:bodyPr>
          <a:lstStyle/>
          <a:p>
            <a:pPr algn="ctr"/>
            <a:r>
              <a:rPr lang="lt-LT" b="1" dirty="0" smtClean="0"/>
              <a:t>Jungtinių </a:t>
            </a:r>
            <a:r>
              <a:rPr lang="lt-LT" b="1" dirty="0"/>
              <a:t>Tautų Ekonominių, Socialinių ir Kultūrinių teisių komiteto vykdoma veikla/priežiūros mechanizmas</a:t>
            </a:r>
            <a:endParaRPr lang="lt-LT" dirty="0"/>
          </a:p>
        </p:txBody>
      </p:sp>
      <p:sp>
        <p:nvSpPr>
          <p:cNvPr id="3" name="Turinio vietos rezervavimo ženklas 2"/>
          <p:cNvSpPr>
            <a:spLocks noGrp="1"/>
          </p:cNvSpPr>
          <p:nvPr>
            <p:ph idx="1"/>
          </p:nvPr>
        </p:nvSpPr>
        <p:spPr>
          <a:xfrm>
            <a:off x="495300" y="2133599"/>
            <a:ext cx="11201400" cy="4356101"/>
          </a:xfrm>
        </p:spPr>
        <p:txBody>
          <a:bodyPr>
            <a:normAutofit/>
          </a:bodyPr>
          <a:lstStyle/>
          <a:p>
            <a:pPr marL="0" indent="0" fontAlgn="base">
              <a:buNone/>
            </a:pPr>
            <a:r>
              <a:rPr lang="lt-LT" dirty="0"/>
              <a:t>1) Valstybių pranešimai</a:t>
            </a:r>
          </a:p>
          <a:p>
            <a:pPr fontAlgn="base"/>
            <a:r>
              <a:rPr lang="lt-LT" dirty="0"/>
              <a:t>Valstybei ratifikavus atitinkamą Konvencija, ji prisiima įsipareigojimą laikyti toje Konvencijoje įtvirtintų žmogaus teisių standartų. Tačiau tai nėra pakankama garantija, kad atitinkami žmogaus teisių standartai toje valstybėje bus iš tikrųjų pripažįstami, nes praktika </a:t>
            </a:r>
            <a:r>
              <a:rPr lang="lt-LT" dirty="0" err="1"/>
              <a:t>rodo,kad</a:t>
            </a:r>
            <a:r>
              <a:rPr lang="lt-LT" dirty="0"/>
              <a:t> valstybės ne visada yra linkusios laikytis prisiimtų įsipareigojimų. Todėl be ratifikavimo valstybė privalo prisiimti papildomą pareigą periodiškai teikti ataskaitas atitinkamos konvencijos įgyvendinimą prižiūrinčiam komitetui, kad šis galėtų vertinti kaip valstybė laikosi savo įsipareigojimų pagal konvenciją.</a:t>
            </a:r>
          </a:p>
          <a:p>
            <a:endParaRPr lang="lt-LT" dirty="0"/>
          </a:p>
        </p:txBody>
      </p:sp>
    </p:spTree>
    <p:extLst>
      <p:ext uri="{BB962C8B-B14F-4D97-AF65-F5344CB8AC3E}">
        <p14:creationId xmlns="" xmlns:p14="http://schemas.microsoft.com/office/powerpoint/2010/main" val="407070641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urinio vietos rezervavimo ženklas 2"/>
          <p:cNvSpPr>
            <a:spLocks noGrp="1"/>
          </p:cNvSpPr>
          <p:nvPr>
            <p:ph idx="1"/>
          </p:nvPr>
        </p:nvSpPr>
        <p:spPr>
          <a:xfrm>
            <a:off x="777834" y="896587"/>
            <a:ext cx="10575966" cy="5280376"/>
          </a:xfrm>
        </p:spPr>
        <p:txBody>
          <a:bodyPr/>
          <a:lstStyle/>
          <a:p>
            <a:pPr marL="0" indent="0" fontAlgn="base">
              <a:buNone/>
            </a:pPr>
            <a:r>
              <a:rPr lang="lt-LT" dirty="0"/>
              <a:t>2) Tarpvalstybiniai skundai</a:t>
            </a:r>
          </a:p>
          <a:p>
            <a:pPr fontAlgn="base"/>
            <a:r>
              <a:rPr lang="lt-LT" dirty="0"/>
              <a:t>Tai skundai, kurie yra pateikiami komitetui dėl žmogaus teisių ir laisvių įtvirtintų pakte įgyvendinimo. Tarpvalstybiniai skundai yra teikiami valstybių, kurios yra pakto narės, dėl pažeidimų, kurie buvo padaryti kitose konvenciją įgyvendinančiose valstybėse narėse</a:t>
            </a:r>
            <a:r>
              <a:rPr lang="lt-LT" dirty="0" smtClean="0"/>
              <a:t>.</a:t>
            </a:r>
            <a:endParaRPr lang="en-US" dirty="0" smtClean="0"/>
          </a:p>
          <a:p>
            <a:pPr fontAlgn="base">
              <a:buNone/>
            </a:pPr>
            <a:endParaRPr lang="lt-LT" dirty="0"/>
          </a:p>
          <a:p>
            <a:pPr marL="0" indent="0" fontAlgn="base">
              <a:buNone/>
            </a:pPr>
            <a:r>
              <a:rPr lang="lt-LT" dirty="0" smtClean="0"/>
              <a:t>3) Patikrinimai</a:t>
            </a:r>
          </a:p>
          <a:p>
            <a:pPr fontAlgn="base"/>
            <a:r>
              <a:rPr lang="lt-LT" dirty="0" smtClean="0"/>
              <a:t>Patikrinimai, kurie yra vykdomi valstybėse, konvencijos dalyvėse, gavus patikimą informaciją apie rimtus ir pasikartojančius žmogaus teisių pažeidinėjimus valstybėje narėje.</a:t>
            </a:r>
          </a:p>
          <a:p>
            <a:endParaRPr lang="lt-LT" dirty="0"/>
          </a:p>
        </p:txBody>
      </p:sp>
    </p:spTree>
    <p:extLst>
      <p:ext uri="{BB962C8B-B14F-4D97-AF65-F5344CB8AC3E}">
        <p14:creationId xmlns="" xmlns:p14="http://schemas.microsoft.com/office/powerpoint/2010/main" val="403847612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urinio vietos rezervavimo ženklas 2"/>
          <p:cNvSpPr>
            <a:spLocks noGrp="1"/>
          </p:cNvSpPr>
          <p:nvPr>
            <p:ph idx="1"/>
          </p:nvPr>
        </p:nvSpPr>
        <p:spPr>
          <a:xfrm>
            <a:off x="730332" y="635330"/>
            <a:ext cx="10623468" cy="5541633"/>
          </a:xfrm>
        </p:spPr>
        <p:txBody>
          <a:bodyPr>
            <a:normAutofit/>
          </a:bodyPr>
          <a:lstStyle/>
          <a:p>
            <a:r>
              <a:rPr lang="lt-LT" dirty="0"/>
              <a:t>4) Individualios peticijos (Nors Lietuva yra Tarptautinio Ekonominių, Socialinių ir Kultūrinių teisių pakto valstybė narė, tačiau individualių skundų negali teikti, nes nėra papildomo protokolo valstybė narė).</a:t>
            </a:r>
            <a:r>
              <a:rPr lang="lt-LT" dirty="0" smtClean="0"/>
              <a:t/>
            </a:r>
            <a:br>
              <a:rPr lang="lt-LT" dirty="0" smtClean="0"/>
            </a:br>
            <a:r>
              <a:rPr lang="lt-LT" dirty="0"/>
              <a:t>– Komitetas nagrinėja individualias peticijas dėl Pakte įtvirtintų teisių pažeidimų. Būtina sąlyga, kad valstybė prieš kurią yra nukreipta peticija būtų 1966 m. Tarptautinės Ekonominių, Socialinių ir Kultūrinių teisių pakto ir 1966 m. Tarptautinės Ekonominių, Socialinių ir Kultūrinių teisių pakto fakultatyvaus protokolo dalyvė.</a:t>
            </a:r>
            <a:r>
              <a:rPr lang="lt-LT" dirty="0" smtClean="0"/>
              <a:t/>
            </a:r>
            <a:br>
              <a:rPr lang="lt-LT" dirty="0" smtClean="0"/>
            </a:br>
            <a:r>
              <a:rPr lang="lt-LT" dirty="0"/>
              <a:t>– Kad individuali peticija būtų priimta ir nagrinėjama Jungtinių Tautų Ekonominių, Socialinių ir Kultūrinių teisių komitete, ji turi atitikti tam tikrus priimtinumo kriterijus ir reikalavimus keliamus pačios peticijos formai.</a:t>
            </a:r>
          </a:p>
        </p:txBody>
      </p:sp>
    </p:spTree>
    <p:extLst>
      <p:ext uri="{BB962C8B-B14F-4D97-AF65-F5344CB8AC3E}">
        <p14:creationId xmlns="" xmlns:p14="http://schemas.microsoft.com/office/powerpoint/2010/main" val="244222054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pPr algn="ctr"/>
            <a:r>
              <a:rPr lang="lt-LT" b="1" dirty="0"/>
              <a:t>Europos socialinė chartija ( 23 straipsnis)</a:t>
            </a:r>
            <a:r>
              <a:rPr lang="lt-LT" dirty="0"/>
              <a:t/>
            </a:r>
            <a:br>
              <a:rPr lang="lt-LT" dirty="0"/>
            </a:br>
            <a:endParaRPr lang="lt-LT" dirty="0"/>
          </a:p>
        </p:txBody>
      </p:sp>
      <p:sp>
        <p:nvSpPr>
          <p:cNvPr id="3" name="Turinio vietos rezervavimo ženklas 2"/>
          <p:cNvSpPr>
            <a:spLocks noGrp="1"/>
          </p:cNvSpPr>
          <p:nvPr>
            <p:ph idx="1"/>
          </p:nvPr>
        </p:nvSpPr>
        <p:spPr>
          <a:xfrm>
            <a:off x="838200" y="1155700"/>
            <a:ext cx="10515600" cy="5021263"/>
          </a:xfrm>
        </p:spPr>
        <p:txBody>
          <a:bodyPr>
            <a:normAutofit/>
          </a:bodyPr>
          <a:lstStyle/>
          <a:p>
            <a:pPr marL="0" indent="0" algn="just">
              <a:buNone/>
            </a:pPr>
            <a:r>
              <a:rPr lang="lt-LT" b="1" dirty="0"/>
              <a:t>23 straipsnis. Pagyvenusių žmonių teisė į socialinę apsaugą</a:t>
            </a:r>
            <a:endParaRPr lang="lt-LT" dirty="0"/>
          </a:p>
          <a:p>
            <a:pPr algn="just"/>
            <a:r>
              <a:rPr lang="lt-LT" dirty="0"/>
              <a:t>Siekdamos užtikrinti, kad būtų veiksmingai įgyvendinta pagyvenusių žmonių teisė į socialinę apsaugą, Šalys įsipareigoja tiek tiesiogiai, tiek bendradarbiaudamos su viešosiomis ar privačiomis organizacijomis imtis atitinkamų priemonių arba remti jas, ypač tų, kuriomis:</a:t>
            </a:r>
          </a:p>
          <a:p>
            <a:pPr marL="0" indent="0" algn="just">
              <a:buNone/>
            </a:pPr>
            <a:r>
              <a:rPr lang="lt-LT" dirty="0" smtClean="0"/>
              <a:t>- sudaromos sąlygos pagyvenusiems žmonėms kuo ilgiau būti naudingais visuomenės nariais šiais būdais:</a:t>
            </a:r>
          </a:p>
          <a:p>
            <a:pPr marL="0" indent="0" algn="just">
              <a:buNone/>
            </a:pPr>
            <a:r>
              <a:rPr lang="lt-LT" dirty="0" smtClean="0"/>
              <a:t>a) skiriant pakankamai lėšų, leidžiančių jiems normaliai gyventi ir aktyviai dalyvauti visuomenės, socialiniame ir kultūriniame gyvenime;</a:t>
            </a:r>
          </a:p>
          <a:p>
            <a:pPr marL="0" indent="0" algn="just">
              <a:buNone/>
            </a:pPr>
            <a:r>
              <a:rPr lang="lt-LT" dirty="0" smtClean="0"/>
              <a:t>b) teikiant informaciją apie paslaugas ir lengvatas, kurios numatytos pagyvenusiems žmonėms, ir apie jų galimybes naudotis jomis;</a:t>
            </a:r>
          </a:p>
          <a:p>
            <a:pPr>
              <a:buNone/>
            </a:pPr>
            <a:endParaRPr lang="lt-LT" dirty="0"/>
          </a:p>
        </p:txBody>
      </p:sp>
    </p:spTree>
    <p:extLst>
      <p:ext uri="{BB962C8B-B14F-4D97-AF65-F5344CB8AC3E}">
        <p14:creationId xmlns="" xmlns:p14="http://schemas.microsoft.com/office/powerpoint/2010/main" val="48558403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urinio vietos rezervavimo ženklas 2"/>
          <p:cNvSpPr>
            <a:spLocks noGrp="1"/>
          </p:cNvSpPr>
          <p:nvPr>
            <p:ph idx="1"/>
          </p:nvPr>
        </p:nvSpPr>
        <p:spPr>
          <a:xfrm>
            <a:off x="623455" y="736600"/>
            <a:ext cx="10730345" cy="5440363"/>
          </a:xfrm>
        </p:spPr>
        <p:txBody>
          <a:bodyPr>
            <a:normAutofit/>
          </a:bodyPr>
          <a:lstStyle/>
          <a:p>
            <a:pPr marL="0" indent="0" algn="just">
              <a:buNone/>
            </a:pPr>
            <a:r>
              <a:rPr lang="lt-LT" dirty="0" smtClean="0"/>
              <a:t>- sudaromos sąlygos pagyvenusiems žmonėms laisvai pasirinkti gyvenimo būdą ir gyventi nepriklausomiems jiems įprastoje aplinkoje tiek, kiek jie norės ir galės, šiais būdais:</a:t>
            </a:r>
          </a:p>
          <a:p>
            <a:pPr marL="0" indent="0" algn="just">
              <a:buNone/>
            </a:pPr>
            <a:r>
              <a:rPr lang="lt-LT" dirty="0" smtClean="0"/>
              <a:t>a) aprūpinant juos gyvenamuoju plotu, atitinkančiu jų poreikius ir sveikatos būklę, arba teikiant pakankamą paramą jų būstui tinkamai pertvarkyti;</a:t>
            </a:r>
          </a:p>
          <a:p>
            <a:pPr marL="0" indent="0" algn="just">
              <a:buNone/>
            </a:pPr>
            <a:r>
              <a:rPr lang="lt-LT" dirty="0" smtClean="0"/>
              <a:t>b) teikiant medicinos priežiūrą ir paslaugas atsižvelgiant į jų sveikatos būklę;</a:t>
            </a:r>
          </a:p>
          <a:p>
            <a:pPr marL="0" indent="0" algn="just">
              <a:buNone/>
            </a:pPr>
            <a:r>
              <a:rPr lang="lt-LT" dirty="0" smtClean="0"/>
              <a:t>- garantuojama įstaigose gyvenantiems pagyvenusiems žmonėms atitinkama globa, kartu gerbiant jų asmeninį gyvenimą, ir dalyvavimas priimant sprendimus dėl jų gyvenimo sąlygų šiose įstaigose.</a:t>
            </a:r>
          </a:p>
          <a:p>
            <a:endParaRPr lang="lt-LT" dirty="0"/>
          </a:p>
        </p:txBody>
      </p:sp>
    </p:spTree>
    <p:extLst>
      <p:ext uri="{BB962C8B-B14F-4D97-AF65-F5344CB8AC3E}">
        <p14:creationId xmlns="" xmlns:p14="http://schemas.microsoft.com/office/powerpoint/2010/main" val="359098235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pPr algn="ctr"/>
            <a:r>
              <a:rPr lang="lt-LT" b="1" dirty="0" smtClean="0"/>
              <a:t>KLAUSIMAI IR ATSAKYMAI</a:t>
            </a:r>
            <a:r>
              <a:rPr lang="en-US" b="1" dirty="0" smtClean="0"/>
              <a:t>???</a:t>
            </a:r>
            <a:endParaRPr lang="lt-LT" b="1" dirty="0"/>
          </a:p>
        </p:txBody>
      </p:sp>
      <p:pic>
        <p:nvPicPr>
          <p:cNvPr id="1026" name="Picture 2" descr="10-mečio proga Europos Komisija paskelbė ES pagrindinių teisių chartijos  įgyvendinimo ataskaitą – Teisė profesionaliai"/>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3712235" y="1690688"/>
            <a:ext cx="4876800" cy="2752725"/>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143183367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pPr algn="ctr"/>
            <a:r>
              <a:rPr lang="lt-LT" b="1" dirty="0"/>
              <a:t>ES NARIO PRIVALUMAI</a:t>
            </a:r>
          </a:p>
        </p:txBody>
      </p:sp>
      <p:sp>
        <p:nvSpPr>
          <p:cNvPr id="3" name="Turinio vietos rezervavimo ženklas 2"/>
          <p:cNvSpPr>
            <a:spLocks noGrp="1"/>
          </p:cNvSpPr>
          <p:nvPr>
            <p:ph idx="1"/>
          </p:nvPr>
        </p:nvSpPr>
        <p:spPr/>
        <p:txBody>
          <a:bodyPr/>
          <a:lstStyle/>
          <a:p>
            <a:pPr algn="just"/>
            <a:r>
              <a:rPr lang="lt-LT" dirty="0"/>
              <a:t>Užsienio investicijų pritraukimas yra svarbus šalies ekonominio augimo rodiklis, priklausantis nuo gamybos augimo, finansinio stabilumo, verslo infrastruktūros, politinių sprendimų, apmokestinimo, privatizavimo, biurokratinių kliūčių ir kt. Tai nėra paprasta, nes kiekviena šalis skirtinga savo politiniais, finansiniais ir ekonominiais bei kitais ištekliais, kuriais remiantis plėtojamos investicijų pritraukimo strategijos.</a:t>
            </a:r>
          </a:p>
        </p:txBody>
      </p:sp>
    </p:spTree>
    <p:extLst>
      <p:ext uri="{BB962C8B-B14F-4D97-AF65-F5344CB8AC3E}">
        <p14:creationId xmlns="" xmlns:p14="http://schemas.microsoft.com/office/powerpoint/2010/main" val="314916182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b="1" dirty="0" smtClean="0"/>
              <a:t>1. UŽSIENIO INVESTICIJOS</a:t>
            </a:r>
            <a:endParaRPr lang="lt-LT" b="1" dirty="0"/>
          </a:p>
        </p:txBody>
      </p:sp>
      <p:sp>
        <p:nvSpPr>
          <p:cNvPr id="3" name="Turinio vietos rezervavimo ženklas 2"/>
          <p:cNvSpPr>
            <a:spLocks noGrp="1"/>
          </p:cNvSpPr>
          <p:nvPr>
            <p:ph idx="1"/>
          </p:nvPr>
        </p:nvSpPr>
        <p:spPr/>
        <p:txBody>
          <a:bodyPr/>
          <a:lstStyle/>
          <a:p>
            <a:pPr algn="just"/>
            <a:r>
              <a:rPr lang="lt-LT" dirty="0" smtClean="0"/>
              <a:t>Investicijos </a:t>
            </a:r>
            <a:r>
              <a:rPr lang="lt-LT" dirty="0"/>
              <a:t>– tai piniginės lėšos ir įstatymais bei teisės aktais nustatyta tvarka įvertintas materialusis, nematerialusis ir finansinis turtas, kuris investuojamas siekiant iš investavimo objekto gauti pelno (pajamų), socialinį rezultatą (švietimo, kultūros, mokslo, sveikatos, socialinės apsaugos ir kitose panašiose srityse) arba užtikrinti valstybinių funkcijų realizavimą.</a:t>
            </a:r>
          </a:p>
          <a:p>
            <a:pPr algn="just"/>
            <a:r>
              <a:rPr lang="lt-LT" dirty="0"/>
              <a:t>Užsienio investicijos – tarptautinių organizacijų, užsienio fizinių bei juridinių asmenų investicijos Lietuvos Respublikoje.</a:t>
            </a:r>
          </a:p>
          <a:p>
            <a:endParaRPr lang="lt-LT" dirty="0"/>
          </a:p>
        </p:txBody>
      </p:sp>
    </p:spTree>
    <p:extLst>
      <p:ext uri="{BB962C8B-B14F-4D97-AF65-F5344CB8AC3E}">
        <p14:creationId xmlns="" xmlns:p14="http://schemas.microsoft.com/office/powerpoint/2010/main" val="18369280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urinio vietos rezervavimo ženklas 2"/>
          <p:cNvSpPr>
            <a:spLocks noGrp="1"/>
          </p:cNvSpPr>
          <p:nvPr>
            <p:ph idx="1"/>
          </p:nvPr>
        </p:nvSpPr>
        <p:spPr>
          <a:xfrm>
            <a:off x="659081" y="647205"/>
            <a:ext cx="10694719" cy="5529758"/>
          </a:xfrm>
        </p:spPr>
        <p:txBody>
          <a:bodyPr>
            <a:normAutofit/>
          </a:bodyPr>
          <a:lstStyle/>
          <a:p>
            <a:r>
              <a:rPr lang="lt-LT" dirty="0"/>
              <a:t>Nuo </a:t>
            </a:r>
            <a:r>
              <a:rPr lang="lt-LT" dirty="0">
                <a:hlinkClick r:id="rId2" tooltip="1990"/>
              </a:rPr>
              <a:t>1990</a:t>
            </a:r>
            <a:r>
              <a:rPr lang="lt-LT" dirty="0"/>
              <a:t> metų, siekdamos parengti išsamią ir teisiškai pagrįstą plėtros darbotvarkę, Jungtinės Tautos rėmė daugybę pasaulio viršūnių susitikimų ir pasaulinių konferencijų. Prasidėjus </a:t>
            </a:r>
            <a:r>
              <a:rPr lang="lt-LT" dirty="0">
                <a:hlinkClick r:id="rId3" tooltip="3 tūkstantmetis (puslapis neegzistuoja)"/>
              </a:rPr>
              <a:t>trečiajam tūkstantmečiui</a:t>
            </a:r>
            <a:r>
              <a:rPr lang="lt-LT" dirty="0"/>
              <a:t>, Jungtinių Tautų generalinis sekretorius sukvietė 147 valstybių ir vyriausybių vadovus į Tūkstantmečio viršūnių susitikimą. Jungtinių Tautų tikslas – kreiptis į pasaulio lyderius ir paprašyti dar kartą patvirtinti jų apsisprendimą kovoti su skurdu ir socialine atskirtimi, įveikti </a:t>
            </a:r>
            <a:r>
              <a:rPr lang="lt-LT" dirty="0">
                <a:hlinkClick r:id="rId4" tooltip="AIDS"/>
              </a:rPr>
              <a:t>AIDS</a:t>
            </a:r>
            <a:r>
              <a:rPr lang="lt-LT" dirty="0"/>
              <a:t>, </a:t>
            </a:r>
            <a:r>
              <a:rPr lang="lt-LT" dirty="0">
                <a:hlinkClick r:id="rId5" tooltip="Maliarija"/>
              </a:rPr>
              <a:t>maliariją</a:t>
            </a:r>
            <a:r>
              <a:rPr lang="lt-LT" dirty="0"/>
              <a:t> ir kitas ligas, dirbti taikos labui ir padėti mažiausiai išsivysčiusioms šalims siekti pažangos. Be įsipareigojimų savo valstybėms pasaulio vadovai pripažino kolektyvinę atsakomybę išsaugoti žmogiškojo orumo principus. Be to, valstybių bei vyriausybių vadovai pareiškė, kad pagrindinis šiandieninio pasaulio tikslas – užtikrinti, kad </a:t>
            </a:r>
            <a:r>
              <a:rPr lang="lt-LT" dirty="0">
                <a:hlinkClick r:id="rId6" tooltip="Globalizacija"/>
              </a:rPr>
              <a:t>globalizacija</a:t>
            </a:r>
            <a:r>
              <a:rPr lang="lt-LT" dirty="0"/>
              <a:t> taptų pozityvia viso pasaulio tautų varomąja jėga. </a:t>
            </a:r>
          </a:p>
        </p:txBody>
      </p:sp>
    </p:spTree>
    <p:extLst>
      <p:ext uri="{BB962C8B-B14F-4D97-AF65-F5344CB8AC3E}">
        <p14:creationId xmlns="" xmlns:p14="http://schemas.microsoft.com/office/powerpoint/2010/main" val="73999720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pPr algn="ctr"/>
            <a:r>
              <a:rPr lang="lt-LT" b="1" dirty="0" smtClean="0"/>
              <a:t>Užsienio investicijos skirstomos į:</a:t>
            </a:r>
            <a:br>
              <a:rPr lang="lt-LT" b="1" dirty="0" smtClean="0"/>
            </a:br>
            <a:endParaRPr lang="lt-LT" b="1" dirty="0"/>
          </a:p>
        </p:txBody>
      </p:sp>
      <p:sp>
        <p:nvSpPr>
          <p:cNvPr id="3" name="Turinio vietos rezervavimo ženklas 2"/>
          <p:cNvSpPr>
            <a:spLocks noGrp="1"/>
          </p:cNvSpPr>
          <p:nvPr>
            <p:ph idx="1"/>
          </p:nvPr>
        </p:nvSpPr>
        <p:spPr/>
        <p:txBody>
          <a:bodyPr/>
          <a:lstStyle/>
          <a:p>
            <a:pPr algn="just"/>
            <a:r>
              <a:rPr lang="lt-LT" dirty="0" smtClean="0"/>
              <a:t> </a:t>
            </a:r>
            <a:r>
              <a:rPr lang="lt-LT" dirty="0"/>
              <a:t>Tiesiogines investicijas – investicijos, kurių pagrindu susiformuoja ilgalaikiai santykiai ir interesai tarp tiesioginio užsienio investuotojo ir investavimo įmonės. Toks investuotojas, turi 10 ir daugiau procentų paprastųjų akcijų ar balsavimo teisių, kurios suteikia galimybę kontroliuoti arba daryti nemažą įtaką ūkio subjektui</a:t>
            </a:r>
            <a:r>
              <a:rPr lang="lt-LT" dirty="0" smtClean="0"/>
              <a:t>.</a:t>
            </a:r>
          </a:p>
          <a:p>
            <a:pPr algn="just"/>
            <a:r>
              <a:rPr lang="lt-LT" dirty="0" smtClean="0"/>
              <a:t> </a:t>
            </a:r>
            <a:r>
              <a:rPr lang="lt-LT" dirty="0"/>
              <a:t>Netiesiogines investicijas (portfelines) – investicijos, kai investuojant įgyta kapitalo dalis nesiekia 10 procentų, todėl investuotojas neturi galimybės daryti didelės įtakos ūkio subjektui.</a:t>
            </a:r>
          </a:p>
        </p:txBody>
      </p:sp>
    </p:spTree>
    <p:extLst>
      <p:ext uri="{BB962C8B-B14F-4D97-AF65-F5344CB8AC3E}">
        <p14:creationId xmlns="" xmlns:p14="http://schemas.microsoft.com/office/powerpoint/2010/main" val="71236001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pPr algn="ctr"/>
            <a:r>
              <a:rPr lang="lt-LT" dirty="0" smtClean="0"/>
              <a:t>Užsienio investicijos skirstomos į:</a:t>
            </a:r>
            <a:br>
              <a:rPr lang="lt-LT" dirty="0" smtClean="0"/>
            </a:br>
            <a:endParaRPr lang="lt-LT" dirty="0"/>
          </a:p>
        </p:txBody>
      </p:sp>
      <p:sp>
        <p:nvSpPr>
          <p:cNvPr id="3" name="Turinio vietos rezervavimo ženklas 2"/>
          <p:cNvSpPr>
            <a:spLocks noGrp="1"/>
          </p:cNvSpPr>
          <p:nvPr>
            <p:ph idx="1"/>
          </p:nvPr>
        </p:nvSpPr>
        <p:spPr/>
        <p:txBody>
          <a:bodyPr/>
          <a:lstStyle/>
          <a:p>
            <a:r>
              <a:rPr lang="lt-LT" dirty="0"/>
              <a:t> Kitomis užsienio investicijomis vadinami visi finansiniai ryšiai su užsieniu, kurie nepatenka į pirmąsias dvi dalis. Tai gali būti ilgalaikės ir trumpalaikės paskolos, taip pat paskolos gautos valstybės vardu ir su valstybės garantija, prekybinės skolos, užsienio juridinių ir fizinių asmenų indėliai bankuose bei kiti panašūs finansiniai įsipareigojimai.</a:t>
            </a:r>
          </a:p>
        </p:txBody>
      </p:sp>
    </p:spTree>
    <p:extLst>
      <p:ext uri="{BB962C8B-B14F-4D97-AF65-F5344CB8AC3E}">
        <p14:creationId xmlns="" xmlns:p14="http://schemas.microsoft.com/office/powerpoint/2010/main" val="77315522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pPr algn="ctr"/>
            <a:r>
              <a:rPr lang="lt-LT" dirty="0"/>
              <a:t>Laisvas asmenų judėjimas visoje ES</a:t>
            </a:r>
            <a:br>
              <a:rPr lang="lt-LT" dirty="0"/>
            </a:br>
            <a:endParaRPr lang="lt-LT" dirty="0"/>
          </a:p>
        </p:txBody>
      </p:sp>
      <p:sp>
        <p:nvSpPr>
          <p:cNvPr id="3" name="Turinio vietos rezervavimo ženklas 2"/>
          <p:cNvSpPr>
            <a:spLocks noGrp="1"/>
          </p:cNvSpPr>
          <p:nvPr>
            <p:ph idx="1"/>
          </p:nvPr>
        </p:nvSpPr>
        <p:spPr/>
        <p:txBody>
          <a:bodyPr/>
          <a:lstStyle/>
          <a:p>
            <a:r>
              <a:rPr lang="lt-LT" dirty="0"/>
              <a:t>Asmenų laisvė judėti ir gyventi ES yra Sąjungos pilietybės pagrindas. Ši laisvė nustatyta 1992 m. Mastrichto sutartimi. Pagal Šengeno susitarimus laipsniškai panaikinus vidaus sienas, priimta Direktyva 2004/38/EB dėl Sąjungos piliečių ir jų šeimos narių teisės laisvai judėti ir gyventi valstybių narių teritorijoje. Nepaisant šios teisės svarbos, praėjus dešimčiai metų po šios direktyvos įgyvendinimo galutinio termino vis dar išlieka esminių įgyvendinimo kliūčių.</a:t>
            </a:r>
          </a:p>
        </p:txBody>
      </p:sp>
    </p:spTree>
    <p:extLst>
      <p:ext uri="{BB962C8B-B14F-4D97-AF65-F5344CB8AC3E}">
        <p14:creationId xmlns="" xmlns:p14="http://schemas.microsoft.com/office/powerpoint/2010/main" val="177912673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urinio vietos rezervavimo ženklas 2"/>
          <p:cNvSpPr>
            <a:spLocks noGrp="1"/>
          </p:cNvSpPr>
          <p:nvPr>
            <p:ph idx="1"/>
          </p:nvPr>
        </p:nvSpPr>
        <p:spPr>
          <a:xfrm>
            <a:off x="694706" y="831273"/>
            <a:ext cx="10659094" cy="5345690"/>
          </a:xfrm>
        </p:spPr>
        <p:txBody>
          <a:bodyPr/>
          <a:lstStyle/>
          <a:p>
            <a:r>
              <a:rPr lang="lt-LT" dirty="0"/>
              <a:t>Nuo tada, kai buvo pristatyta laisvo asmenų judėjimo samprata, jos reikšmė gerokai pasikeitė. Pirmosios nuostatos šiuo klausimu, įtrauktos į 1957 m. Europos ekonominės bendrijos steigimo sutartį (</a:t>
            </a:r>
            <a:r>
              <a:rPr lang="lt-LT" dirty="0">
                <a:hlinkClick r:id="rId2"/>
              </a:rPr>
              <a:t>1.1.1</a:t>
            </a:r>
            <a:r>
              <a:rPr lang="lt-LT" dirty="0"/>
              <a:t>, </a:t>
            </a:r>
            <a:r>
              <a:rPr lang="lt-LT" dirty="0">
                <a:hlinkClick r:id="rId3"/>
              </a:rPr>
              <a:t>2.1.5</a:t>
            </a:r>
            <a:r>
              <a:rPr lang="lt-LT" dirty="0"/>
              <a:t> ir </a:t>
            </a:r>
            <a:r>
              <a:rPr lang="lt-LT" dirty="0">
                <a:hlinkClick r:id="rId4"/>
              </a:rPr>
              <a:t>2.1.4</a:t>
            </a:r>
            <a:r>
              <a:rPr lang="lt-LT" dirty="0"/>
              <a:t>), apėmė laisvą darbuotojų judėjimą ir įsisteigimo laisvę, taigi dirbančius arba paslaugas teikiančius asmenis. Mastrichto sutartyje įtvirtinta ES pilietybės samprata, pagal kurią ES pilietybę automatiškai turi visi valstybių narių piliečiai. Būtent ši ES pilietybė suteikia pagrindą asmenų teisei laisvai judėti ir gyventi valstybių narių teritorijoje. Ši teisė patvirtinta Lisabonos sutartimi. Į ją įtrauktos ir bendrosios su laisvės, saugumo ir teisingumo erdve susijusios nuostatos.</a:t>
            </a:r>
          </a:p>
        </p:txBody>
      </p:sp>
    </p:spTree>
    <p:extLst>
      <p:ext uri="{BB962C8B-B14F-4D97-AF65-F5344CB8AC3E}">
        <p14:creationId xmlns="" xmlns:p14="http://schemas.microsoft.com/office/powerpoint/2010/main" val="375071507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normAutofit/>
          </a:bodyPr>
          <a:lstStyle/>
          <a:p>
            <a:pPr algn="ctr"/>
            <a:r>
              <a:rPr lang="lt-LT" sz="4800" b="1" dirty="0" smtClean="0"/>
              <a:t>DISKUSIJA</a:t>
            </a:r>
            <a:r>
              <a:rPr lang="en-US" sz="4800" b="1" dirty="0" smtClean="0"/>
              <a:t>!</a:t>
            </a:r>
            <a:endParaRPr lang="lt-LT" sz="4800" b="1" dirty="0"/>
          </a:p>
        </p:txBody>
      </p:sp>
      <p:pic>
        <p:nvPicPr>
          <p:cNvPr id="2050" name="Picture 2" descr="Cetățenii europeni, nemulțumiți de direcția Uniunii Europene, dar susțin  apartenența țărilor lor la UE - caleaeuropeana.ro"/>
          <p:cNvPicPr>
            <a:picLocks noGrp="1" noChangeAspect="1" noChangeArrowheads="1"/>
          </p:cNvPicPr>
          <p:nvPr>
            <p:ph idx="1"/>
          </p:nvPr>
        </p:nvPicPr>
        <p:blipFill>
          <a:blip r:embed="rId2">
            <a:extLst>
              <a:ext uri="{28A0092B-C50C-407E-A947-70E740481C1C}">
                <a14:useLocalDpi xmlns="" xmlns:a14="http://schemas.microsoft.com/office/drawing/2010/main" val="0"/>
              </a:ext>
            </a:extLst>
          </a:blip>
          <a:srcRect/>
          <a:stretch>
            <a:fillRect/>
          </a:stretch>
        </p:blipFill>
        <p:spPr bwMode="auto">
          <a:xfrm>
            <a:off x="3571046" y="1825625"/>
            <a:ext cx="5049908" cy="4351338"/>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368510521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pPr algn="ctr"/>
            <a:r>
              <a:rPr lang="lt-LT" b="1" dirty="0"/>
              <a:t>Investicijos į Lietuvos švietimą ir mokslą</a:t>
            </a:r>
            <a:r>
              <a:rPr lang="lt-LT" dirty="0"/>
              <a:t/>
            </a:r>
            <a:br>
              <a:rPr lang="lt-LT" dirty="0"/>
            </a:br>
            <a:endParaRPr lang="lt-LT" dirty="0"/>
          </a:p>
        </p:txBody>
      </p:sp>
      <p:sp>
        <p:nvSpPr>
          <p:cNvPr id="3" name="Turinio vietos rezervavimo ženklas 2"/>
          <p:cNvSpPr>
            <a:spLocks noGrp="1"/>
          </p:cNvSpPr>
          <p:nvPr>
            <p:ph idx="1"/>
          </p:nvPr>
        </p:nvSpPr>
        <p:spPr>
          <a:xfrm>
            <a:off x="279400" y="1282700"/>
            <a:ext cx="11569700" cy="4894263"/>
          </a:xfrm>
        </p:spPr>
        <p:txBody>
          <a:bodyPr>
            <a:normAutofit fontScale="62500" lnSpcReduction="20000"/>
          </a:bodyPr>
          <a:lstStyle/>
          <a:p>
            <a:pPr algn="just">
              <a:lnSpc>
                <a:spcPct val="120000"/>
              </a:lnSpc>
            </a:pPr>
            <a:r>
              <a:rPr lang="lt-LT" sz="4000" dirty="0"/>
              <a:t>Mokslas ir infrastruktūra yra du labai reikšmingi dalykai valstybei, kurie apsprendžia ne tik tai, kad šalyje gyventi gera, bet ir padeda gerai atrodyti kitų šalių </a:t>
            </a:r>
            <a:r>
              <a:rPr lang="lt-LT" sz="4000" dirty="0" smtClean="0"/>
              <a:t>atžvilgiu. </a:t>
            </a:r>
            <a:r>
              <a:rPr lang="lt-LT" sz="4000" dirty="0"/>
              <a:t>V</a:t>
            </a:r>
            <a:r>
              <a:rPr lang="lt-LT" sz="4000" dirty="0" smtClean="0"/>
              <a:t>ertėtų </a:t>
            </a:r>
            <a:r>
              <a:rPr lang="lt-LT" sz="4000" dirty="0"/>
              <a:t>labiau atsigręžti į mokslą bei naująsias technologijas ir išnaudoti šiuo metu jų kuriamą potencialą. „Mokslas, žinios, technologijos kuria tikruosius pinigus – tokia realybė“, – </a:t>
            </a:r>
            <a:r>
              <a:rPr lang="lt-LT" sz="4000" dirty="0" smtClean="0"/>
              <a:t>tikina mokslininkai.</a:t>
            </a:r>
            <a:endParaRPr lang="en-US" sz="4000" dirty="0" smtClean="0"/>
          </a:p>
          <a:p>
            <a:pPr algn="just">
              <a:lnSpc>
                <a:spcPct val="120000"/>
              </a:lnSpc>
            </a:pPr>
            <a:r>
              <a:rPr lang="lt-LT" sz="4000" dirty="0" smtClean="0"/>
              <a:t>Šiandien nacionalinių rinkų ir ekonomikų nebėra, egzistuoja dinamiška tarptautinė verslo erdvė, todėl universitetų absolventai su tarptautine patirtimi, užmegztais kontaktais turi ženkliai didesnę vertę darbo rinkoje. Dalinės studijos pagal mainų programas užsienyje leidžia paruošti studentą darbui tokioje aplinkoje.</a:t>
            </a:r>
          </a:p>
          <a:p>
            <a:pPr>
              <a:buNone/>
            </a:pPr>
            <a:r>
              <a:rPr lang="lt-LT" dirty="0" smtClean="0"/>
              <a:t/>
            </a:r>
            <a:br>
              <a:rPr lang="lt-LT" dirty="0" smtClean="0"/>
            </a:br>
            <a:r>
              <a:rPr lang="lt-LT" dirty="0" smtClean="0"/>
              <a:t/>
            </a:r>
            <a:br>
              <a:rPr lang="lt-LT" dirty="0" smtClean="0"/>
            </a:br>
            <a:r>
              <a:rPr lang="lt-LT" dirty="0" smtClean="0"/>
              <a:t/>
            </a:r>
            <a:br>
              <a:rPr lang="lt-LT" dirty="0" smtClean="0"/>
            </a:br>
            <a:endParaRPr lang="lt-LT" dirty="0"/>
          </a:p>
        </p:txBody>
      </p:sp>
    </p:spTree>
    <p:extLst>
      <p:ext uri="{BB962C8B-B14F-4D97-AF65-F5344CB8AC3E}">
        <p14:creationId xmlns="" xmlns:p14="http://schemas.microsoft.com/office/powerpoint/2010/main" val="276201497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urinio vietos rezervavimo ženklas 2"/>
          <p:cNvSpPr>
            <a:spLocks noGrp="1"/>
          </p:cNvSpPr>
          <p:nvPr>
            <p:ph idx="1"/>
          </p:nvPr>
        </p:nvSpPr>
        <p:spPr>
          <a:xfrm>
            <a:off x="838200" y="1054100"/>
            <a:ext cx="10515600" cy="5122863"/>
          </a:xfrm>
        </p:spPr>
        <p:txBody>
          <a:bodyPr/>
          <a:lstStyle/>
          <a:p>
            <a:pPr algn="just"/>
            <a:r>
              <a:rPr lang="lt-LT" dirty="0" smtClean="0"/>
              <a:t>Tarptautiniai </a:t>
            </a:r>
            <a:r>
              <a:rPr lang="lt-LT" dirty="0"/>
              <a:t>studijų mainai atveria duris į svečias šalis, geriausius universitetus bei kitas mokslo įstaigas, padeda užmegzti naujus ryšius ir pažintis. Tą patvirtina „Erasmus+“ galimybėmis pasinaudoję studentai</a:t>
            </a:r>
            <a:r>
              <a:rPr lang="lt-LT" dirty="0" smtClean="0"/>
              <a:t>.</a:t>
            </a:r>
            <a:endParaRPr lang="en-US" dirty="0" smtClean="0"/>
          </a:p>
          <a:p>
            <a:pPr algn="just" fontAlgn="base"/>
            <a:r>
              <a:rPr lang="lt-LT" dirty="0" smtClean="0"/>
              <a:t>Naujų žinių, įgūdžių ir patirčių Lietuvos studentai semiasi Amerikos, Australijos, Indijos, Indonezijos, Izraelio, Japonijos, Jordanijos, Kambodžos, Kinijos, Pietų Korėjos, Malaizijos, Serbijos, JAV, Tailando ir kituose universitetuose.</a:t>
            </a:r>
          </a:p>
          <a:p>
            <a:pPr algn="just" fontAlgn="base"/>
            <a:r>
              <a:rPr lang="lt-LT" dirty="0" smtClean="0"/>
              <a:t>Žmogiškųjų aukštojo mokslo išteklių apžvalga rodo, kad Lietuva – viena pirmųjų pagal studijuojančiųjų ir aukštąjį išsilavinimą įgijusių asmenų skaičių Europoje.</a:t>
            </a:r>
          </a:p>
          <a:p>
            <a:endParaRPr lang="lt-LT" dirty="0"/>
          </a:p>
        </p:txBody>
      </p:sp>
    </p:spTree>
    <p:extLst>
      <p:ext uri="{BB962C8B-B14F-4D97-AF65-F5344CB8AC3E}">
        <p14:creationId xmlns="" xmlns:p14="http://schemas.microsoft.com/office/powerpoint/2010/main" val="11872116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pPr algn="ctr"/>
            <a:r>
              <a:rPr lang="lt-LT" b="1" dirty="0"/>
              <a:t>Socialinės garantijos visoje ES</a:t>
            </a:r>
            <a:br>
              <a:rPr lang="lt-LT" b="1" dirty="0"/>
            </a:br>
            <a:endParaRPr lang="lt-LT" b="1" dirty="0"/>
          </a:p>
        </p:txBody>
      </p:sp>
      <p:sp>
        <p:nvSpPr>
          <p:cNvPr id="3" name="Turinio vietos rezervavimo ženklas 2"/>
          <p:cNvSpPr>
            <a:spLocks noGrp="1"/>
          </p:cNvSpPr>
          <p:nvPr>
            <p:ph idx="1"/>
          </p:nvPr>
        </p:nvSpPr>
        <p:spPr>
          <a:xfrm>
            <a:off x="838200" y="1353787"/>
            <a:ext cx="10515600" cy="4823176"/>
          </a:xfrm>
        </p:spPr>
        <p:txBody>
          <a:bodyPr>
            <a:normAutofit/>
          </a:bodyPr>
          <a:lstStyle/>
          <a:p>
            <a:pPr algn="just"/>
            <a:r>
              <a:rPr lang="lt-LT" dirty="0"/>
              <a:t>Pagyvenusių žmonių užimtumo problemoms spręsti ES bendros politikos visos ES mastu, kaip JUI jaunimui, kol kas neįgyvendina. Egzistuoja daug atskirų priemonių, tačiau daugelis jų yra bendros socialinės atskirties mažinimo, suaugusiųjų neformaliojo švietimo arba kitų politikos sričių dalis. Valstybėms narėms palikta daug erdvės, kaip padėti priešpensinio ir pensinio amžiaus žmonėms išlikti darbo rinkoje ar įsidarbinti. </a:t>
            </a:r>
            <a:r>
              <a:rPr lang="lt-LT" dirty="0" smtClean="0"/>
              <a:t/>
            </a:r>
            <a:br>
              <a:rPr lang="lt-LT" dirty="0" smtClean="0"/>
            </a:br>
            <a:r>
              <a:rPr lang="lt-LT" dirty="0" smtClean="0"/>
              <a:t/>
            </a:r>
            <a:br>
              <a:rPr lang="lt-LT" dirty="0" smtClean="0"/>
            </a:br>
            <a:endParaRPr lang="lt-LT" dirty="0"/>
          </a:p>
        </p:txBody>
      </p:sp>
    </p:spTree>
    <p:extLst>
      <p:ext uri="{BB962C8B-B14F-4D97-AF65-F5344CB8AC3E}">
        <p14:creationId xmlns="" xmlns:p14="http://schemas.microsoft.com/office/powerpoint/2010/main" val="197860532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urinio vietos rezervavimo ženklas 2"/>
          <p:cNvSpPr>
            <a:spLocks noGrp="1"/>
          </p:cNvSpPr>
          <p:nvPr>
            <p:ph idx="1"/>
          </p:nvPr>
        </p:nvSpPr>
        <p:spPr>
          <a:xfrm>
            <a:off x="838200" y="850900"/>
            <a:ext cx="10515600" cy="5537200"/>
          </a:xfrm>
        </p:spPr>
        <p:txBody>
          <a:bodyPr>
            <a:normAutofit/>
          </a:bodyPr>
          <a:lstStyle/>
          <a:p>
            <a:pPr algn="just"/>
            <a:r>
              <a:rPr lang="lt-LT" dirty="0"/>
              <a:t>Pensinio amžiaus žmonėms Lietuvoje nemažai padeda nevyriausybinės organizacijos (NVO) kaip Lietuvos pagyvenusių žmonių asociacija ar Trečiojo amžiaus universitetai. Taip pat egzistuoja laisvanoriškas Senjorų bankas - tai vyresnio (daugiau nei 50 m.) ir pensinio amžiaus darbo ieškančių asmenų duomenų bazė. </a:t>
            </a:r>
            <a:endParaRPr lang="en-US" dirty="0" smtClean="0"/>
          </a:p>
          <a:p>
            <a:pPr algn="just"/>
            <a:r>
              <a:rPr lang="lt-LT" dirty="0" smtClean="0"/>
              <a:t>Verta pabrėžti, kad Lietuvos jaunimo ir vyresniųjų žmonių užimtumo galimybes labai riboja apskritai labai ribotos dalinio įdarbinimo galimybės, kurios padėtų jaunimui mokytis ir kartu prisidurti prie stipendijos, o ypač pensinio amžiaus žmonėms - dirbti ne visą darbo dieną, ne visą savaitę, o dalinai pagal jų galimybes ir sveikatą, kaip Vokietijoje, Nyderlanduose ar Skandinavijoje. </a:t>
            </a:r>
            <a:br>
              <a:rPr lang="lt-LT" dirty="0" smtClean="0"/>
            </a:br>
            <a:r>
              <a:rPr lang="lt-LT" dirty="0" smtClean="0"/>
              <a:t/>
            </a:r>
            <a:br>
              <a:rPr lang="lt-LT" dirty="0" smtClean="0"/>
            </a:br>
            <a:endParaRPr lang="lt-LT" dirty="0"/>
          </a:p>
        </p:txBody>
      </p:sp>
    </p:spTree>
    <p:extLst>
      <p:ext uri="{BB962C8B-B14F-4D97-AF65-F5344CB8AC3E}">
        <p14:creationId xmlns="" xmlns:p14="http://schemas.microsoft.com/office/powerpoint/2010/main" val="118613202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urinio vietos rezervavimo ženklas 2"/>
          <p:cNvSpPr>
            <a:spLocks noGrp="1"/>
          </p:cNvSpPr>
          <p:nvPr>
            <p:ph idx="1"/>
          </p:nvPr>
        </p:nvSpPr>
        <p:spPr/>
        <p:txBody>
          <a:bodyPr>
            <a:normAutofit/>
          </a:bodyPr>
          <a:lstStyle/>
          <a:p>
            <a:pPr algn="just"/>
            <a:r>
              <a:rPr lang="lt-LT" dirty="0" smtClean="0"/>
              <a:t>201</a:t>
            </a:r>
            <a:r>
              <a:rPr lang="en-US" dirty="0"/>
              <a:t>8</a:t>
            </a:r>
            <a:r>
              <a:rPr lang="lt-LT" dirty="0" smtClean="0"/>
              <a:t> </a:t>
            </a:r>
            <a:r>
              <a:rPr lang="lt-LT" dirty="0"/>
              <a:t>metais dalinio užimtumo lygis Lietuvoje siekė vos 10,8 proc., kai ES vidurkis buvo 21,8 proc., Vokietijoje – 29,60 proc. Nyderlanduose – 48,8 proc., Švedijoje – 27 proc. Jei būtų numatytos bendros priemonės visos ES mastu, kaip skatinti dalinį užimtumą, kuris be jaunimo ir senjorų įdarbinimo padėtų spręsti ir karjeros ir vaikų auginimo šeimoje derinimo problemas bei taip sumažintų lyčių nelygybę, socialinė atskirtis visoje Europoje ženkliai sumažėtų. </a:t>
            </a:r>
            <a:r>
              <a:rPr lang="lt-LT" dirty="0" smtClean="0"/>
              <a:t/>
            </a:r>
            <a:br>
              <a:rPr lang="lt-LT" dirty="0" smtClean="0"/>
            </a:br>
            <a:r>
              <a:rPr lang="lt-LT" dirty="0" smtClean="0"/>
              <a:t/>
            </a:r>
            <a:br>
              <a:rPr lang="lt-LT" dirty="0" smtClean="0"/>
            </a:br>
            <a:endParaRPr lang="lt-LT" dirty="0"/>
          </a:p>
        </p:txBody>
      </p:sp>
    </p:spTree>
    <p:extLst>
      <p:ext uri="{BB962C8B-B14F-4D97-AF65-F5344CB8AC3E}">
        <p14:creationId xmlns="" xmlns:p14="http://schemas.microsoft.com/office/powerpoint/2010/main" val="26978317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normAutofit/>
          </a:bodyPr>
          <a:lstStyle/>
          <a:p>
            <a:r>
              <a:rPr lang="en-US" b="1" dirty="0" smtClean="0"/>
              <a:t>B</a:t>
            </a:r>
            <a:r>
              <a:rPr lang="lt-LT" b="1" dirty="0" smtClean="0"/>
              <a:t>uvo suformuluoti šie tūkstantmečio tikslai:</a:t>
            </a:r>
            <a:br>
              <a:rPr lang="lt-LT" b="1" dirty="0" smtClean="0"/>
            </a:br>
            <a:endParaRPr lang="lt-LT" b="1" dirty="0"/>
          </a:p>
        </p:txBody>
      </p:sp>
      <p:sp>
        <p:nvSpPr>
          <p:cNvPr id="3" name="Turinio vietos rezervavimo ženklas 2"/>
          <p:cNvSpPr>
            <a:spLocks noGrp="1"/>
          </p:cNvSpPr>
          <p:nvPr>
            <p:ph idx="1"/>
          </p:nvPr>
        </p:nvSpPr>
        <p:spPr/>
        <p:txBody>
          <a:bodyPr/>
          <a:lstStyle/>
          <a:p>
            <a:r>
              <a:rPr lang="lt-LT" dirty="0"/>
              <a:t>Panaikinti ypač didelį </a:t>
            </a:r>
            <a:r>
              <a:rPr lang="lt-LT" dirty="0">
                <a:hlinkClick r:id="rId2" tooltip="Skurdas"/>
              </a:rPr>
              <a:t>skurdą</a:t>
            </a:r>
            <a:r>
              <a:rPr lang="lt-LT" dirty="0"/>
              <a:t> ir </a:t>
            </a:r>
            <a:r>
              <a:rPr lang="lt-LT" dirty="0">
                <a:hlinkClick r:id="rId3" tooltip="Badas"/>
              </a:rPr>
              <a:t>badą</a:t>
            </a:r>
            <a:r>
              <a:rPr lang="lt-LT" dirty="0"/>
              <a:t>;</a:t>
            </a:r>
          </a:p>
          <a:p>
            <a:r>
              <a:rPr lang="lt-LT" dirty="0"/>
              <a:t>Užtikrinti visapusišką pradinį ugdymą;</a:t>
            </a:r>
          </a:p>
          <a:p>
            <a:r>
              <a:rPr lang="lt-LT" dirty="0"/>
              <a:t>Skatinti </a:t>
            </a:r>
            <a:r>
              <a:rPr lang="lt-LT" dirty="0">
                <a:hlinkClick r:id="rId4" tooltip="Lyčių lygybė (puslapis neegzistuoja)"/>
              </a:rPr>
              <a:t>lyčių lygybę</a:t>
            </a:r>
            <a:r>
              <a:rPr lang="lt-LT" dirty="0"/>
              <a:t> bei daugiau teisių suteikti moterims;</a:t>
            </a:r>
          </a:p>
          <a:p>
            <a:r>
              <a:rPr lang="lt-LT" dirty="0"/>
              <a:t>Sumažinti vaikų </a:t>
            </a:r>
            <a:r>
              <a:rPr lang="lt-LT" u="sng" dirty="0">
                <a:hlinkClick r:id="rId5"/>
              </a:rPr>
              <a:t>mirtingumą</a:t>
            </a:r>
            <a:r>
              <a:rPr lang="lt-LT" dirty="0"/>
              <a:t>;</a:t>
            </a:r>
          </a:p>
          <a:p>
            <a:r>
              <a:rPr lang="lt-LT" dirty="0"/>
              <a:t>Stiprinti gimdyvių sveikatą;</a:t>
            </a:r>
          </a:p>
          <a:p>
            <a:r>
              <a:rPr lang="lt-LT" dirty="0"/>
              <a:t>Įveikti </a:t>
            </a:r>
            <a:r>
              <a:rPr lang="lt-LT" dirty="0">
                <a:hlinkClick r:id="rId6" tooltip="AIDS"/>
              </a:rPr>
              <a:t>AIDS</a:t>
            </a:r>
            <a:r>
              <a:rPr lang="lt-LT" dirty="0"/>
              <a:t>, </a:t>
            </a:r>
            <a:r>
              <a:rPr lang="lt-LT" dirty="0">
                <a:hlinkClick r:id="rId7" tooltip="Maliarija"/>
              </a:rPr>
              <a:t>maliariją</a:t>
            </a:r>
            <a:r>
              <a:rPr lang="lt-LT" dirty="0"/>
              <a:t> ir kitas </a:t>
            </a:r>
            <a:r>
              <a:rPr lang="lt-LT" dirty="0">
                <a:hlinkClick r:id="rId8" tooltip="Liga"/>
              </a:rPr>
              <a:t>ligas</a:t>
            </a:r>
            <a:r>
              <a:rPr lang="lt-LT" dirty="0"/>
              <a:t>;</a:t>
            </a:r>
          </a:p>
          <a:p>
            <a:r>
              <a:rPr lang="lt-LT" dirty="0"/>
              <a:t>Užtikrinti nuoseklią </a:t>
            </a:r>
            <a:r>
              <a:rPr lang="lt-LT" dirty="0">
                <a:hlinkClick r:id="rId9" tooltip="Aplinkos apsauga"/>
              </a:rPr>
              <a:t>aplinkos apsaugą</a:t>
            </a:r>
            <a:r>
              <a:rPr lang="lt-LT" dirty="0"/>
              <a:t>;</a:t>
            </a:r>
          </a:p>
          <a:p>
            <a:r>
              <a:rPr lang="lt-LT" dirty="0"/>
              <a:t>Suburti pasaulio visuomenę tolimesnei žmonijos raidai užtikrinti.</a:t>
            </a:r>
          </a:p>
          <a:p>
            <a:endParaRPr lang="lt-LT" dirty="0"/>
          </a:p>
        </p:txBody>
      </p:sp>
    </p:spTree>
    <p:extLst>
      <p:ext uri="{BB962C8B-B14F-4D97-AF65-F5344CB8AC3E}">
        <p14:creationId xmlns="" xmlns:p14="http://schemas.microsoft.com/office/powerpoint/2010/main" val="21328854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en-US" dirty="0" smtClean="0"/>
              <a:t>DISKUSIJOS, KLAUSIMAI, ATSAKYMAI!</a:t>
            </a:r>
            <a:endParaRPr lang="lt-LT" dirty="0"/>
          </a:p>
        </p:txBody>
      </p:sp>
      <p:sp>
        <p:nvSpPr>
          <p:cNvPr id="5" name="Teksto vietos rezervavimo ženklas 4"/>
          <p:cNvSpPr>
            <a:spLocks noGrp="1"/>
          </p:cNvSpPr>
          <p:nvPr>
            <p:ph type="body" idx="1"/>
          </p:nvPr>
        </p:nvSpPr>
        <p:spPr/>
        <p:txBody>
          <a:bodyPr/>
          <a:lstStyle/>
          <a:p>
            <a:pPr algn="ctr"/>
            <a:r>
              <a:rPr lang="lt-LT" b="0" dirty="0">
                <a:solidFill>
                  <a:srgbClr val="00B050"/>
                </a:solidFill>
              </a:rPr>
              <a:t>Ateitis priklauso </a:t>
            </a:r>
            <a:r>
              <a:rPr lang="lt-LT" b="0" dirty="0" smtClean="0">
                <a:solidFill>
                  <a:srgbClr val="00B050"/>
                </a:solidFill>
              </a:rPr>
              <a:t>demokratijai</a:t>
            </a:r>
            <a:r>
              <a:rPr lang="en-US" b="0" dirty="0" smtClean="0">
                <a:solidFill>
                  <a:srgbClr val="00B050"/>
                </a:solidFill>
              </a:rPr>
              <a:t>!</a:t>
            </a:r>
          </a:p>
          <a:p>
            <a:endParaRPr lang="lt-LT" dirty="0"/>
          </a:p>
        </p:txBody>
      </p:sp>
      <p:pic>
        <p:nvPicPr>
          <p:cNvPr id="4" name="Picture 2" descr="Kovos dėl studentų prasideda: kas nukraujavo labiausiai - DELFI"/>
          <p:cNvPicPr>
            <a:picLocks noGrp="1" noChangeAspect="1" noChangeArrowheads="1"/>
          </p:cNvPicPr>
          <p:nvPr>
            <p:ph sz="half" idx="2"/>
          </p:nvPr>
        </p:nvPicPr>
        <p:blipFill>
          <a:blip r:embed="rId2" cstate="print">
            <a:extLst>
              <a:ext uri="{28A0092B-C50C-407E-A947-70E740481C1C}">
                <a14:useLocalDpi xmlns="" xmlns:a14="http://schemas.microsoft.com/office/drawing/2010/main" val="0"/>
              </a:ext>
            </a:extLst>
          </a:blip>
          <a:stretch>
            <a:fillRect/>
          </a:stretch>
        </p:blipFill>
        <p:spPr bwMode="auto">
          <a:xfrm>
            <a:off x="1219321" y="2719449"/>
            <a:ext cx="4059797" cy="2704839"/>
          </a:xfrm>
          <a:prstGeom prst="rect">
            <a:avLst/>
          </a:prstGeom>
          <a:noFill/>
          <a:extLst>
            <a:ext uri="{909E8E84-426E-40DD-AFC4-6F175D3DCCD1}">
              <a14:hiddenFill xmlns="" xmlns:a14="http://schemas.microsoft.com/office/drawing/2010/main">
                <a:solidFill>
                  <a:srgbClr val="FFFFFF"/>
                </a:solidFill>
              </a14:hiddenFill>
            </a:ext>
          </a:extLst>
        </p:spPr>
      </p:pic>
      <p:sp>
        <p:nvSpPr>
          <p:cNvPr id="6" name="Teksto vietos rezervavimo ženklas 5"/>
          <p:cNvSpPr>
            <a:spLocks noGrp="1"/>
          </p:cNvSpPr>
          <p:nvPr>
            <p:ph type="body" sz="quarter" idx="3"/>
          </p:nvPr>
        </p:nvSpPr>
        <p:spPr>
          <a:xfrm>
            <a:off x="6169230" y="1502229"/>
            <a:ext cx="5186157" cy="884711"/>
          </a:xfrm>
        </p:spPr>
        <p:txBody>
          <a:bodyPr/>
          <a:lstStyle/>
          <a:p>
            <a:r>
              <a:rPr lang="lt-LT" b="0" dirty="0">
                <a:solidFill>
                  <a:srgbClr val="00B050"/>
                </a:solidFill>
              </a:rPr>
              <a:t>Žmogus visada </a:t>
            </a:r>
            <a:r>
              <a:rPr lang="lt-LT" b="0" dirty="0" err="1">
                <a:solidFill>
                  <a:srgbClr val="00B050"/>
                </a:solidFill>
              </a:rPr>
              <a:t>esti</a:t>
            </a:r>
            <a:r>
              <a:rPr lang="lt-LT" b="0" dirty="0">
                <a:solidFill>
                  <a:srgbClr val="00B050"/>
                </a:solidFill>
              </a:rPr>
              <a:t> tokio amžiaus, kokia yra </a:t>
            </a:r>
            <a:r>
              <a:rPr lang="lt-LT" b="0" dirty="0" smtClean="0">
                <a:solidFill>
                  <a:srgbClr val="00B050"/>
                </a:solidFill>
              </a:rPr>
              <a:t>dvasia</a:t>
            </a:r>
            <a:r>
              <a:rPr lang="en-US" b="0" dirty="0" smtClean="0">
                <a:solidFill>
                  <a:srgbClr val="00B050"/>
                </a:solidFill>
              </a:rPr>
              <a:t>!</a:t>
            </a:r>
            <a:endParaRPr lang="lt-LT" dirty="0">
              <a:solidFill>
                <a:srgbClr val="00B050"/>
              </a:solidFill>
            </a:endParaRPr>
          </a:p>
        </p:txBody>
      </p:sp>
      <p:pic>
        <p:nvPicPr>
          <p:cNvPr id="4098" name="Picture 2" descr="Nemokami kompiuterių kursai Alytaus Jurgio Kunčino viešojoje bibliotekoje -  Home | Facebook"/>
          <p:cNvPicPr>
            <a:picLocks noGrp="1" noChangeAspect="1" noChangeArrowheads="1"/>
          </p:cNvPicPr>
          <p:nvPr>
            <p:ph sz="quarter" idx="4"/>
          </p:nvPr>
        </p:nvPicPr>
        <p:blipFill>
          <a:blip r:embed="rId3">
            <a:extLst>
              <a:ext uri="{28A0092B-C50C-407E-A947-70E740481C1C}">
                <a14:useLocalDpi xmlns="" xmlns:a14="http://schemas.microsoft.com/office/drawing/2010/main" val="0"/>
              </a:ext>
            </a:extLst>
          </a:blip>
          <a:srcRect/>
          <a:stretch>
            <a:fillRect/>
          </a:stretch>
        </p:blipFill>
        <p:spPr bwMode="auto">
          <a:xfrm>
            <a:off x="6460230" y="2814453"/>
            <a:ext cx="3613251" cy="2404454"/>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28844259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pPr algn="ctr"/>
            <a:r>
              <a:rPr lang="lt-LT" b="1" dirty="0"/>
              <a:t>Pagrindiniai JTO organai:</a:t>
            </a:r>
          </a:p>
        </p:txBody>
      </p:sp>
      <p:pic>
        <p:nvPicPr>
          <p:cNvPr id="5122" name="Picture 2" descr="JTO struktura.png"/>
          <p:cNvPicPr>
            <a:picLocks noGrp="1" noChangeAspect="1" noChangeArrowheads="1"/>
          </p:cNvPicPr>
          <p:nvPr>
            <p:ph idx="1"/>
          </p:nvPr>
        </p:nvPicPr>
        <p:blipFill>
          <a:blip r:embed="rId2">
            <a:extLst>
              <a:ext uri="{28A0092B-C50C-407E-A947-70E740481C1C}">
                <a14:useLocalDpi xmlns="" xmlns:a14="http://schemas.microsoft.com/office/drawing/2010/main" val="0"/>
              </a:ext>
            </a:extLst>
          </a:blip>
          <a:srcRect/>
          <a:stretch>
            <a:fillRect/>
          </a:stretch>
        </p:blipFill>
        <p:spPr bwMode="auto">
          <a:xfrm>
            <a:off x="2785194" y="1852936"/>
            <a:ext cx="6879506" cy="4141463"/>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497414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838200" y="647700"/>
            <a:ext cx="10515600" cy="1346200"/>
          </a:xfrm>
        </p:spPr>
        <p:txBody>
          <a:bodyPr/>
          <a:lstStyle/>
          <a:p>
            <a:r>
              <a:rPr lang="lt-LT" b="1" dirty="0" smtClean="0"/>
              <a:t>VISUOTINĖ ŽMOGAUS TEISIŲ DEKLARACIJA</a:t>
            </a:r>
            <a:r>
              <a:rPr lang="lt-LT" dirty="0" smtClean="0"/>
              <a:t/>
            </a:r>
            <a:br>
              <a:rPr lang="lt-LT" dirty="0" smtClean="0"/>
            </a:br>
            <a:endParaRPr lang="lt-LT" dirty="0"/>
          </a:p>
        </p:txBody>
      </p:sp>
      <p:sp>
        <p:nvSpPr>
          <p:cNvPr id="3" name="Turinio vietos rezervavimo ženklas 2"/>
          <p:cNvSpPr>
            <a:spLocks noGrp="1"/>
          </p:cNvSpPr>
          <p:nvPr>
            <p:ph idx="1"/>
          </p:nvPr>
        </p:nvSpPr>
        <p:spPr/>
        <p:txBody>
          <a:bodyPr/>
          <a:lstStyle/>
          <a:p>
            <a:pPr marL="0" indent="0">
              <a:buNone/>
            </a:pPr>
            <a:r>
              <a:rPr lang="lt-LT" dirty="0"/>
              <a:t> </a:t>
            </a:r>
          </a:p>
          <a:p>
            <a:pPr marL="0" indent="0">
              <a:buNone/>
            </a:pPr>
            <a:r>
              <a:rPr lang="lt-LT" sz="3200" dirty="0"/>
              <a:t>Generalinės Asamblėjos priimta ir paskelbta 1948 m. gruodžio 10 d. rezoliucija 217 A (III)</a:t>
            </a:r>
          </a:p>
          <a:p>
            <a:pPr marL="0" indent="0">
              <a:buNone/>
            </a:pPr>
            <a:r>
              <a:rPr lang="lt-LT" dirty="0"/>
              <a:t> </a:t>
            </a:r>
          </a:p>
          <a:p>
            <a:endParaRPr lang="lt-LT" dirty="0"/>
          </a:p>
        </p:txBody>
      </p:sp>
    </p:spTree>
    <p:extLst>
      <p:ext uri="{BB962C8B-B14F-4D97-AF65-F5344CB8AC3E}">
        <p14:creationId xmlns="" xmlns:p14="http://schemas.microsoft.com/office/powerpoint/2010/main" val="18651995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urinio vietos rezervavimo ženklas 2"/>
          <p:cNvSpPr>
            <a:spLocks noGrp="1"/>
          </p:cNvSpPr>
          <p:nvPr>
            <p:ph idx="1"/>
          </p:nvPr>
        </p:nvSpPr>
        <p:spPr>
          <a:xfrm>
            <a:off x="838200" y="332509"/>
            <a:ext cx="10515600" cy="5844454"/>
          </a:xfrm>
        </p:spPr>
        <p:txBody>
          <a:bodyPr>
            <a:normAutofit/>
          </a:bodyPr>
          <a:lstStyle/>
          <a:p>
            <a:pPr marL="0" indent="0">
              <a:buNone/>
            </a:pPr>
            <a:r>
              <a:rPr lang="lt-LT" dirty="0"/>
              <a:t>Visi žmonės gimsta laisvi ir lygūs savo orumu ir teisėmis. Jiems yra suteiktas protas ir sąžinė, ir jie turi elgtis vienas su kitu kaip broliai.</a:t>
            </a:r>
          </a:p>
          <a:p>
            <a:pPr marL="0" indent="0">
              <a:buNone/>
            </a:pPr>
            <a:r>
              <a:rPr lang="en-US" b="1" dirty="0" smtClean="0"/>
              <a:t>1 </a:t>
            </a:r>
            <a:r>
              <a:rPr lang="lt-LT" b="1" dirty="0" smtClean="0"/>
              <a:t>straipsnis</a:t>
            </a:r>
            <a:endParaRPr lang="en-US" b="1" dirty="0" smtClean="0"/>
          </a:p>
          <a:p>
            <a:pPr marL="0" indent="0">
              <a:buNone/>
            </a:pPr>
            <a:r>
              <a:rPr lang="lt-LT" b="1" dirty="0" smtClean="0"/>
              <a:t> </a:t>
            </a:r>
            <a:r>
              <a:rPr lang="lt-LT" dirty="0" smtClean="0"/>
              <a:t>Kiekvienas </a:t>
            </a:r>
            <a:r>
              <a:rPr lang="lt-LT" dirty="0"/>
              <a:t>turi teisę naudotis visomis šioje Deklaracijoje paskelbtomis teisėmis ir laisvėmis be jokių skirtumų, pavyzdžiui, dėl rasės, odos spalvos, lyties, kalbos, religijos, politinių ar kitokių įsitikinimų, nacionalinės ar socialinės kilmės, turtinės, gimimo ar kitokios padėties.</a:t>
            </a:r>
          </a:p>
          <a:p>
            <a:pPr marL="0" indent="0">
              <a:buNone/>
            </a:pPr>
            <a:r>
              <a:rPr lang="lt-LT" dirty="0" smtClean="0"/>
              <a:t> </a:t>
            </a:r>
            <a:r>
              <a:rPr lang="en-US" b="1" dirty="0" smtClean="0"/>
              <a:t>2 </a:t>
            </a:r>
            <a:r>
              <a:rPr lang="lt-LT" b="1" dirty="0" smtClean="0"/>
              <a:t>straipsnis</a:t>
            </a:r>
            <a:endParaRPr lang="en-US" dirty="0" smtClean="0"/>
          </a:p>
          <a:p>
            <a:pPr marL="0" indent="0">
              <a:buNone/>
            </a:pPr>
            <a:r>
              <a:rPr lang="lt-LT" dirty="0" smtClean="0"/>
              <a:t>Be </a:t>
            </a:r>
            <a:r>
              <a:rPr lang="lt-LT" dirty="0"/>
              <a:t>to, neturi būti daroma jokio skirtumo dėl šalies ar teritorijos, kuriai priklauso asmuo, politinio, teisinio ar tarptautinio statuso, nesvarbu, ar ji būtų nepriklausoma, globojama, nesavavaldi arba jos suverenitetas būtų kaip nors kitaip apribotas.</a:t>
            </a:r>
          </a:p>
          <a:p>
            <a:pPr marL="0" indent="0">
              <a:buNone/>
            </a:pPr>
            <a:r>
              <a:rPr lang="lt-LT" dirty="0"/>
              <a:t> </a:t>
            </a:r>
          </a:p>
        </p:txBody>
      </p:sp>
    </p:spTree>
    <p:extLst>
      <p:ext uri="{BB962C8B-B14F-4D97-AF65-F5344CB8AC3E}">
        <p14:creationId xmlns="" xmlns:p14="http://schemas.microsoft.com/office/powerpoint/2010/main" val="19894064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urinio vietos rezervavimo ženklas 2"/>
          <p:cNvSpPr>
            <a:spLocks noGrp="1"/>
          </p:cNvSpPr>
          <p:nvPr>
            <p:ph idx="1"/>
          </p:nvPr>
        </p:nvSpPr>
        <p:spPr>
          <a:xfrm>
            <a:off x="368300" y="698499"/>
            <a:ext cx="11341100" cy="5478463"/>
          </a:xfrm>
        </p:spPr>
        <p:txBody>
          <a:bodyPr>
            <a:noAutofit/>
          </a:bodyPr>
          <a:lstStyle/>
          <a:p>
            <a:pPr marL="0" indent="0">
              <a:buNone/>
            </a:pPr>
            <a:r>
              <a:rPr lang="lt-LT" b="1" dirty="0" smtClean="0"/>
              <a:t>3</a:t>
            </a:r>
            <a:r>
              <a:rPr lang="lt-LT" b="1" dirty="0"/>
              <a:t> straipsnis</a:t>
            </a:r>
            <a:endParaRPr lang="lt-LT" dirty="0"/>
          </a:p>
          <a:p>
            <a:pPr marL="0" indent="0">
              <a:buNone/>
            </a:pPr>
            <a:r>
              <a:rPr lang="lt-LT" dirty="0"/>
              <a:t>Kiekvienas turi teisę į gyvybę, laisvę ir asmens saugumą.</a:t>
            </a:r>
          </a:p>
          <a:p>
            <a:pPr marL="0" indent="0">
              <a:lnSpc>
                <a:spcPct val="100000"/>
              </a:lnSpc>
              <a:buNone/>
            </a:pPr>
            <a:r>
              <a:rPr lang="lt-LT" dirty="0"/>
              <a:t> </a:t>
            </a:r>
            <a:r>
              <a:rPr lang="lt-LT" b="1" dirty="0" smtClean="0"/>
              <a:t>4</a:t>
            </a:r>
            <a:r>
              <a:rPr lang="lt-LT" b="1" dirty="0"/>
              <a:t> straipsnis</a:t>
            </a:r>
            <a:endParaRPr lang="lt-LT" dirty="0"/>
          </a:p>
          <a:p>
            <a:pPr marL="0" indent="0">
              <a:buNone/>
            </a:pPr>
            <a:r>
              <a:rPr lang="lt-LT" dirty="0"/>
              <a:t>Niekas negali būti laikomas vergijoje ar nelaisvas; visų formų vergija ir prekyba vergais yra draudžiama.</a:t>
            </a:r>
          </a:p>
          <a:p>
            <a:pPr marL="0" indent="0">
              <a:buNone/>
            </a:pPr>
            <a:r>
              <a:rPr lang="lt-LT" dirty="0"/>
              <a:t> </a:t>
            </a:r>
            <a:r>
              <a:rPr lang="lt-LT" b="1" dirty="0" smtClean="0"/>
              <a:t>5</a:t>
            </a:r>
            <a:r>
              <a:rPr lang="lt-LT" b="1" dirty="0"/>
              <a:t> straipsnis</a:t>
            </a:r>
            <a:endParaRPr lang="lt-LT" dirty="0"/>
          </a:p>
          <a:p>
            <a:pPr marL="0" indent="0">
              <a:buNone/>
            </a:pPr>
            <a:r>
              <a:rPr lang="lt-LT" dirty="0"/>
              <a:t>Niekas negali būti kankinamas arba patirti žiaurų, nežmonišką ar žeminantį jo orumą elgesį arba būti taip baudžiamas.</a:t>
            </a:r>
          </a:p>
          <a:p>
            <a:pPr marL="0" indent="0">
              <a:buNone/>
            </a:pPr>
            <a:r>
              <a:rPr lang="lt-LT" dirty="0"/>
              <a:t> </a:t>
            </a:r>
            <a:r>
              <a:rPr lang="lt-LT" b="1" dirty="0" smtClean="0"/>
              <a:t>6</a:t>
            </a:r>
            <a:r>
              <a:rPr lang="lt-LT" b="1" dirty="0"/>
              <a:t> straipsnis</a:t>
            </a:r>
            <a:endParaRPr lang="lt-LT" dirty="0"/>
          </a:p>
          <a:p>
            <a:pPr marL="0" indent="0">
              <a:buNone/>
            </a:pPr>
            <a:r>
              <a:rPr lang="lt-LT" dirty="0"/>
              <a:t>Kiekvienas, kad ir kur būtų, turi teisę būti pripažintas teisinių santykių subjektu.</a:t>
            </a:r>
          </a:p>
          <a:p>
            <a:pPr marL="0" indent="0">
              <a:buNone/>
            </a:pPr>
            <a:r>
              <a:rPr lang="lt-LT" dirty="0"/>
              <a:t> </a:t>
            </a:r>
          </a:p>
          <a:p>
            <a:endParaRPr lang="lt-LT" dirty="0"/>
          </a:p>
        </p:txBody>
      </p:sp>
    </p:spTree>
    <p:extLst>
      <p:ext uri="{BB962C8B-B14F-4D97-AF65-F5344CB8AC3E}">
        <p14:creationId xmlns="" xmlns:p14="http://schemas.microsoft.com/office/powerpoint/2010/main" val="4204343965"/>
      </p:ext>
    </p:extLst>
  </p:cSld>
  <p:clrMapOvr>
    <a:masterClrMapping/>
  </p:clrMapOvr>
</p:sld>
</file>

<file path=ppt/theme/theme1.xml><?xml version="1.0" encoding="utf-8"?>
<a:theme xmlns:a="http://schemas.openxmlformats.org/drawingml/2006/main" name="„Office“ 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242</TotalTime>
  <Words>1432</Words>
  <Application>Microsoft Office PowerPoint</Application>
  <PresentationFormat>Custom</PresentationFormat>
  <Paragraphs>169</Paragraphs>
  <Slides>50</Slides>
  <Notes>0</Notes>
  <HiddenSlides>0</HiddenSlides>
  <MMClips>0</MMClips>
  <ScaleCrop>false</ScaleCrop>
  <HeadingPairs>
    <vt:vector size="4" baseType="variant">
      <vt:variant>
        <vt:lpstr>Theme</vt:lpstr>
      </vt:variant>
      <vt:variant>
        <vt:i4>1</vt:i4>
      </vt:variant>
      <vt:variant>
        <vt:lpstr>Slide Titles</vt:lpstr>
      </vt:variant>
      <vt:variant>
        <vt:i4>50</vt:i4>
      </vt:variant>
    </vt:vector>
  </HeadingPairs>
  <TitlesOfParts>
    <vt:vector size="51" baseType="lpstr">
      <vt:lpstr>„Office“ tema</vt:lpstr>
      <vt:lpstr>    Šiuolaikinės demokratinės šalies veikimo pagrindai   2. Pagrindinės vyresnio amžiaus žmonių teisės   </vt:lpstr>
      <vt:lpstr>Slide 2</vt:lpstr>
      <vt:lpstr>Jungtinių Tautų Organizacijos tikslai:</vt:lpstr>
      <vt:lpstr>Slide 4</vt:lpstr>
      <vt:lpstr>Buvo suformuluoti šie tūkstantmečio tikslai: </vt:lpstr>
      <vt:lpstr>Pagrindiniai JTO organai:</vt:lpstr>
      <vt:lpstr>VISUOTINĖ ŽMOGAUS TEISIŲ DEKLARACIJA </vt:lpstr>
      <vt:lpstr>Slide 8</vt:lpstr>
      <vt:lpstr>Slide 9</vt:lpstr>
      <vt:lpstr>Slide 10</vt:lpstr>
      <vt:lpstr>Slide 11</vt:lpstr>
      <vt:lpstr>Slide 12</vt:lpstr>
      <vt:lpstr>Slide 13</vt:lpstr>
      <vt:lpstr>Slide 14</vt:lpstr>
      <vt:lpstr>   DISKUSIJA !     </vt:lpstr>
      <vt:lpstr>Slide 16</vt:lpstr>
      <vt:lpstr>Slide 17</vt:lpstr>
      <vt:lpstr>Slide 18</vt:lpstr>
      <vt:lpstr>Slide 19</vt:lpstr>
      <vt:lpstr>Teisė į gyvybę  </vt:lpstr>
      <vt:lpstr>Teisė į gyvybę</vt:lpstr>
      <vt:lpstr>Teisė į gyvybę </vt:lpstr>
      <vt:lpstr>Teisė į gyvybę</vt:lpstr>
      <vt:lpstr>Teisė į gyvybę</vt:lpstr>
      <vt:lpstr>Teisė į gyvybę</vt:lpstr>
      <vt:lpstr>Kankinimo uždraudimas </vt:lpstr>
      <vt:lpstr>Kankinimo uždraudimas</vt:lpstr>
      <vt:lpstr>Kankinimo uždraudimas </vt:lpstr>
      <vt:lpstr>Kankinimo uždraudimas</vt:lpstr>
      <vt:lpstr>DISKUSIJA</vt:lpstr>
      <vt:lpstr>JTOT ekonominių, socialinių ir kultūrinių teisių paktas </vt:lpstr>
      <vt:lpstr>Jungtinių Tautų Ekonominių, Socialinių ir Kultūrinių teisių komiteto vykdoma veikla/priežiūros mechanizmas</vt:lpstr>
      <vt:lpstr>Slide 33</vt:lpstr>
      <vt:lpstr>Slide 34</vt:lpstr>
      <vt:lpstr>Europos socialinė chartija ( 23 straipsnis) </vt:lpstr>
      <vt:lpstr>Slide 36</vt:lpstr>
      <vt:lpstr>KLAUSIMAI IR ATSAKYMAI???</vt:lpstr>
      <vt:lpstr>ES NARIO PRIVALUMAI</vt:lpstr>
      <vt:lpstr>1. UŽSIENIO INVESTICIJOS</vt:lpstr>
      <vt:lpstr>Užsienio investicijos skirstomos į: </vt:lpstr>
      <vt:lpstr>Užsienio investicijos skirstomos į: </vt:lpstr>
      <vt:lpstr>Laisvas asmenų judėjimas visoje ES </vt:lpstr>
      <vt:lpstr>Slide 43</vt:lpstr>
      <vt:lpstr>DISKUSIJA!</vt:lpstr>
      <vt:lpstr>Investicijos į Lietuvos švietimą ir mokslą </vt:lpstr>
      <vt:lpstr>Slide 46</vt:lpstr>
      <vt:lpstr>Socialinės garantijos visoje ES </vt:lpstr>
      <vt:lpstr>Slide 48</vt:lpstr>
      <vt:lpstr>Slide 49</vt:lpstr>
      <vt:lpstr>DISKUSIJOS, KLAUSIMAI, ATSAKYMAI!</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Interface of MS PowerPoint and Open Office Impress</dc:title>
  <dc:creator>Vartotojas</dc:creator>
  <cp:lastModifiedBy>Grazina</cp:lastModifiedBy>
  <cp:revision>32</cp:revision>
  <dcterms:created xsi:type="dcterms:W3CDTF">2021-03-29T09:20:06Z</dcterms:created>
  <dcterms:modified xsi:type="dcterms:W3CDTF">2021-08-13T17:13:20Z</dcterms:modified>
</cp:coreProperties>
</file>