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3"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93" autoAdjust="0"/>
    <p:restoredTop sz="94660"/>
  </p:normalViewPr>
  <p:slideViewPr>
    <p:cSldViewPr snapToGrid="0">
      <p:cViewPr varScale="1">
        <p:scale>
          <a:sx n="75" d="100"/>
          <a:sy n="75" d="100"/>
        </p:scale>
        <p:origin x="-45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268147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258530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46316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387485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2175999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350408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7316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104065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221824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4745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5BB16AB2-7989-4F7B-974A-FBCEA8FE4524}"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2348548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16AB2-7989-4F7B-974A-FBCEA8FE4524}" type="datetimeFigureOut">
              <a:rPr lang="lt-LT" smtClean="0"/>
              <a:pPr/>
              <a:t>2021-08-13</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C80255-DC84-43E5-A114-BD835413AE88}" type="slidenum">
              <a:rPr lang="lt-LT" smtClean="0"/>
              <a:pPr/>
              <a:t>‹#›</a:t>
            </a:fld>
            <a:endParaRPr lang="lt-LT"/>
          </a:p>
        </p:txBody>
      </p:sp>
    </p:spTree>
    <p:extLst>
      <p:ext uri="{BB962C8B-B14F-4D97-AF65-F5344CB8AC3E}">
        <p14:creationId xmlns="" xmlns:p14="http://schemas.microsoft.com/office/powerpoint/2010/main" val="1148673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vle.lt/9412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acebook.com/Europos/videos/38814304574270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647B2D-D594-4C8F-BBA8-4EDE5B6A9439}"/>
              </a:ext>
            </a:extLst>
          </p:cNvPr>
          <p:cNvSpPr>
            <a:spLocks noGrp="1"/>
          </p:cNvSpPr>
          <p:nvPr>
            <p:ph type="ctrTitle"/>
          </p:nvPr>
        </p:nvSpPr>
        <p:spPr/>
        <p:txBody>
          <a:bodyPr>
            <a:normAutofit/>
          </a:bodyPr>
          <a:lstStyle/>
          <a:p>
            <a:r>
              <a:rPr lang="en-US" b="1" dirty="0" err="1" smtClean="0"/>
              <a:t>Teisės</a:t>
            </a:r>
            <a:r>
              <a:rPr lang="en-US" b="1" dirty="0" smtClean="0"/>
              <a:t> </a:t>
            </a:r>
            <a:r>
              <a:rPr lang="en-US" b="1" dirty="0" err="1" smtClean="0"/>
              <a:t>pagrindai</a:t>
            </a:r>
            <a:r>
              <a:rPr lang="en-US" b="1" dirty="0" smtClean="0"/>
              <a:t> </a:t>
            </a:r>
            <a:r>
              <a:rPr lang="en-US" b="1" dirty="0" err="1" smtClean="0"/>
              <a:t>senjorams</a:t>
            </a:r>
            <a:r>
              <a:rPr lang="en-US" b="1" dirty="0" smtClean="0"/>
              <a:t> </a:t>
            </a:r>
            <a:r>
              <a:rPr lang="lt-LT" dirty="0"/>
              <a:t/>
            </a:r>
            <a:br>
              <a:rPr lang="lt-LT" dirty="0"/>
            </a:br>
            <a:endParaRPr lang="en-GB" dirty="0"/>
          </a:p>
        </p:txBody>
      </p:sp>
      <p:sp>
        <p:nvSpPr>
          <p:cNvPr id="3" name="Subtitle 2">
            <a:extLst>
              <a:ext uri="{FF2B5EF4-FFF2-40B4-BE49-F238E27FC236}">
                <a16:creationId xmlns="" xmlns:a16="http://schemas.microsoft.com/office/drawing/2014/main" id="{E7136DD3-C24C-4A06-8A38-0EE8FCA3DFBD}"/>
              </a:ext>
            </a:extLst>
          </p:cNvPr>
          <p:cNvSpPr>
            <a:spLocks noGrp="1"/>
          </p:cNvSpPr>
          <p:nvPr>
            <p:ph type="subTitle" idx="1"/>
          </p:nvPr>
        </p:nvSpPr>
        <p:spPr/>
        <p:txBody>
          <a:bodyPr/>
          <a:lstStyle/>
          <a:p>
            <a:pPr>
              <a:lnSpc>
                <a:spcPct val="100000"/>
              </a:lnSpc>
            </a:pPr>
            <a:r>
              <a:rPr lang="en-US" spc="-1" dirty="0">
                <a:solidFill>
                  <a:srgbClr val="000000"/>
                </a:solidFill>
                <a:latin typeface="Arial"/>
                <a:ea typeface="DejaVu Sans"/>
              </a:rPr>
              <a:t>2021</a:t>
            </a:r>
            <a:endParaRPr lang="lv-LV" spc="-1" dirty="0">
              <a:latin typeface="Arial"/>
            </a:endParaRPr>
          </a:p>
          <a:p>
            <a:pPr>
              <a:lnSpc>
                <a:spcPct val="100000"/>
              </a:lnSpc>
            </a:pPr>
            <a:r>
              <a:rPr lang="en-US" spc="-1" dirty="0" err="1">
                <a:solidFill>
                  <a:srgbClr val="000000"/>
                </a:solidFill>
                <a:latin typeface="Arial"/>
                <a:ea typeface="DejaVu Sans"/>
              </a:rPr>
              <a:t>A.Vanags</a:t>
            </a:r>
            <a:r>
              <a:rPr lang="en-US" spc="-1" dirty="0">
                <a:solidFill>
                  <a:srgbClr val="000000"/>
                </a:solidFill>
                <a:latin typeface="Arial"/>
                <a:ea typeface="DejaVu Sans"/>
              </a:rPr>
              <a:t>, </a:t>
            </a:r>
            <a:r>
              <a:rPr lang="en-US" spc="-1" dirty="0">
                <a:solidFill>
                  <a:srgbClr val="000000"/>
                </a:solidFill>
                <a:latin typeface="Arial"/>
              </a:rPr>
              <a:t>L. </a:t>
            </a:r>
            <a:r>
              <a:rPr lang="en-US" spc="-1" dirty="0" err="1">
                <a:solidFill>
                  <a:srgbClr val="000000"/>
                </a:solidFill>
                <a:latin typeface="Arial"/>
              </a:rPr>
              <a:t>Skinderienė</a:t>
            </a:r>
            <a:r>
              <a:rPr lang="en-US" spc="-1" dirty="0">
                <a:solidFill>
                  <a:srgbClr val="000000"/>
                </a:solidFill>
                <a:latin typeface="Arial"/>
              </a:rPr>
              <a:t>, G. </a:t>
            </a:r>
            <a:r>
              <a:rPr lang="en-US" spc="-1" dirty="0" err="1">
                <a:solidFill>
                  <a:srgbClr val="000000"/>
                </a:solidFill>
                <a:latin typeface="Arial"/>
              </a:rPr>
              <a:t>Jedemskienė</a:t>
            </a:r>
            <a:endParaRPr lang="lv-LV" spc="-1" dirty="0">
              <a:latin typeface="Arial"/>
            </a:endParaRPr>
          </a:p>
          <a:p>
            <a:endParaRPr lang="lv-LV" dirty="0"/>
          </a:p>
        </p:txBody>
      </p:sp>
      <p:grpSp>
        <p:nvGrpSpPr>
          <p:cNvPr id="6" name="Group 5">
            <a:extLst>
              <a:ext uri="{FF2B5EF4-FFF2-40B4-BE49-F238E27FC236}">
                <a16:creationId xmlns="" xmlns:a16="http://schemas.microsoft.com/office/drawing/2014/main" id="{A0D7AC44-C812-4ABF-AC34-2EC5D8AD43F2}"/>
              </a:ext>
            </a:extLst>
          </p:cNvPr>
          <p:cNvGrpSpPr/>
          <p:nvPr/>
        </p:nvGrpSpPr>
        <p:grpSpPr>
          <a:xfrm>
            <a:off x="894669" y="5257800"/>
            <a:ext cx="10331411" cy="1429430"/>
            <a:chOff x="894669" y="5257800"/>
            <a:chExt cx="10331411" cy="1429430"/>
          </a:xfrm>
        </p:grpSpPr>
        <p:pic>
          <p:nvPicPr>
            <p:cNvPr id="7" name="Picture 6">
              <a:extLst>
                <a:ext uri="{FF2B5EF4-FFF2-40B4-BE49-F238E27FC236}">
                  <a16:creationId xmlns="" xmlns:a16="http://schemas.microsoft.com/office/drawing/2014/main" id="{F0B694DF-6E56-4E4C-A969-7BA14B297728}"/>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94669" y="5613082"/>
              <a:ext cx="1781175" cy="752475"/>
            </a:xfrm>
            <a:prstGeom prst="rect">
              <a:avLst/>
            </a:prstGeom>
          </p:spPr>
        </p:pic>
        <p:pic>
          <p:nvPicPr>
            <p:cNvPr id="8" name="Picture 7">
              <a:extLst>
                <a:ext uri="{FF2B5EF4-FFF2-40B4-BE49-F238E27FC236}">
                  <a16:creationId xmlns="" xmlns:a16="http://schemas.microsoft.com/office/drawing/2014/main" id="{F9996EC2-367D-40FE-827E-5187C844FDD7}"/>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128418" y="5613081"/>
              <a:ext cx="1781175" cy="752475"/>
            </a:xfrm>
            <a:prstGeom prst="rect">
              <a:avLst/>
            </a:prstGeom>
          </p:spPr>
        </p:pic>
        <p:pic>
          <p:nvPicPr>
            <p:cNvPr id="9" name="Picture 8">
              <a:extLst>
                <a:ext uri="{FF2B5EF4-FFF2-40B4-BE49-F238E27FC236}">
                  <a16:creationId xmlns="" xmlns:a16="http://schemas.microsoft.com/office/drawing/2014/main" id="{55044FC9-ACD3-4BA9-8688-13B744F39994}"/>
                </a:ext>
              </a:extLst>
            </p:cNvPr>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5009469" y="5613081"/>
              <a:ext cx="1781175" cy="752475"/>
            </a:xfrm>
            <a:prstGeom prst="rect">
              <a:avLst/>
            </a:prstGeom>
          </p:spPr>
        </p:pic>
        <p:pic>
          <p:nvPicPr>
            <p:cNvPr id="10" name="Picture 9">
              <a:extLst>
                <a:ext uri="{FF2B5EF4-FFF2-40B4-BE49-F238E27FC236}">
                  <a16:creationId xmlns="" xmlns:a16="http://schemas.microsoft.com/office/drawing/2014/main" id="{DDBD73E9-EF86-4600-B882-F92C792E5A0B}"/>
                </a:ext>
              </a:extLst>
            </p:cNvPr>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6890520" y="5613081"/>
              <a:ext cx="1781175" cy="752475"/>
            </a:xfrm>
            <a:prstGeom prst="rect">
              <a:avLst/>
            </a:prstGeom>
          </p:spPr>
        </p:pic>
        <p:pic>
          <p:nvPicPr>
            <p:cNvPr id="11" name="Picture 10">
              <a:extLst>
                <a:ext uri="{FF2B5EF4-FFF2-40B4-BE49-F238E27FC236}">
                  <a16:creationId xmlns="" xmlns:a16="http://schemas.microsoft.com/office/drawing/2014/main" id="{67932BEF-522C-474B-99AF-D6B5A8928960}"/>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8948602" y="5257800"/>
              <a:ext cx="2277478" cy="1429430"/>
            </a:xfrm>
            <a:prstGeom prst="rect">
              <a:avLst/>
            </a:prstGeom>
          </p:spPr>
        </p:pic>
      </p:grpSp>
    </p:spTree>
    <p:extLst>
      <p:ext uri="{BB962C8B-B14F-4D97-AF65-F5344CB8AC3E}">
        <p14:creationId xmlns="" xmlns:p14="http://schemas.microsoft.com/office/powerpoint/2010/main" val="3067033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96586" y="649968"/>
            <a:ext cx="10421587" cy="5709268"/>
          </a:xfrm>
        </p:spPr>
        <p:txBody>
          <a:bodyPr>
            <a:normAutofit/>
          </a:bodyPr>
          <a:lstStyle/>
          <a:p>
            <a:pPr algn="just"/>
            <a:r>
              <a:rPr lang="lt-LT" dirty="0" smtClean="0"/>
              <a:t>Prigimtinis </a:t>
            </a:r>
            <a:r>
              <a:rPr lang="lt-LT" dirty="0"/>
              <a:t>žmogaus teisių ir laisvių pobūdis, </a:t>
            </a:r>
            <a:r>
              <a:rPr lang="lt-LT" dirty="0" smtClean="0"/>
              <a:t>demokratija </a:t>
            </a:r>
            <a:r>
              <a:rPr lang="lt-LT" dirty="0"/>
              <a:t>ir valstybės nepriklausomybė yra tokios konstitucinės vertybės, kurios sudaro Konstitucijos, kaip visuomenės sutarties, ir </a:t>
            </a:r>
            <a:r>
              <a:rPr lang="lt-LT" dirty="0" smtClean="0"/>
              <a:t>ją </a:t>
            </a:r>
            <a:r>
              <a:rPr lang="lt-LT" dirty="0"/>
              <a:t>grindžiamo Tautos bendro gyvenimo, pačios Lietuvos valstybės pamatą. Niekas negali paneigti Konstitucijos nuostatų, įtvirtinančių šias pamatines konstitucines vertybes, nes tai reikštų pačios Konstitucijos esmės paneigimą“, taip pat kad „kitoks Konstitucijos 1, 18 straipsnių aiškinimas reikštų, kad ne tik </a:t>
            </a:r>
            <a:r>
              <a:rPr lang="lt-LT" dirty="0" err="1"/>
              <a:t>būtu</a:t>
            </a:r>
            <a:r>
              <a:rPr lang="lt-LT" dirty="0"/>
              <a:t>̨ paneigiamas Konstitucijos </a:t>
            </a:r>
            <a:r>
              <a:rPr lang="lt-LT" dirty="0" err="1"/>
              <a:t>viršenybės</a:t>
            </a:r>
            <a:r>
              <a:rPr lang="lt-LT" dirty="0"/>
              <a:t> principas ir konstitucinis teisės viešpatavimo imperatyvas, bet ir būtų sudaromos prielaidos prarasti valstybės nepriklausomybę, sužlugdyti demokratiją ar panaikinti respubliką, paneigti prigimtinį žmogaus </a:t>
            </a:r>
            <a:r>
              <a:rPr lang="lt-LT" dirty="0" smtClean="0"/>
              <a:t>teisių̨ </a:t>
            </a:r>
            <a:r>
              <a:rPr lang="lt-LT" dirty="0"/>
              <a:t>ir </a:t>
            </a:r>
            <a:r>
              <a:rPr lang="lt-LT" dirty="0" err="1"/>
              <a:t>laisviu</a:t>
            </a:r>
            <a:r>
              <a:rPr lang="lt-LT" dirty="0"/>
              <a:t>̨ </a:t>
            </a:r>
            <a:r>
              <a:rPr lang="lt-LT" dirty="0" err="1"/>
              <a:t>pobūdi</a:t>
            </a:r>
            <a:r>
              <a:rPr lang="lt-LT" dirty="0"/>
              <a:t>̨, t. y. sugriauti Lietuvos valstybės, kaip Konstitucijoje </a:t>
            </a:r>
            <a:r>
              <a:rPr lang="lt-LT" dirty="0" err="1"/>
              <a:t>įtvirtinto</a:t>
            </a:r>
            <a:r>
              <a:rPr lang="lt-LT" dirty="0"/>
              <a:t> bendro visos </a:t>
            </a:r>
            <a:r>
              <a:rPr lang="lt-LT" dirty="0" err="1"/>
              <a:t>visuomenės</a:t>
            </a:r>
            <a:r>
              <a:rPr lang="lt-LT" dirty="0"/>
              <a:t> gėrio, </a:t>
            </a:r>
            <a:r>
              <a:rPr lang="lt-LT" dirty="0" smtClean="0"/>
              <a:t>pamatą.</a:t>
            </a:r>
            <a:endParaRPr lang="lt-LT" dirty="0"/>
          </a:p>
        </p:txBody>
      </p:sp>
    </p:spTree>
    <p:extLst>
      <p:ext uri="{BB962C8B-B14F-4D97-AF65-F5344CB8AC3E}">
        <p14:creationId xmlns="" xmlns:p14="http://schemas.microsoft.com/office/powerpoint/2010/main" val="416727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5038148"/>
          </a:xfrm>
        </p:spPr>
        <p:txBody>
          <a:bodyPr>
            <a:normAutofit/>
          </a:bodyPr>
          <a:lstStyle/>
          <a:p>
            <a:pPr algn="ctr">
              <a:lnSpc>
                <a:spcPct val="100000"/>
              </a:lnSpc>
            </a:pPr>
            <a:r>
              <a:rPr lang="lt-LT" b="1" dirty="0"/>
              <a:t>Motyvacija būti aktyviais ir dalyvauti visuomeniniame gyvenime – yra vienas iš svarbesnių senjorų gyvenimo kokybę lemiančių veiksnių. </a:t>
            </a:r>
          </a:p>
        </p:txBody>
      </p:sp>
    </p:spTree>
    <p:extLst>
      <p:ext uri="{BB962C8B-B14F-4D97-AF65-F5344CB8AC3E}">
        <p14:creationId xmlns="" xmlns:p14="http://schemas.microsoft.com/office/powerpoint/2010/main" val="310076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05642" y="1066799"/>
            <a:ext cx="10748158" cy="5110163"/>
          </a:xfrm>
        </p:spPr>
        <p:txBody>
          <a:bodyPr>
            <a:normAutofit lnSpcReduction="10000"/>
          </a:bodyPr>
          <a:lstStyle/>
          <a:p>
            <a:pPr algn="just">
              <a:lnSpc>
                <a:spcPct val="100000"/>
              </a:lnSpc>
            </a:pPr>
            <a:r>
              <a:rPr lang="lt-LT" dirty="0"/>
              <a:t>Vyresnio amžiaus žmonės dalyvauja priimant sprendimus nacionaliniu lygmeniu dalyvaudami Lietuvos pensininkų reikalų tarybos veikloje. Pensininkų reikalų tarybos pagrindinis tikslas – užtikrinti veiksmingą valstybės ir savivaldybių institucijų bei įstaigų ir vyresniojo amžiaus žmonių interesams atstovaujančių nevyriausybinių organizacijų bendradarbiavimą. Siekiama sudaryti galimybę </a:t>
            </a:r>
            <a:r>
              <a:rPr lang="lt-LT" dirty="0" smtClean="0"/>
              <a:t>dalyvauti </a:t>
            </a:r>
            <a:r>
              <a:rPr lang="lt-LT" dirty="0"/>
              <a:t>sprendžiant su jais susijusius klausimus įvairiose valstybės ir savivaldybių institucijose ir įstaigose, šalies ir savivaldybių lygmens konsultacijos tarybose. Taryba nagrinėja vyresniojo amžiaus žmonių gyvenimo kokybės klausimus ir teikia Seimui, Vyriausybei, valstybės ir savivaldybių institucijoms bei įstaigoms pasiūlymus dėl </a:t>
            </a:r>
            <a:r>
              <a:rPr lang="lt-LT" dirty="0" smtClean="0"/>
              <a:t>žmonių </a:t>
            </a:r>
            <a:r>
              <a:rPr lang="lt-LT" dirty="0"/>
              <a:t>reikmes atitinkančios ir socialinį teisingumą įgyvendinančios politikos formavimo.</a:t>
            </a:r>
          </a:p>
        </p:txBody>
      </p:sp>
    </p:spTree>
    <p:extLst>
      <p:ext uri="{BB962C8B-B14F-4D97-AF65-F5344CB8AC3E}">
        <p14:creationId xmlns="" xmlns:p14="http://schemas.microsoft.com/office/powerpoint/2010/main" val="3527919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a:t>Kaip sprendimų priėmime dalyvauja vyresnio amžiaus žmones vienijančios organizacijos?</a:t>
            </a:r>
          </a:p>
        </p:txBody>
      </p:sp>
      <p:sp>
        <p:nvSpPr>
          <p:cNvPr id="3" name="Turinio vietos rezervavimo ženklas 2"/>
          <p:cNvSpPr>
            <a:spLocks noGrp="1"/>
          </p:cNvSpPr>
          <p:nvPr>
            <p:ph idx="1"/>
          </p:nvPr>
        </p:nvSpPr>
        <p:spPr/>
        <p:txBody>
          <a:bodyPr>
            <a:normAutofit fontScale="92500"/>
          </a:bodyPr>
          <a:lstStyle/>
          <a:p>
            <a:pPr marL="0" indent="0">
              <a:lnSpc>
                <a:spcPct val="110000"/>
              </a:lnSpc>
              <a:buNone/>
            </a:pPr>
            <a:r>
              <a:rPr lang="lt-LT" dirty="0"/>
              <a:t>Vyresnio amžiaus žmonės vienijančios organizacijos skatinamos dalyvauti sprendimų priėmime valstybei finansuojant jų veiklos projektus. Vyresnio amžiaus žmonės ir juos vienijančių nevyriausybinių organizacijų atstovai gali būti įtraukiami į viešąsias konsultacijas, kurių metu gali teikti savo nuomonę, pastabas bei pasiūlymus svarstomais klausimais. </a:t>
            </a:r>
            <a:endParaRPr lang="lt-LT" dirty="0" smtClean="0"/>
          </a:p>
          <a:p>
            <a:pPr marL="0" indent="0">
              <a:buNone/>
            </a:pPr>
            <a:r>
              <a:rPr lang="lt-LT" dirty="0" smtClean="0"/>
              <a:t>Daugiausia </a:t>
            </a:r>
            <a:r>
              <a:rPr lang="lt-LT" dirty="0"/>
              <a:t>narių vienijančios vyresnio amžiaus žmonių organizacijos: </a:t>
            </a:r>
            <a:endParaRPr lang="lt-LT" dirty="0" smtClean="0"/>
          </a:p>
          <a:p>
            <a:r>
              <a:rPr lang="lt-LT" dirty="0" smtClean="0"/>
              <a:t>Lietuvos </a:t>
            </a:r>
            <a:r>
              <a:rPr lang="lt-LT" dirty="0"/>
              <a:t>Pagyvenusių Žmonių asociacija</a:t>
            </a:r>
            <a:r>
              <a:rPr lang="lt-LT" dirty="0" smtClean="0"/>
              <a:t>.</a:t>
            </a:r>
          </a:p>
          <a:p>
            <a:r>
              <a:rPr lang="lt-LT" dirty="0" smtClean="0"/>
              <a:t> </a:t>
            </a:r>
            <a:r>
              <a:rPr lang="lt-LT" dirty="0"/>
              <a:t>Lietuvos pensininkų sąjunga „Bočiai“. </a:t>
            </a:r>
            <a:endParaRPr lang="lt-LT" dirty="0" smtClean="0"/>
          </a:p>
          <a:p>
            <a:r>
              <a:rPr lang="en-US" dirty="0" err="1" smtClean="0"/>
              <a:t>Lietuvos</a:t>
            </a:r>
            <a:r>
              <a:rPr lang="en-US" dirty="0" smtClean="0"/>
              <a:t> </a:t>
            </a:r>
            <a:r>
              <a:rPr lang="en-US" dirty="0" err="1" smtClean="0"/>
              <a:t>nacionalinė</a:t>
            </a:r>
            <a:r>
              <a:rPr lang="en-US" dirty="0" smtClean="0"/>
              <a:t> </a:t>
            </a:r>
            <a:r>
              <a:rPr lang="en-US" dirty="0" err="1" smtClean="0"/>
              <a:t>trečiojo</a:t>
            </a:r>
            <a:r>
              <a:rPr lang="en-US" dirty="0" smtClean="0"/>
              <a:t> </a:t>
            </a:r>
            <a:r>
              <a:rPr lang="en-US" dirty="0" err="1" smtClean="0"/>
              <a:t>amžiaus</a:t>
            </a:r>
            <a:r>
              <a:rPr lang="en-US" dirty="0" smtClean="0"/>
              <a:t> </a:t>
            </a:r>
            <a:r>
              <a:rPr lang="en-US" dirty="0" err="1" smtClean="0"/>
              <a:t>universitetų</a:t>
            </a:r>
            <a:r>
              <a:rPr lang="en-US" dirty="0" smtClean="0"/>
              <a:t> </a:t>
            </a:r>
            <a:r>
              <a:rPr lang="en-US" dirty="0" err="1" smtClean="0"/>
              <a:t>asociacija</a:t>
            </a:r>
            <a:r>
              <a:rPr lang="en-US" dirty="0" smtClean="0"/>
              <a:t>.</a:t>
            </a:r>
            <a:endParaRPr lang="lt-LT" dirty="0"/>
          </a:p>
        </p:txBody>
      </p:sp>
    </p:spTree>
    <p:extLst>
      <p:ext uri="{BB962C8B-B14F-4D97-AF65-F5344CB8AC3E}">
        <p14:creationId xmlns="" xmlns:p14="http://schemas.microsoft.com/office/powerpoint/2010/main" val="386418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a:t>Kokios atviro valdymo priemonės įgalina išgirsti senjorų balsą?</a:t>
            </a:r>
          </a:p>
        </p:txBody>
      </p:sp>
      <p:sp>
        <p:nvSpPr>
          <p:cNvPr id="3" name="Turinio vietos rezervavimo ženklas 2"/>
          <p:cNvSpPr>
            <a:spLocks noGrp="1"/>
          </p:cNvSpPr>
          <p:nvPr>
            <p:ph idx="1"/>
          </p:nvPr>
        </p:nvSpPr>
        <p:spPr/>
        <p:txBody>
          <a:bodyPr>
            <a:normAutofit lnSpcReduction="10000"/>
          </a:bodyPr>
          <a:lstStyle/>
          <a:p>
            <a:pPr marL="0" indent="0">
              <a:lnSpc>
                <a:spcPct val="100000"/>
              </a:lnSpc>
              <a:buNone/>
            </a:pPr>
            <a:r>
              <a:rPr lang="lt-LT" dirty="0"/>
              <a:t>Senjorų dalyvavimą viešojoje politikoje įgalina šios pagrindinės atviro valdymo priemonės</a:t>
            </a:r>
            <a:r>
              <a:rPr lang="lt-LT" dirty="0" smtClean="0"/>
              <a:t>:</a:t>
            </a:r>
          </a:p>
          <a:p>
            <a:pPr>
              <a:lnSpc>
                <a:spcPct val="100000"/>
              </a:lnSpc>
            </a:pPr>
            <a:r>
              <a:rPr lang="lt-LT" dirty="0" smtClean="0"/>
              <a:t> </a:t>
            </a:r>
            <a:r>
              <a:rPr lang="lt-LT" dirty="0"/>
              <a:t>viešosios konsultacijos, peticijos, E. demokratijos priemonės</a:t>
            </a:r>
            <a:r>
              <a:rPr lang="lt-LT" dirty="0" smtClean="0"/>
              <a:t>,</a:t>
            </a:r>
          </a:p>
          <a:p>
            <a:pPr>
              <a:lnSpc>
                <a:spcPct val="100000"/>
              </a:lnSpc>
            </a:pPr>
            <a:r>
              <a:rPr lang="lt-LT" dirty="0" smtClean="0"/>
              <a:t> </a:t>
            </a:r>
            <a:r>
              <a:rPr lang="lt-LT" dirty="0"/>
              <a:t>įstaigų Facebook paskyros</a:t>
            </a:r>
            <a:r>
              <a:rPr lang="lt-LT" dirty="0" smtClean="0"/>
              <a:t>,</a:t>
            </a:r>
          </a:p>
          <a:p>
            <a:pPr>
              <a:lnSpc>
                <a:spcPct val="100000"/>
              </a:lnSpc>
            </a:pPr>
            <a:r>
              <a:rPr lang="lt-LT" dirty="0" smtClean="0"/>
              <a:t> </a:t>
            </a:r>
            <a:r>
              <a:rPr lang="lt-LT" dirty="0"/>
              <a:t>kontaktai su ministrais</a:t>
            </a:r>
            <a:r>
              <a:rPr lang="lt-LT" dirty="0" smtClean="0"/>
              <a:t>.</a:t>
            </a:r>
          </a:p>
          <a:p>
            <a:pPr>
              <a:lnSpc>
                <a:spcPct val="100000"/>
              </a:lnSpc>
            </a:pPr>
            <a:r>
              <a:rPr lang="lt-LT" dirty="0" smtClean="0"/>
              <a:t> </a:t>
            </a:r>
            <a:r>
              <a:rPr lang="lt-LT" dirty="0"/>
              <a:t>Vyresnio amžiaus žmonės ir juos vienijančių nevyriausybinių organizacijų atstovai gali būti įtraukiami į viešąsias konsultacijas, kurių metu gali teikti savo nuomonę, pastabas bei pasiūlymus svarstomais klausimais.</a:t>
            </a:r>
          </a:p>
        </p:txBody>
      </p:sp>
    </p:spTree>
    <p:extLst>
      <p:ext uri="{BB962C8B-B14F-4D97-AF65-F5344CB8AC3E}">
        <p14:creationId xmlns="" xmlns:p14="http://schemas.microsoft.com/office/powerpoint/2010/main" val="1755057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a:t>Kokios atviro valdymo priemonės įgalina išgirsti senjorų balsą?</a:t>
            </a:r>
          </a:p>
        </p:txBody>
      </p:sp>
      <p:sp>
        <p:nvSpPr>
          <p:cNvPr id="3" name="Turinio vietos rezervavimo ženklas 2"/>
          <p:cNvSpPr>
            <a:spLocks noGrp="1"/>
          </p:cNvSpPr>
          <p:nvPr>
            <p:ph idx="1"/>
          </p:nvPr>
        </p:nvSpPr>
        <p:spPr/>
        <p:txBody>
          <a:bodyPr>
            <a:normAutofit fontScale="77500" lnSpcReduction="20000"/>
          </a:bodyPr>
          <a:lstStyle/>
          <a:p>
            <a:pPr marL="0" indent="0">
              <a:lnSpc>
                <a:spcPct val="120000"/>
              </a:lnSpc>
              <a:buNone/>
            </a:pPr>
            <a:r>
              <a:rPr lang="lt-LT" dirty="0"/>
              <a:t>Šių priemonių gerieji pavyzdžiai: </a:t>
            </a:r>
            <a:endParaRPr lang="lt-LT" dirty="0" smtClean="0"/>
          </a:p>
          <a:p>
            <a:pPr>
              <a:lnSpc>
                <a:spcPct val="120000"/>
              </a:lnSpc>
            </a:pPr>
            <a:r>
              <a:rPr lang="lt-LT" dirty="0" smtClean="0"/>
              <a:t> </a:t>
            </a:r>
            <a:r>
              <a:rPr lang="lt-LT" dirty="0"/>
              <a:t>Vilniaus savivaldybė įgyvendino senjorams skirtą E. demokratijos priemonę – knyga telefonu, kurios tikslas įtraukti senjorus į kultūros procesus. </a:t>
            </a:r>
            <a:endParaRPr lang="lt-LT" dirty="0" smtClean="0"/>
          </a:p>
          <a:p>
            <a:pPr>
              <a:lnSpc>
                <a:spcPct val="120000"/>
              </a:lnSpc>
            </a:pPr>
            <a:r>
              <a:rPr lang="lt-LT" dirty="0" smtClean="0"/>
              <a:t>Bibliotekininkai </a:t>
            </a:r>
            <a:r>
              <a:rPr lang="lt-LT" dirty="0"/>
              <a:t>du kartus per savaitę telefonu susisiekia su senjorais ir skaito jų pasirinktas knygas: https://www.vcb.lt/nauja-nuotoline-paslauga-senjorams-knygu-skaitymastelefonu/. </a:t>
            </a:r>
            <a:endParaRPr lang="lt-LT" dirty="0" smtClean="0"/>
          </a:p>
          <a:p>
            <a:pPr>
              <a:lnSpc>
                <a:spcPct val="120000"/>
              </a:lnSpc>
            </a:pPr>
            <a:r>
              <a:rPr lang="lt-LT" dirty="0" smtClean="0"/>
              <a:t> </a:t>
            </a:r>
            <a:r>
              <a:rPr lang="en-US" dirty="0" err="1" smtClean="0"/>
              <a:t>Lietuvos</a:t>
            </a:r>
            <a:r>
              <a:rPr lang="en-US" dirty="0" smtClean="0"/>
              <a:t>  s</a:t>
            </a:r>
            <a:r>
              <a:rPr lang="lt-LT" dirty="0" smtClean="0"/>
              <a:t>ocialinės </a:t>
            </a:r>
            <a:r>
              <a:rPr lang="lt-LT" dirty="0"/>
              <a:t>apsaugos ir darbo ministerija, kuruojanti vyresnio amžiaus žmonių klausimus turi didžiausią FB sekėjų skaičių tarp ministerijų - 36 000. </a:t>
            </a:r>
            <a:endParaRPr lang="lt-LT" dirty="0" smtClean="0"/>
          </a:p>
          <a:p>
            <a:pPr>
              <a:lnSpc>
                <a:spcPct val="120000"/>
              </a:lnSpc>
            </a:pPr>
            <a:r>
              <a:rPr lang="lt-LT" dirty="0" smtClean="0"/>
              <a:t> </a:t>
            </a:r>
            <a:r>
              <a:rPr lang="lt-LT" dirty="0"/>
              <a:t>Programos „Kurk Lietuvai“ įgyvendinta sėkminga viešoji konsultacija dėl Socialinio recepto -vyresnio amžiaus žmonių vienišumui mažinti bendruomenėse, kurios metu ieškota priemonių užtikrinti vyresnio amžiaus žmonių užimtumą ir </a:t>
            </a:r>
            <a:r>
              <a:rPr lang="lt-LT" dirty="0" smtClean="0"/>
              <a:t>poreikius.</a:t>
            </a:r>
            <a:endParaRPr lang="lt-LT" dirty="0"/>
          </a:p>
        </p:txBody>
      </p:sp>
    </p:spTree>
    <p:extLst>
      <p:ext uri="{BB962C8B-B14F-4D97-AF65-F5344CB8AC3E}">
        <p14:creationId xmlns="" xmlns:p14="http://schemas.microsoft.com/office/powerpoint/2010/main" val="3489065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1066800"/>
            <a:ext cx="10515600" cy="5110163"/>
          </a:xfrm>
        </p:spPr>
        <p:txBody>
          <a:bodyPr>
            <a:normAutofit/>
          </a:bodyPr>
          <a:lstStyle/>
          <a:p>
            <a:pPr marL="0" indent="0"/>
            <a:r>
              <a:rPr lang="lt-LT" sz="4000" dirty="0"/>
              <a:t>2007 Jungtinių Tautų iniciatyva rugsėjo 15 diena paskelbta Tarptautine </a:t>
            </a:r>
            <a:r>
              <a:rPr lang="lt-LT" sz="4000" dirty="0" smtClean="0"/>
              <a:t>demokratijos</a:t>
            </a:r>
            <a:r>
              <a:rPr lang="en-US" sz="4000" dirty="0" smtClean="0"/>
              <a:t> </a:t>
            </a:r>
            <a:r>
              <a:rPr lang="lt-LT" sz="4000" dirty="0" smtClean="0"/>
              <a:t>diena</a:t>
            </a:r>
            <a:r>
              <a:rPr lang="en-US" sz="4000" dirty="0" smtClean="0"/>
              <a:t>.</a:t>
            </a:r>
          </a:p>
          <a:p>
            <a:pPr marL="0" indent="0"/>
            <a:r>
              <a:rPr lang="lt-LT" sz="4000" dirty="0" smtClean="0"/>
              <a:t>1997</a:t>
            </a:r>
            <a:r>
              <a:rPr lang="en-US" sz="4000" dirty="0" smtClean="0"/>
              <a:t>-</a:t>
            </a:r>
            <a:r>
              <a:rPr lang="lt-LT" sz="4000" dirty="0" smtClean="0"/>
              <a:t>09</a:t>
            </a:r>
            <a:r>
              <a:rPr lang="en-US" sz="4000" dirty="0" smtClean="0"/>
              <a:t>-</a:t>
            </a:r>
            <a:r>
              <a:rPr lang="lt-LT" sz="4000" dirty="0" smtClean="0"/>
              <a:t>15</a:t>
            </a:r>
            <a:r>
              <a:rPr lang="lt-LT" sz="4000" dirty="0"/>
              <a:t> </a:t>
            </a:r>
            <a:r>
              <a:rPr lang="lt-LT" sz="4000" u="sng" dirty="0">
                <a:hlinkClick r:id="rId2"/>
              </a:rPr>
              <a:t>Tarpparlamentinė sąjunga</a:t>
            </a:r>
            <a:r>
              <a:rPr lang="lt-LT" sz="4000" dirty="0"/>
              <a:t> priėmė Visuotinę demokratijos deklaraciją, kurioje nustatyti svarbiausi demokratinio valdymo </a:t>
            </a:r>
            <a:r>
              <a:rPr lang="lt-LT" sz="4000" dirty="0" smtClean="0"/>
              <a:t>principai</a:t>
            </a:r>
            <a:r>
              <a:rPr lang="en-US" sz="4000" dirty="0" smtClean="0"/>
              <a:t>. </a:t>
            </a:r>
          </a:p>
          <a:p>
            <a:pPr marL="0" indent="0"/>
            <a:r>
              <a:rPr lang="lt-LT" sz="4000" dirty="0" smtClean="0"/>
              <a:t> </a:t>
            </a:r>
            <a:r>
              <a:rPr lang="en-US" sz="4000" dirty="0" smtClean="0"/>
              <a:t>P</a:t>
            </a:r>
            <a:r>
              <a:rPr lang="lt-LT" sz="4000" dirty="0" smtClean="0"/>
              <a:t>irmą </a:t>
            </a:r>
            <a:r>
              <a:rPr lang="lt-LT" sz="4000" dirty="0"/>
              <a:t>kartą paminėta </a:t>
            </a:r>
            <a:r>
              <a:rPr lang="lt-LT" sz="4000" dirty="0" smtClean="0"/>
              <a:t>2008</a:t>
            </a:r>
            <a:r>
              <a:rPr lang="en-US" sz="4000" dirty="0" smtClean="0"/>
              <a:t>-</a:t>
            </a:r>
            <a:r>
              <a:rPr lang="lt-LT" sz="4000" dirty="0" smtClean="0"/>
              <a:t>09</a:t>
            </a:r>
            <a:r>
              <a:rPr lang="en-US" sz="4000" dirty="0" smtClean="0"/>
              <a:t>-</a:t>
            </a:r>
            <a:r>
              <a:rPr lang="lt-LT" sz="4000" dirty="0" smtClean="0"/>
              <a:t>15</a:t>
            </a:r>
            <a:r>
              <a:rPr lang="lt-LT" sz="4000" dirty="0"/>
              <a:t>.</a:t>
            </a:r>
          </a:p>
          <a:p>
            <a:pPr algn="ctr"/>
            <a:endParaRPr lang="lt-LT" sz="4400" dirty="0"/>
          </a:p>
        </p:txBody>
      </p:sp>
    </p:spTree>
    <p:extLst>
      <p:ext uri="{BB962C8B-B14F-4D97-AF65-F5344CB8AC3E}">
        <p14:creationId xmlns="" xmlns:p14="http://schemas.microsoft.com/office/powerpoint/2010/main" val="2852681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817918" y="480952"/>
            <a:ext cx="4357286" cy="697142"/>
          </a:xfrm>
        </p:spPr>
        <p:txBody>
          <a:bodyPr>
            <a:normAutofit/>
          </a:bodyPr>
          <a:lstStyle/>
          <a:p>
            <a:r>
              <a:rPr lang="lt-LT" b="1" dirty="0" smtClean="0"/>
              <a:t>Diskusija</a:t>
            </a:r>
            <a:r>
              <a:rPr lang="lt-LT" dirty="0" smtClean="0"/>
              <a:t> </a:t>
            </a:r>
            <a:endParaRPr lang="lt-LT" dirty="0"/>
          </a:p>
        </p:txBody>
      </p:sp>
      <p:sp>
        <p:nvSpPr>
          <p:cNvPr id="3" name="Turinio vietos rezervavimo ženklas 2"/>
          <p:cNvSpPr>
            <a:spLocks noGrp="1"/>
          </p:cNvSpPr>
          <p:nvPr>
            <p:ph idx="1"/>
          </p:nvPr>
        </p:nvSpPr>
        <p:spPr>
          <a:xfrm>
            <a:off x="342900" y="1219200"/>
            <a:ext cx="11010900" cy="4940300"/>
          </a:xfrm>
        </p:spPr>
        <p:txBody>
          <a:bodyPr>
            <a:normAutofit fontScale="77500" lnSpcReduction="20000"/>
          </a:bodyPr>
          <a:lstStyle/>
          <a:p>
            <a:pPr marL="514350" indent="-514350">
              <a:buFont typeface="+mj-lt"/>
              <a:buAutoNum type="arabicPeriod"/>
            </a:pPr>
            <a:r>
              <a:rPr lang="lt-LT" dirty="0"/>
              <a:t>Kas paskatintų senjorus aktyviau dalyvauti sprendimų priėmime? </a:t>
            </a:r>
            <a:endParaRPr lang="lt-LT" dirty="0" smtClean="0"/>
          </a:p>
          <a:p>
            <a:pPr marL="514350" indent="-514350">
              <a:buFont typeface="+mj-lt"/>
              <a:buAutoNum type="arabicPeriod"/>
            </a:pPr>
            <a:r>
              <a:rPr lang="lt-LT" dirty="0" smtClean="0"/>
              <a:t>Kokios </a:t>
            </a:r>
            <a:r>
              <a:rPr lang="lt-LT" dirty="0"/>
              <a:t>būtų motyvuojančios priemonės? </a:t>
            </a:r>
            <a:endParaRPr lang="lt-LT" dirty="0" smtClean="0"/>
          </a:p>
          <a:p>
            <a:pPr marL="514350" indent="-514350">
              <a:buFont typeface="+mj-lt"/>
              <a:buAutoNum type="arabicPeriod"/>
            </a:pPr>
            <a:r>
              <a:rPr lang="lt-LT" dirty="0" smtClean="0"/>
              <a:t>Kas </a:t>
            </a:r>
            <a:r>
              <a:rPr lang="lt-LT" dirty="0"/>
              <a:t>senjorams trukdo įsitraukti į sprendimų priėmimo procesus? </a:t>
            </a:r>
            <a:endParaRPr lang="lt-LT" dirty="0" smtClean="0"/>
          </a:p>
          <a:p>
            <a:pPr marL="514350" indent="-514350">
              <a:buFont typeface="+mj-lt"/>
              <a:buAutoNum type="arabicPeriod"/>
            </a:pPr>
            <a:r>
              <a:rPr lang="lt-LT" dirty="0" smtClean="0"/>
              <a:t>Kokiomis </a:t>
            </a:r>
            <a:r>
              <a:rPr lang="lt-LT" dirty="0"/>
              <a:t>formomis būtų patrauklu dalyvauti? (Pav. viešosios konsultacijos, peticijos, E. demokratijos priemonės, įstaigų Facebook paskyros, kontaktai su ministrais). </a:t>
            </a:r>
            <a:endParaRPr lang="lt-LT" dirty="0" smtClean="0"/>
          </a:p>
          <a:p>
            <a:pPr marL="514350" indent="-514350">
              <a:buFont typeface="+mj-lt"/>
              <a:buAutoNum type="arabicPeriod"/>
            </a:pPr>
            <a:r>
              <a:rPr lang="lt-LT" dirty="0" smtClean="0"/>
              <a:t>Kokia </a:t>
            </a:r>
            <a:r>
              <a:rPr lang="lt-LT" dirty="0"/>
              <a:t>forma senjorai norėtų gauti informaciją apie vykdomas konsultacijas, kitas priemones? </a:t>
            </a:r>
            <a:endParaRPr lang="lt-LT" dirty="0" smtClean="0"/>
          </a:p>
          <a:p>
            <a:pPr marL="514350" indent="-514350">
              <a:buFont typeface="+mj-lt"/>
              <a:buAutoNum type="arabicPeriod"/>
            </a:pPr>
            <a:r>
              <a:rPr lang="lt-LT" dirty="0" smtClean="0"/>
              <a:t>Kokių </a:t>
            </a:r>
            <a:r>
              <a:rPr lang="lt-LT" dirty="0"/>
              <a:t>dalyvavimo rezultatų vyresnio amžiaus žmonės tikisi? </a:t>
            </a:r>
            <a:endParaRPr lang="lt-LT" dirty="0" smtClean="0"/>
          </a:p>
          <a:p>
            <a:pPr marL="514350" indent="-514350">
              <a:buFont typeface="+mj-lt"/>
              <a:buAutoNum type="arabicPeriod"/>
            </a:pPr>
            <a:r>
              <a:rPr lang="lt-LT" dirty="0" smtClean="0"/>
              <a:t>Ką </a:t>
            </a:r>
            <a:r>
              <a:rPr lang="lt-LT" dirty="0"/>
              <a:t>laikytų efektyvia ir veiksminga konsultacija? </a:t>
            </a:r>
            <a:endParaRPr lang="lt-LT" dirty="0" smtClean="0"/>
          </a:p>
          <a:p>
            <a:pPr marL="514350" indent="-514350">
              <a:buFont typeface="+mj-lt"/>
              <a:buAutoNum type="arabicPeriod"/>
            </a:pPr>
            <a:r>
              <a:rPr lang="lt-LT" dirty="0" smtClean="0"/>
              <a:t>Kokios </a:t>
            </a:r>
            <a:r>
              <a:rPr lang="lt-LT" dirty="0"/>
              <a:t>temos būtų aktualiausios (socialinės garantijos, pensijos, sveikatos apsauga, švietimas, kultūra ar k.t</a:t>
            </a:r>
            <a:r>
              <a:rPr lang="lt-LT" dirty="0" smtClean="0"/>
              <a:t>.)?</a:t>
            </a:r>
          </a:p>
          <a:p>
            <a:pPr marL="514350" indent="-514350">
              <a:buFont typeface="+mj-lt"/>
              <a:buAutoNum type="arabicPeriod"/>
            </a:pPr>
            <a:r>
              <a:rPr lang="lt-LT" dirty="0" smtClean="0"/>
              <a:t> Kokiose </a:t>
            </a:r>
            <a:r>
              <a:rPr lang="lt-LT" dirty="0"/>
              <a:t>sprendimų priėmimo viešajame sektoriuje priemonėse jiems teko iki šiol dalyvauti? </a:t>
            </a:r>
            <a:endParaRPr lang="lt-LT" dirty="0" smtClean="0"/>
          </a:p>
          <a:p>
            <a:pPr marL="514350" indent="-514350">
              <a:buFont typeface="+mj-lt"/>
              <a:buAutoNum type="arabicPeriod"/>
            </a:pPr>
            <a:r>
              <a:rPr lang="lt-LT" dirty="0" smtClean="0"/>
              <a:t>Ar </a:t>
            </a:r>
            <a:r>
              <a:rPr lang="lt-LT" dirty="0"/>
              <a:t>jie jaučiasi pilietiški ir socialiai atsakingi? </a:t>
            </a:r>
            <a:endParaRPr lang="lt-LT" dirty="0" smtClean="0"/>
          </a:p>
        </p:txBody>
      </p:sp>
      <p:pic>
        <p:nvPicPr>
          <p:cNvPr id="1026" name="Picture 2" descr="Demokratija vis dar nepasitiki beveik pusė šalies gyventojų - LRT"/>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301960" y="192768"/>
            <a:ext cx="3195791" cy="21288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7317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5362575"/>
          </a:xfrm>
        </p:spPr>
        <p:txBody>
          <a:bodyPr/>
          <a:lstStyle/>
          <a:p>
            <a:pPr algn="ctr"/>
            <a:r>
              <a:rPr lang="lt-LT" b="1" dirty="0"/>
              <a:t>ŠIUOLAIKINĖS DEMOKRATINĖS ŠALIES VEIKIMO PAGRINDAI </a:t>
            </a:r>
          </a:p>
        </p:txBody>
      </p:sp>
      <p:sp>
        <p:nvSpPr>
          <p:cNvPr id="3" name="Turinio vietos rezervavimo ženklas 2"/>
          <p:cNvSpPr>
            <a:spLocks noGrp="1"/>
          </p:cNvSpPr>
          <p:nvPr>
            <p:ph idx="1"/>
          </p:nvPr>
        </p:nvSpPr>
        <p:spPr>
          <a:xfrm>
            <a:off x="838200" y="1460500"/>
            <a:ext cx="10515600" cy="4716463"/>
          </a:xfrm>
        </p:spPr>
        <p:txBody>
          <a:bodyPr/>
          <a:lstStyle/>
          <a:p>
            <a:pPr marL="0" indent="0" algn="ctr">
              <a:lnSpc>
                <a:spcPct val="100000"/>
              </a:lnSpc>
              <a:buNone/>
            </a:pPr>
            <a:r>
              <a:rPr lang="en-US" sz="4400" b="1" dirty="0" smtClean="0">
                <a:latin typeface="+mj-lt"/>
              </a:rPr>
              <a:t>NR.1</a:t>
            </a:r>
          </a:p>
          <a:p>
            <a:pPr marL="0" indent="0" algn="ctr">
              <a:lnSpc>
                <a:spcPct val="100000"/>
              </a:lnSpc>
              <a:buNone/>
            </a:pPr>
            <a:endParaRPr lang="en-US" sz="4400" b="1" dirty="0" smtClean="0">
              <a:latin typeface="+mj-lt"/>
            </a:endParaRPr>
          </a:p>
          <a:p>
            <a:pPr marL="0" indent="0" algn="ctr">
              <a:buNone/>
            </a:pPr>
            <a:endParaRPr lang="en-US" sz="4400" b="1" dirty="0" smtClean="0">
              <a:latin typeface="+mj-lt"/>
            </a:endParaRPr>
          </a:p>
          <a:p>
            <a:pPr marL="0" indent="0" algn="ctr">
              <a:buNone/>
            </a:pPr>
            <a:endParaRPr lang="en-US" sz="4400" b="1" dirty="0" smtClean="0">
              <a:latin typeface="+mj-lt"/>
            </a:endParaRPr>
          </a:p>
          <a:p>
            <a:pPr marL="0" indent="0" algn="ctr">
              <a:buNone/>
            </a:pPr>
            <a:endParaRPr lang="lt-LT" sz="4400" b="1" dirty="0">
              <a:latin typeface="+mj-lt"/>
            </a:endParaRPr>
          </a:p>
          <a:p>
            <a:endParaRPr lang="lt-LT" dirty="0"/>
          </a:p>
        </p:txBody>
      </p:sp>
    </p:spTree>
    <p:extLst>
      <p:ext uri="{BB962C8B-B14F-4D97-AF65-F5344CB8AC3E}">
        <p14:creationId xmlns="" xmlns:p14="http://schemas.microsoft.com/office/powerpoint/2010/main" val="55523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u-RU" b="1" dirty="0" smtClean="0"/>
              <a:t>1</a:t>
            </a:r>
            <a:r>
              <a:rPr lang="en-US" b="1" dirty="0" smtClean="0"/>
              <a:t>. </a:t>
            </a:r>
            <a:r>
              <a:rPr lang="en-US" b="1" dirty="0" err="1" smtClean="0"/>
              <a:t>Pagrindinė</a:t>
            </a:r>
            <a:r>
              <a:rPr lang="en-US" b="1" dirty="0" smtClean="0"/>
              <a:t> </a:t>
            </a:r>
            <a:r>
              <a:rPr lang="en-US" b="1" dirty="0" err="1" smtClean="0"/>
              <a:t>struktūra</a:t>
            </a:r>
            <a:r>
              <a:rPr lang="en-US" b="1" dirty="0" smtClean="0"/>
              <a:t> </a:t>
            </a:r>
            <a:r>
              <a:rPr lang="en-US" b="1" dirty="0" err="1" smtClean="0"/>
              <a:t>ir</a:t>
            </a:r>
            <a:r>
              <a:rPr lang="en-US" b="1" dirty="0" smtClean="0"/>
              <a:t> </a:t>
            </a:r>
            <a:r>
              <a:rPr lang="en-US" b="1" dirty="0" err="1" smtClean="0"/>
              <a:t>principai</a:t>
            </a:r>
            <a:endParaRPr lang="en-US" b="1" dirty="0"/>
          </a:p>
        </p:txBody>
      </p:sp>
      <p:sp>
        <p:nvSpPr>
          <p:cNvPr id="3" name="Content Placeholder 2"/>
          <p:cNvSpPr>
            <a:spLocks noGrp="1"/>
          </p:cNvSpPr>
          <p:nvPr>
            <p:ph idx="1"/>
          </p:nvPr>
        </p:nvSpPr>
        <p:spPr>
          <a:xfrm>
            <a:off x="838200" y="3149599"/>
            <a:ext cx="10515600" cy="3027363"/>
          </a:xfrm>
        </p:spPr>
        <p:txBody>
          <a:bodyPr/>
          <a:lstStyle/>
          <a:p>
            <a:r>
              <a:rPr lang="lt-LT" u="sng" dirty="0" smtClean="0">
                <a:hlinkClick r:id="rId2"/>
              </a:rPr>
              <a:t>https://www.facebook.com/Europos/videos/388143045742705/</a:t>
            </a:r>
            <a:endParaRPr lang="lt-LT"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smtClean="0"/>
              <a:t>Demokratija</a:t>
            </a:r>
            <a:br>
              <a:rPr lang="lt-LT" b="1" dirty="0" smtClean="0"/>
            </a:br>
            <a:endParaRPr lang="lt-LT" b="1" dirty="0"/>
          </a:p>
        </p:txBody>
      </p:sp>
      <p:sp>
        <p:nvSpPr>
          <p:cNvPr id="3" name="Turinio vietos rezervavimo ženklas 2"/>
          <p:cNvSpPr>
            <a:spLocks noGrp="1"/>
          </p:cNvSpPr>
          <p:nvPr>
            <p:ph idx="1"/>
          </p:nvPr>
        </p:nvSpPr>
        <p:spPr/>
        <p:txBody>
          <a:bodyPr>
            <a:normAutofit/>
          </a:bodyPr>
          <a:lstStyle/>
          <a:p>
            <a:r>
              <a:rPr lang="lt-LT" dirty="0" smtClean="0"/>
              <a:t>Demokratija </a:t>
            </a:r>
            <a:r>
              <a:rPr lang="lt-LT" dirty="0" smtClean="0"/>
              <a:t>– viena iš pamatinių sąvokų, turinti tūkstantmetę teoriją ir vartojimo praktiką. Natūralu, kad tai, kaip demokratija buvo įsivaizduojama ir įgyvendinama antikiniais laikais, metams bėgant kito, transformavosi, pasiteisino arba nepasiteisino. Visais laikais šiuose procesuose pagrindinis veikėjas buvo žmogus, žmogus su savo mintimis, jausmais ir darbais, kuriančiais arba naikinančias demokratiją. Šis žmogus gyvena ne kur kitur, o  bendruomenėje, taigi bendruomenėje ir reiškiasi demokratija. </a:t>
            </a:r>
            <a:endParaRPr lang="en-US" dirty="0" smtClean="0"/>
          </a:p>
        </p:txBody>
      </p:sp>
    </p:spTree>
    <p:extLst>
      <p:ext uri="{BB962C8B-B14F-4D97-AF65-F5344CB8AC3E}">
        <p14:creationId xmlns="" xmlns:p14="http://schemas.microsoft.com/office/powerpoint/2010/main" val="349982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1155700"/>
            <a:ext cx="10515600" cy="5021263"/>
          </a:xfrm>
        </p:spPr>
        <p:txBody>
          <a:bodyPr>
            <a:normAutofit/>
          </a:bodyPr>
          <a:lstStyle/>
          <a:p>
            <a:pPr marL="0" indent="0">
              <a:buNone/>
            </a:pPr>
            <a:r>
              <a:rPr lang="lt-LT" dirty="0" smtClean="0"/>
              <a:t>Demokratines valstybes galima skirstyti į senas tradicijas turinčias demokratijas ir naujai susikūrusias demokratines santvarkas. Kiekviena demokratinė šalis turi atitikti tokios valdymo formos esminius principus: </a:t>
            </a:r>
          </a:p>
          <a:p>
            <a:r>
              <a:rPr lang="lt-LT" dirty="0" smtClean="0"/>
              <a:t>žmogaus teisė į privatų gyvenimą,</a:t>
            </a:r>
          </a:p>
          <a:p>
            <a:r>
              <a:rPr lang="lt-LT" dirty="0" smtClean="0"/>
              <a:t> minties, žodžio, tikėjimo laisvė,</a:t>
            </a:r>
          </a:p>
          <a:p>
            <a:r>
              <a:rPr lang="lt-LT" dirty="0" smtClean="0"/>
              <a:t> teisė į tautos atstovavimą, pagrįstą laisvu, lygiu, visuotinu ir slaptu balsavimu, </a:t>
            </a:r>
          </a:p>
          <a:p>
            <a:r>
              <a:rPr lang="lt-LT" dirty="0" smtClean="0"/>
              <a:t>nepriklausoma ir vieša teisinė sistema</a:t>
            </a:r>
            <a:endParaRPr lang="lt-LT" dirty="0"/>
          </a:p>
        </p:txBody>
      </p:sp>
    </p:spTree>
    <p:extLst>
      <p:ext uri="{BB962C8B-B14F-4D97-AF65-F5344CB8AC3E}">
        <p14:creationId xmlns="" xmlns:p14="http://schemas.microsoft.com/office/powerpoint/2010/main" val="307991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Sąlygos demokratijos egzistavimui</a:t>
            </a:r>
            <a:endParaRPr lang="lt-LT" b="1" dirty="0"/>
          </a:p>
        </p:txBody>
      </p:sp>
      <p:sp>
        <p:nvSpPr>
          <p:cNvPr id="3" name="Turinio vietos rezervavimo ženklas 2"/>
          <p:cNvSpPr>
            <a:spLocks noGrp="1"/>
          </p:cNvSpPr>
          <p:nvPr>
            <p:ph idx="1"/>
          </p:nvPr>
        </p:nvSpPr>
        <p:spPr/>
        <p:txBody>
          <a:bodyPr>
            <a:normAutofit fontScale="77500" lnSpcReduction="20000"/>
          </a:bodyPr>
          <a:lstStyle/>
          <a:p>
            <a:pPr marL="0" indent="0">
              <a:buNone/>
            </a:pPr>
            <a:r>
              <a:rPr lang="lt-LT" dirty="0" err="1" smtClean="0"/>
              <a:t>Dahl</a:t>
            </a:r>
            <a:r>
              <a:rPr lang="lt-LT" dirty="0" smtClean="0"/>
              <a:t> siūlo tokias sąlygas, būtinas politinei demokratijai ( kaip </a:t>
            </a:r>
            <a:r>
              <a:rPr lang="lt-LT" dirty="0" err="1" smtClean="0"/>
              <a:t>Dahl</a:t>
            </a:r>
            <a:r>
              <a:rPr lang="lt-LT" dirty="0" smtClean="0"/>
              <a:t> vadina „</a:t>
            </a:r>
            <a:r>
              <a:rPr lang="lt-LT" dirty="0" err="1" smtClean="0"/>
              <a:t>poliarchijai</a:t>
            </a:r>
            <a:r>
              <a:rPr lang="lt-LT" dirty="0" smtClean="0"/>
              <a:t>“) egzistuoti:</a:t>
            </a:r>
          </a:p>
          <a:p>
            <a:pPr marL="514350" indent="-514350">
              <a:buFont typeface="+mj-lt"/>
              <a:buAutoNum type="arabicPeriod"/>
            </a:pPr>
            <a:r>
              <a:rPr lang="lt-LT" dirty="0" smtClean="0"/>
              <a:t> valdžios sprendimai turi būti teisiškai pagrįsti. </a:t>
            </a:r>
          </a:p>
          <a:p>
            <a:pPr marL="514350" indent="-514350">
              <a:buFont typeface="+mj-lt"/>
              <a:buAutoNum type="arabicPeriod"/>
            </a:pPr>
            <a:r>
              <a:rPr lang="lt-LT" dirty="0" smtClean="0"/>
              <a:t>Išrinkti pareigūnai pasirenkami per teisingus ir sąžiningus rinkimus. </a:t>
            </a:r>
          </a:p>
          <a:p>
            <a:pPr marL="514350" indent="-514350">
              <a:buFont typeface="+mj-lt"/>
              <a:buAutoNum type="arabicPeriod"/>
            </a:pPr>
            <a:r>
              <a:rPr lang="lt-LT" dirty="0" smtClean="0"/>
              <a:t>visi suaugusieji turi teisę balsuoti rinkimuose. </a:t>
            </a:r>
          </a:p>
          <a:p>
            <a:pPr marL="514350" indent="-514350">
              <a:buFont typeface="+mj-lt"/>
              <a:buAutoNum type="arabicPeriod"/>
            </a:pPr>
            <a:r>
              <a:rPr lang="lt-LT" dirty="0" smtClean="0"/>
              <a:t>visi suaugusieji turi teisę dalyvauti rinkimuose. </a:t>
            </a:r>
          </a:p>
          <a:p>
            <a:pPr marL="514350" indent="-514350">
              <a:buFont typeface="+mj-lt"/>
              <a:buAutoNum type="arabicPeriod"/>
            </a:pPr>
            <a:r>
              <a:rPr lang="lt-LT" dirty="0" smtClean="0"/>
              <a:t>piliečiai turi teisę laisvai reikšti savo nuomonę nebijodami bausmės. </a:t>
            </a:r>
          </a:p>
          <a:p>
            <a:pPr marL="514350" indent="-514350">
              <a:buFont typeface="+mj-lt"/>
              <a:buAutoNum type="arabicPeriod"/>
            </a:pPr>
            <a:r>
              <a:rPr lang="lt-LT" dirty="0" smtClean="0"/>
              <a:t> piliečiai turi teisę siekti alternatyvių informacijos šaltinių, kurie yra apsaugoti konkrečių įstatymų </a:t>
            </a:r>
          </a:p>
          <a:p>
            <a:pPr marL="514350" indent="-514350">
              <a:buFont typeface="+mj-lt"/>
              <a:buAutoNum type="arabicPeriod"/>
            </a:pPr>
            <a:r>
              <a:rPr lang="lt-LT" dirty="0" smtClean="0"/>
              <a:t>išrinkti pareigūnai privalo sugebėti vykdyti konstitucines galias be </a:t>
            </a:r>
            <a:r>
              <a:rPr lang="lt-LT" dirty="0" err="1" smtClean="0"/>
              <a:t>opozijos</a:t>
            </a:r>
            <a:r>
              <a:rPr lang="lt-LT" dirty="0" smtClean="0"/>
              <a:t> spaudimo. Demokratija yra pavojuje, kada išrinkti tautos atstovai pradeda elgtis nepriklausomai nepaisydami piliečių.</a:t>
            </a:r>
          </a:p>
          <a:p>
            <a:pPr marL="514350" indent="-514350">
              <a:buFont typeface="+mj-lt"/>
              <a:buAutoNum type="arabicPeriod"/>
            </a:pPr>
            <a:r>
              <a:rPr lang="lt-LT" dirty="0" smtClean="0"/>
              <a:t>valstybinė santvarka privalo būti savavaldė</a:t>
            </a:r>
            <a:endParaRPr lang="lt-LT" dirty="0"/>
          </a:p>
        </p:txBody>
      </p:sp>
    </p:spTree>
    <p:extLst>
      <p:ext uri="{BB962C8B-B14F-4D97-AF65-F5344CB8AC3E}">
        <p14:creationId xmlns="" xmlns:p14="http://schemas.microsoft.com/office/powerpoint/2010/main" val="4071704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Politinė kultūra</a:t>
            </a:r>
            <a:endParaRPr lang="lt-LT" b="1" dirty="0"/>
          </a:p>
        </p:txBody>
      </p:sp>
      <p:sp>
        <p:nvSpPr>
          <p:cNvPr id="3" name="Turinio vietos rezervavimo ženklas 2"/>
          <p:cNvSpPr>
            <a:spLocks noGrp="1"/>
          </p:cNvSpPr>
          <p:nvPr>
            <p:ph idx="1"/>
          </p:nvPr>
        </p:nvSpPr>
        <p:spPr/>
        <p:txBody>
          <a:bodyPr/>
          <a:lstStyle/>
          <a:p>
            <a:r>
              <a:rPr lang="lt-LT" dirty="0" smtClean="0"/>
              <a:t>Politinės kultūros idėja siekia net antikos laikus. Politinės kultūros termino plėtotė. </a:t>
            </a:r>
            <a:r>
              <a:rPr lang="lt-LT" dirty="0" err="1" smtClean="0"/>
              <a:t>G.Almond</a:t>
            </a:r>
            <a:r>
              <a:rPr lang="lt-LT" dirty="0" smtClean="0"/>
              <a:t> ir </a:t>
            </a:r>
            <a:r>
              <a:rPr lang="lt-LT" dirty="0" err="1" smtClean="0"/>
              <a:t>S.Verba</a:t>
            </a:r>
            <a:r>
              <a:rPr lang="lt-LT" dirty="0" smtClean="0"/>
              <a:t> laikomi politinės kultūros klasikais. Jie pateikė tokį šio reiškinio apibrėžimą: „Politinė kultūra tampa pasikartojančios pažintinės, jausminės, vertinančios orientacijos į politinę sistemą, jos „įėjimo“ ir „išėjimo“ procesus, į asmenį kaip politinį veikėją.</a:t>
            </a:r>
            <a:endParaRPr lang="lt-LT" dirty="0"/>
          </a:p>
        </p:txBody>
      </p:sp>
    </p:spTree>
    <p:extLst>
      <p:ext uri="{BB962C8B-B14F-4D97-AF65-F5344CB8AC3E}">
        <p14:creationId xmlns="" xmlns:p14="http://schemas.microsoft.com/office/powerpoint/2010/main" val="4061817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Yra išskirti 3 politinių orientacijų tipai: pažintinius, emocinius ir vertinančius </a:t>
            </a:r>
            <a:endParaRPr lang="lt-LT" dirty="0"/>
          </a:p>
        </p:txBody>
      </p:sp>
      <p:sp>
        <p:nvSpPr>
          <p:cNvPr id="3" name="Turinio vietos rezervavimo ženklas 2"/>
          <p:cNvSpPr>
            <a:spLocks noGrp="1"/>
          </p:cNvSpPr>
          <p:nvPr>
            <p:ph idx="1"/>
          </p:nvPr>
        </p:nvSpPr>
        <p:spPr/>
        <p:txBody>
          <a:bodyPr/>
          <a:lstStyle/>
          <a:p>
            <a:pPr marL="514350" indent="-514350">
              <a:buFont typeface="+mj-lt"/>
              <a:buAutoNum type="arabicPeriod"/>
            </a:pPr>
            <a:r>
              <a:rPr lang="lt-LT" dirty="0" smtClean="0"/>
              <a:t>Pažintinėms orientacijoms priklauso atitinkamos žinios ir informacija, susijusi su politika.</a:t>
            </a:r>
          </a:p>
          <a:p>
            <a:pPr marL="514350" indent="-514350">
              <a:buFont typeface="+mj-lt"/>
              <a:buAutoNum type="arabicPeriod"/>
            </a:pPr>
            <a:r>
              <a:rPr lang="lt-LT" dirty="0" err="1" smtClean="0"/>
              <a:t>Jausiminės</a:t>
            </a:r>
            <a:r>
              <a:rPr lang="lt-LT" dirty="0" smtClean="0"/>
              <a:t> orientacijos apima domėjimąsi vykstančiu politiniu gyvenimu.</a:t>
            </a:r>
          </a:p>
          <a:p>
            <a:pPr marL="514350" indent="-514350">
              <a:buFont typeface="+mj-lt"/>
              <a:buAutoNum type="arabicPeriod"/>
            </a:pPr>
            <a:r>
              <a:rPr lang="lt-LT" dirty="0" err="1" smtClean="0"/>
              <a:t>Vertinannčiosios</a:t>
            </a:r>
            <a:r>
              <a:rPr lang="lt-LT" dirty="0" smtClean="0"/>
              <a:t> orientacijos apima nuomones bei politinio proceso vertinimą</a:t>
            </a:r>
            <a:endParaRPr lang="lt-LT" dirty="0"/>
          </a:p>
        </p:txBody>
      </p:sp>
    </p:spTree>
    <p:extLst>
      <p:ext uri="{BB962C8B-B14F-4D97-AF65-F5344CB8AC3E}">
        <p14:creationId xmlns="" xmlns:p14="http://schemas.microsoft.com/office/powerpoint/2010/main" val="3900775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dirty="0" smtClean="0"/>
              <a:t>TEISĖS IR LAISVĖS</a:t>
            </a:r>
            <a:endParaRPr lang="lt-LT" dirty="0"/>
          </a:p>
        </p:txBody>
      </p:sp>
      <p:sp>
        <p:nvSpPr>
          <p:cNvPr id="3" name="Turinio vietos rezervavimo ženklas 2"/>
          <p:cNvSpPr>
            <a:spLocks noGrp="1"/>
          </p:cNvSpPr>
          <p:nvPr>
            <p:ph idx="1"/>
          </p:nvPr>
        </p:nvSpPr>
        <p:spPr/>
        <p:txBody>
          <a:bodyPr/>
          <a:lstStyle/>
          <a:p>
            <a:r>
              <a:rPr lang="lt-LT" dirty="0"/>
              <a:t>Žmonių bendruomenė (ir visuomenė) susiformuoja ir funkcionuoja tik tuomet, kai bent didžioji jos narių dalis savo individualios laisvės raiškos formas susieja su socialinio elgesio reikalavimais. </a:t>
            </a:r>
            <a:endParaRPr lang="lt-LT" dirty="0" smtClean="0"/>
          </a:p>
          <a:p>
            <a:r>
              <a:rPr lang="lt-LT" dirty="0"/>
              <a:t>Tarp demokratijos ir žmogaus teisių bei laisvių yra fundamentalus ryšys. Juk ir pati demokratija tiesiogiai sietina su žmogaus kaip </a:t>
            </a:r>
            <a:r>
              <a:rPr lang="lt-LT" dirty="0" err="1"/>
              <a:t>autonomiškos</a:t>
            </a:r>
            <a:r>
              <a:rPr lang="lt-LT" dirty="0"/>
              <a:t> būtybės pripažinimu ir </a:t>
            </a:r>
            <a:r>
              <a:rPr lang="lt-LT" dirty="0" err="1" smtClean="0"/>
              <a:t>savivaldumu</a:t>
            </a:r>
            <a:r>
              <a:rPr lang="lt-LT" dirty="0" smtClean="0"/>
              <a:t>.</a:t>
            </a:r>
            <a:endParaRPr lang="lt-LT" dirty="0"/>
          </a:p>
        </p:txBody>
      </p:sp>
    </p:spTree>
    <p:extLst>
      <p:ext uri="{BB962C8B-B14F-4D97-AF65-F5344CB8AC3E}">
        <p14:creationId xmlns="" xmlns:p14="http://schemas.microsoft.com/office/powerpoint/2010/main" val="4285351055"/>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1057</Words>
  <Application>Microsoft Office PowerPoint</Application>
  <PresentationFormat>Custom</PresentationFormat>
  <Paragraphs>71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tema</vt:lpstr>
      <vt:lpstr>Teisės pagrindai senjorams  </vt:lpstr>
      <vt:lpstr>ŠIUOLAIKINĖS DEMOKRATINĖS ŠALIES VEIKIMO PAGRINDAI </vt:lpstr>
      <vt:lpstr>1. Pagrindinė struktūra ir principai</vt:lpstr>
      <vt:lpstr>Demokratija </vt:lpstr>
      <vt:lpstr>Slide 5</vt:lpstr>
      <vt:lpstr>Sąlygos demokratijos egzistavimui</vt:lpstr>
      <vt:lpstr>Politinė kultūra</vt:lpstr>
      <vt:lpstr>Yra išskirti 3 politinių orientacijų tipai: pažintinius, emocinius ir vertinančius </vt:lpstr>
      <vt:lpstr>TEISĖS IR LAISVĖS</vt:lpstr>
      <vt:lpstr>Slide 10</vt:lpstr>
      <vt:lpstr>Motyvacija būti aktyviais ir dalyvauti visuomeniniame gyvenime – yra vienas iš svarbesnių senjorų gyvenimo kokybę lemiančių veiksnių. </vt:lpstr>
      <vt:lpstr>Slide 12</vt:lpstr>
      <vt:lpstr>Kaip sprendimų priėmime dalyvauja vyresnio amžiaus žmones vienijančios organizacijos?</vt:lpstr>
      <vt:lpstr>Kokios atviro valdymo priemonės įgalina išgirsti senjorų balsą?</vt:lpstr>
      <vt:lpstr>Kokios atviro valdymo priemonės įgalina išgirsti senjorų balsą?</vt:lpstr>
      <vt:lpstr>Slide 16</vt:lpstr>
      <vt:lpstr>Diskusija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Interface of MS PowerPoint and Open Office Impress</dc:title>
  <dc:creator>Vartotojas</dc:creator>
  <cp:lastModifiedBy>Grazina</cp:lastModifiedBy>
  <cp:revision>25</cp:revision>
  <dcterms:created xsi:type="dcterms:W3CDTF">2021-03-26T10:39:00Z</dcterms:created>
  <dcterms:modified xsi:type="dcterms:W3CDTF">2021-08-13T16:54:47Z</dcterms:modified>
</cp:coreProperties>
</file>