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9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10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789" autoAdjust="0"/>
  </p:normalViewPr>
  <p:slideViewPr>
    <p:cSldViewPr>
      <p:cViewPr varScale="1">
        <p:scale>
          <a:sx n="66" d="100"/>
          <a:sy n="66" d="100"/>
        </p:scale>
        <p:origin x="-876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presProps" Target="presProps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theme" Target="theme/theme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1CEB5-ED09-4CB0-9216-E4E9A75114B2}" type="datetimeFigureOut">
              <a:rPr lang="en-US" smtClean="0"/>
              <a:pPr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E07E-2803-49DC-A9F7-336C2ABD24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CE07E-2803-49DC-A9F7-336C2ABD24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lv-LV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lv-LV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lv-LV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agalba@moteriai.lt" TargetMode="External"/><Relationship Id="rId2" Type="http://schemas.openxmlformats.org/officeDocument/2006/relationships/hyperlink" Target="http://www.teisinepagalba.lt/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vilties.linija@gmail.com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6bH6N0M2U" TargetMode="External"/><Relationship Id="rId2" Type="http://schemas.openxmlformats.org/officeDocument/2006/relationships/hyperlink" Target="https://e-seimas.lrs.lt/" TargetMode="Externa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ismai.lt/lt/visuomenei-ir-ziniasklaidai/teismo-leidimai/apie-teismo-leidimus/4908" TargetMode="External"/><Relationship Id="rId2" Type="http://schemas.openxmlformats.org/officeDocument/2006/relationships/hyperlink" Target="https://www.teisespartneris.lt/services?utm_source=google&amp;utm_medium=cpc&amp;utm_campaign=ADF_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teismai.lt/lt/naujienos/teismu-sistemos-naujienos/6-dalykai-kuriuos-reikia-zinoti-teikiant-prasyma-teismui/4891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vat.lt/teismo-lankytojams/kaip-kreiptis-i-teisma/17-nemokama-teisine-pagalba/629" TargetMode="External"/><Relationship Id="rId2" Type="http://schemas.openxmlformats.org/officeDocument/2006/relationships/hyperlink" Target="https://vgtpt.lrv.lt/" TargetMode="External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523880" y="1122480"/>
            <a:ext cx="9139680" cy="1592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Teisės</a:t>
            </a:r>
            <a:r>
              <a:rPr lang="en-US" sz="6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60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pagrindai</a:t>
            </a:r>
            <a:r>
              <a:rPr lang="en-US" sz="60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6000" b="1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senjorams</a:t>
            </a:r>
            <a:endParaRPr lang="en-US" sz="6000" b="0" strike="noStrike" spc="-1" dirty="0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523968" y="3500438"/>
            <a:ext cx="9139680" cy="165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2021</a:t>
            </a:r>
            <a:endParaRPr lang="en-US" sz="32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A.Vanags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L.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Skinderienė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 G.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Jedemskienė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3200" b="0" strike="noStrike" spc="-1" dirty="0">
              <a:latin typeface="Arial"/>
            </a:endParaRPr>
          </a:p>
        </p:txBody>
      </p:sp>
      <p:grpSp>
        <p:nvGrpSpPr>
          <p:cNvPr id="192" name="Group 3"/>
          <p:cNvGrpSpPr/>
          <p:nvPr/>
        </p:nvGrpSpPr>
        <p:grpSpPr>
          <a:xfrm>
            <a:off x="894600" y="5257800"/>
            <a:ext cx="10326960" cy="1425240"/>
            <a:chOff x="894600" y="5257800"/>
            <a:chExt cx="10326960" cy="1425240"/>
          </a:xfrm>
        </p:grpSpPr>
        <p:pic>
          <p:nvPicPr>
            <p:cNvPr id="193" name="Picture 6"/>
            <p:cNvPicPr/>
            <p:nvPr/>
          </p:nvPicPr>
          <p:blipFill>
            <a:blip r:embed="rId2"/>
            <a:stretch/>
          </p:blipFill>
          <p:spPr>
            <a:xfrm>
              <a:off x="894600" y="5613120"/>
              <a:ext cx="1776960" cy="74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4" name="Picture 7"/>
            <p:cNvPicPr/>
            <p:nvPr/>
          </p:nvPicPr>
          <p:blipFill>
            <a:blip r:embed="rId3"/>
            <a:stretch/>
          </p:blipFill>
          <p:spPr>
            <a:xfrm>
              <a:off x="3128400" y="5613120"/>
              <a:ext cx="1776960" cy="74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5" name="Picture 8"/>
            <p:cNvPicPr/>
            <p:nvPr/>
          </p:nvPicPr>
          <p:blipFill>
            <a:blip r:embed="rId4"/>
            <a:stretch/>
          </p:blipFill>
          <p:spPr>
            <a:xfrm>
              <a:off x="5009400" y="5613120"/>
              <a:ext cx="1776960" cy="74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Picture 9"/>
            <p:cNvPicPr/>
            <p:nvPr/>
          </p:nvPicPr>
          <p:blipFill>
            <a:blip r:embed="rId5"/>
            <a:stretch/>
          </p:blipFill>
          <p:spPr>
            <a:xfrm>
              <a:off x="6890400" y="5613120"/>
              <a:ext cx="1776960" cy="748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Picture 10"/>
            <p:cNvPicPr/>
            <p:nvPr/>
          </p:nvPicPr>
          <p:blipFill>
            <a:blip r:embed="rId6"/>
            <a:stretch/>
          </p:blipFill>
          <p:spPr>
            <a:xfrm>
              <a:off x="8948520" y="5257800"/>
              <a:ext cx="2273040" cy="1425240"/>
            </a:xfrm>
            <a:prstGeom prst="rect">
              <a:avLst/>
            </a:prstGeom>
            <a:ln w="0"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Formali ir teisinė kalba</a:t>
            </a:r>
          </a:p>
        </p:txBody>
      </p:sp>
      <p:sp>
        <p:nvSpPr>
          <p:cNvPr id="216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Būtinybė turėti teisinį pagrindą lemia formalią ir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teisinę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kalbą.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sunku suprasti atsakymą, naudokitės neformaliomis bendravimo priemonėmis arba NVO pagalba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FF0000"/>
                </a:solidFill>
                <a:latin typeface="Calibri"/>
              </a:rPr>
              <a:t>Teisinė kalba nereiškia, kad institucija nenori veikti arba kad jos atsakymas yra neigiamas!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838080" y="365040"/>
            <a:ext cx="10511280" cy="614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AČIŪ!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Valdžios institucijų pajėgumai</a:t>
            </a:r>
          </a:p>
        </p:txBody>
      </p:sp>
      <p:sp>
        <p:nvSpPr>
          <p:cNvPr id="218" name="CustomShape 2"/>
          <p:cNvSpPr/>
          <p:nvPr/>
        </p:nvSpPr>
        <p:spPr>
          <a:xfrm>
            <a:off x="609480" y="1604520"/>
            <a:ext cx="5689800" cy="505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Valdžios institucijų pajėgumai - tai užduočių kiekio ir ekonominio efektyvumo pusiausvyra.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Dėl šios priežasties pajėgumų niekada nebus pakankamai!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Tam,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kad įveiktų šią problemą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umanios vyriausybės ir valdžios institucijos naudojasi NVO pagalba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Picture 218"/>
          <p:cNvPicPr/>
          <p:nvPr/>
        </p:nvPicPr>
        <p:blipFill>
          <a:blip r:embed="rId2"/>
          <a:stretch/>
        </p:blipFill>
        <p:spPr>
          <a:xfrm>
            <a:off x="7380000" y="1260000"/>
            <a:ext cx="3286080" cy="4925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Strategijos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planai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prioritetai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221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Esant ribotiems ištekliams, valdžios institucijos turi atitinkamai planuoti ir nustatyti prioritetus.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Kartais institucija neskiria prioriteto jūsų problemai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okiu atveju kreipkitės pagalbos į nevyriausybines organizacijas.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Kokius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komunikacijos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kanalus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naudoti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?</a:t>
            </a:r>
          </a:p>
        </p:txBody>
      </p:sp>
      <p:sp>
        <p:nvSpPr>
          <p:cNvPr id="223" name="CustomShape 2"/>
          <p:cNvSpPr/>
          <p:nvPr/>
        </p:nvSpPr>
        <p:spPr>
          <a:xfrm>
            <a:off x="609480" y="1341360"/>
            <a:ext cx="10971360" cy="51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Norint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 g</a:t>
            </a: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auti informaciją: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Naudokite mažiau formalius būdus (skambutis telefonu, pokalbis, el. paštas).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Tiksli teisiškai pagrįsta informacija, kurią galima naudoti su kitomis institucijomis, juridiniais asmenimis ar pareigūnais - naudokite oficialius būdus, pavyzdžiui, oficialų raštą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Nor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apsaugoti savo teises - naudokite oficialius būdus, pavyzdžiui, oficialų skundą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Nor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int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pateikti informaciją institucijai - naudokite bet kurį nurodytą kanalą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Jei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nesate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tikri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...</a:t>
            </a:r>
          </a:p>
        </p:txBody>
      </p:sp>
      <p:sp>
        <p:nvSpPr>
          <p:cNvPr id="225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Pradėkite neformaliai, o paskui ženkite oficialų žingsnį. Pavyzdžiui, paskambinkite / pasinaudokite el. paštu arba pokalbių svetaine: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Apibūdinkite situaciją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Paklauskite apie geriausią būdą tikslui pasiekti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Paprašykite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pagalbos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nevyriausybinių organizacijų, veikiančių atitinkamoje srityje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</a:rPr>
              <a:t>bendrauti</a:t>
            </a:r>
            <a:r>
              <a:rPr lang="en-US" sz="4400" b="1" spc="-1" dirty="0">
                <a:solidFill>
                  <a:srgbClr val="000000"/>
                </a:solidFill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</a:rPr>
              <a:t>teisingai</a:t>
            </a:r>
            <a:r>
              <a:rPr lang="en-US" sz="4400" b="1" spc="-1" dirty="0">
                <a:solidFill>
                  <a:srgbClr val="000000"/>
                </a:solidFill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graphicFrame>
        <p:nvGraphicFramePr>
          <p:cNvPr id="227" name="Table 2"/>
          <p:cNvGraphicFramePr/>
          <p:nvPr/>
        </p:nvGraphicFramePr>
        <p:xfrm>
          <a:off x="629640" y="1293120"/>
          <a:ext cx="11159640" cy="5764260"/>
        </p:xfrm>
        <a:graphic>
          <a:graphicData uri="http://schemas.openxmlformats.org/drawingml/2006/table">
            <a:tbl>
              <a:tblPr/>
              <a:tblGrid>
                <a:gridCol w="5416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3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0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 err="1">
                          <a:solidFill>
                            <a:srgbClr val="158466"/>
                          </a:solidFill>
                          <a:latin typeface="Calibri"/>
                        </a:rPr>
                        <a:t>Taip</a:t>
                      </a:r>
                      <a:endParaRPr lang="en-US" sz="3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>
                          <a:solidFill>
                            <a:srgbClr val="F10D0C"/>
                          </a:solidFill>
                          <a:latin typeface="Calibri"/>
                        </a:rPr>
                        <a:t>Ne</a:t>
                      </a:r>
                      <a:endParaRPr lang="en-US" sz="36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3880">
                <a:tc>
                  <a:txBody>
                    <a:bodyPr/>
                    <a:lstStyle/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Skirkite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laiko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,  tam,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kad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aiškiai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išsamiai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ir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glaustai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aprašytumėte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savo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situaciją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Nurodykite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savo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tikslą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ir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aiškiai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pateikite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savo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prašymus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Būkite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realistiški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Nurodykite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savo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kontaktinę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informaciją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Atidžiai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perskaitykite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atsakymą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ir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jei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reikia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,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paprašykite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neoficialaus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paaiškinimo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Pateikite tik jums palankius faktus.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Būkite pernelyg emocingi ir (arba) agresyvūs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Būkite savamokslis advokatas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Pateikite nepagrįstus prašymus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J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ei rezultatas jūsų netenkina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,</a:t>
                      </a:r>
                      <a:r>
                        <a:rPr lang="en-US" sz="28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800" b="0" strike="noStrike" spc="-1" baseline="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demoniz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uokite instituciją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J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ei atsakymas yra neigiamas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, p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ul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kite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į neviltį, - 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tai</a:t>
                      </a:r>
                      <a:r>
                        <a:rPr lang="en-US" sz="28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800" b="0" strike="noStrike" spc="-1" baseline="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taip</a:t>
                      </a:r>
                      <a:r>
                        <a:rPr lang="en-US" sz="2800" b="0" strike="noStrike" spc="-1" baseline="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pat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gali būti nauding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Kaip apdorojama jūsų rašytinė komunikacija?</a:t>
            </a:r>
          </a:p>
        </p:txBody>
      </p:sp>
      <p:sp>
        <p:nvSpPr>
          <p:cNvPr id="229" name="CustomShape 2"/>
          <p:cNvSpPr/>
          <p:nvPr/>
        </p:nvSpPr>
        <p:spPr>
          <a:xfrm>
            <a:off x="609480" y="1285860"/>
            <a:ext cx="10971360" cy="48773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Institucijos skiriasi, bet paprastai viskas vyksta taip: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Registracija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Perdavimas atsakingam pareigūnui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Informacijos rinkimas (jei reikia):</a:t>
            </a: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š kitų pareigūnų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š kitų institucijų ar asmenų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4.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Sprendimas dėl atsakymo esmės</a:t>
            </a:r>
          </a:p>
          <a:p>
            <a:pPr marL="514350" indent="-514350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5.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Rašytinio atsakymo parengimas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09480" y="1353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Kruopštus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ir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apgalvotas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atsakymas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gali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užtrukti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.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Jei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galite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būkite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kantrūs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ir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palaukite</a:t>
            </a:r>
            <a:r>
              <a:rPr lang="en-US" sz="3200" b="1" spc="-1" dirty="0">
                <a:solidFill>
                  <a:srgbClr val="FF0000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Kiek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tai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užtruks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609480" y="1965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Situacijos skiriasi, bet: 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paprastai atsakymą gausite per mėnesį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jei klausimo sprendimas užtrunka ilgiau, greičiausiai gausite preliminarų atsakymą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ginčų sprendimo procedūros (AGS, teismai) paprastai trunka ilgiau nei mėnesį (žr. toliau)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09480" y="1353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lt-LT" sz="3200" b="1" spc="-1" dirty="0">
                <a:solidFill>
                  <a:srgbClr val="FF0000"/>
                </a:solidFill>
                <a:latin typeface="Calibri"/>
              </a:rPr>
              <a:t>Jei laikas iš tiesų yra problema, apie tai aiškiai praneškite </a:t>
            </a:r>
            <a:r>
              <a:rPr lang="en-US" sz="3200" b="1" spc="-1" dirty="0" err="1">
                <a:solidFill>
                  <a:srgbClr val="FF0000"/>
                </a:solidFill>
                <a:latin typeface="Calibri"/>
              </a:rPr>
              <a:t>institucijai</a:t>
            </a:r>
            <a:r>
              <a:rPr lang="lt-LT" sz="3200" b="1" spc="-1" dirty="0">
                <a:solidFill>
                  <a:srgbClr val="FF0000"/>
                </a:solidFill>
                <a:latin typeface="Calibri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838080" y="365040"/>
            <a:ext cx="10511280" cy="614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Nr. 4</a:t>
            </a:r>
            <a:endParaRPr lang="en-US" sz="4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Administracinė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 baudžiamoji teisė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skaityti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atsakymą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609480" y="1485720"/>
            <a:ext cx="10971360" cy="4934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Atidžiai skaitykite - bendravimo tekstas pateiktas neatsitiktinai.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Atkreipkite dėmesį į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institucijos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nuomonę ir argumentaciją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Atkreipkite dėmesį į rezultatą: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Prašymas įvykdytas - sveikiname!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Prašymas atmestas. Kodėl? Keletas variantų: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Prašymas neturi teisinio pagrindo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Institucija nėra kompetentinga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Institucija prašo papildomos informacijos, įrodymų ir (arba) paaiškinimų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Institucija pateikia preliminarų atsakymą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Jei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nesate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tikri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...</a:t>
            </a:r>
          </a:p>
        </p:txBody>
      </p:sp>
      <p:sp>
        <p:nvSpPr>
          <p:cNvPr id="237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N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eoficialiai susisiek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su pranešimo autoriumi (el. pašto adresas arba telefono numeris paprastai nurodomi pačiame pranešime).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Paprašykite nevyriausybinių organizacijų, aktyviai veikiančių atitinkamoje srityje, paaiškinti jums atsakymą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609480" y="1353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Neigiamas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atsakymas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ne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visada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yra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blogas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Jeigu atsakymą galima apskųsti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Apie tai greičiausiai būsite informuoti pačiame atsakyme.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Atkreipkite dėmesį į: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 a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peliacijos pateikimo terminą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kam pateikti apeliacinį skundą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nesate tikri, kreipkitės į nevyriausybines organizacijas, kompetentingą valdžios instituciją arba gerą teisininką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Atvejų analizė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38080" y="1789560"/>
            <a:ext cx="10511280" cy="342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Atvejo analizė: vartotojų apsaugos institucija ir vartotojų AGS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Atvejo analizė: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priežiūros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institucija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dirty="0">
                <a:latin typeface="Calibri" pitchFamily="34" charset="0"/>
                <a:cs typeface="Calibri" pitchFamily="34" charset="0"/>
              </a:rPr>
              <a:t>Atvejo analizė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: vietos savivaldybė 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dirty="0">
                <a:latin typeface="Calibri" pitchFamily="34" charset="0"/>
                <a:cs typeface="Calibri" pitchFamily="34" charset="0"/>
              </a:rPr>
              <a:t>Atvejo analizė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: socialinės paslaug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ų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įstaiga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0151E40-D834-465E-974F-206A68C5DF0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Atvejo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analizė</a:t>
            </a: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: Vartotojų apsaugos tarnyba ir vartotojų AGS</a:t>
            </a:r>
          </a:p>
        </p:txBody>
      </p:sp>
      <p:sp>
        <p:nvSpPr>
          <p:cNvPr id="245" name="CustomShape 2"/>
          <p:cNvSpPr/>
          <p:nvPr/>
        </p:nvSpPr>
        <p:spPr>
          <a:xfrm>
            <a:off x="838080" y="1789560"/>
            <a:ext cx="10511280" cy="450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Nuėjote į parduotuvę ir nusipirkote dulkių siurblį. Trečią savaitę dulkių siurblys nustojo veikti. Nunešėte jį į parduotuvę, užpildėte skundo formą ir palikote prekę prekybininkui. Po savaitės gavote prekybininko atsakymą, kad dulkių siurblys neturi jokių gamybos defektų ir dėl to kaltas jūs. Kitas jūsų žingsnis - pateikti skundą institucijai. 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Koks yra jūsų tikslas? Ar jis realus?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Ką turėtumėte paminėti skunde?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Ko prašytumėte institucijos?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Kokie būtų jūsų lūkesčiai?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Kas būtų laikoma klaida?</a:t>
            </a:r>
          </a:p>
        </p:txBody>
      </p:sp>
      <p:sp>
        <p:nvSpPr>
          <p:cNvPr id="246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9115E88-7797-4136-808D-C0BD04B9B1F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Atvejo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analizė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: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priežiūros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institucija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838080" y="1789560"/>
            <a:ext cx="10511280" cy="450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Interneto ryšys jūsų namuose yra labai lėtas. Paprašėte prekybininko jį sutvarkyti, tačiau problema vis dar neišspręsta. Galite pateikti skundą priežiūros institucijai. 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Koks yra jūsų tikslas? Ar jis realus?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Ką turėtumėte paminėti skunde?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Ko prašytumėte institucijos?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Kokie būtų jūsų lūkesčiai?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600" spc="-1" dirty="0">
                <a:solidFill>
                  <a:srgbClr val="000000"/>
                </a:solidFill>
                <a:latin typeface="Calibri"/>
              </a:rPr>
              <a:t> Kas būtų laikoma klaida?</a:t>
            </a:r>
          </a:p>
        </p:txBody>
      </p:sp>
      <p:sp>
        <p:nvSpPr>
          <p:cNvPr id="249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BBA6AA0-AD7C-4079-8D66-F17EED2B053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609480" y="129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yra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priežiūros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institucija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609480" y="1490760"/>
            <a:ext cx="11201560" cy="480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Preižiūros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institucija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- valdžios institucija, paprastai atsakinga už viešųjų paslaugų, pavyzdžiui, energetikos, elektroninių ryšių, pašto paslaugų, atliekų tvarkymo, vandentvarkos ir kt., reguliavimą.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T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ai institucija, kuri paprastai: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išduoda licencijas komunalinių paslaugų teikėjams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nustato tarifų apskaičiavimo metodiką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tvirtina tarifus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tikrina tam tikrų paslaugų kokybę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chemeClr val="accent2"/>
                </a:solidFill>
                <a:latin typeface="Calibri"/>
              </a:rPr>
              <a:t>Latvijos </a:t>
            </a:r>
            <a:r>
              <a:rPr lang="en-US" sz="3200" spc="-1" dirty="0" err="1">
                <a:solidFill>
                  <a:schemeClr val="accent2"/>
                </a:solidFill>
                <a:latin typeface="Calibri"/>
              </a:rPr>
              <a:t>priežiūros</a:t>
            </a:r>
            <a:r>
              <a:rPr lang="lt-LT" sz="3200" spc="-1" dirty="0">
                <a:solidFill>
                  <a:schemeClr val="accent2"/>
                </a:solidFill>
                <a:latin typeface="Calibri"/>
              </a:rPr>
              <a:t> institucija yra Komunalinių paslaugų komisija.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Atvejo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analizė</a:t>
            </a: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: Vietos savivaldybė</a:t>
            </a:r>
          </a:p>
        </p:txBody>
      </p:sp>
      <p:sp>
        <p:nvSpPr>
          <p:cNvPr id="253" name="CustomShape 2"/>
          <p:cNvSpPr/>
          <p:nvPr/>
        </p:nvSpPr>
        <p:spPr>
          <a:xfrm>
            <a:off x="838080" y="1789560"/>
            <a:ext cx="10501920" cy="450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Vietos savivaldybės statybos skyrius patvirtino socialinių paslaugų pastato projektą, kuris, jūsų nuomone, neatitinka aplinkos prieinamumo reikalavimų. Dėl šios priežasties jūs, kaip dažnas socialinių paslaugų vartotojas, nebegalėsite jomis naudotis. Galite kreiptis į teismą: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Kokio tikslo siekiate? Ar jis realus?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Ką turėtumėte paminėti skunde?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Ko prašytumėte iš institucijos?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Kokie būtų jūsų lūkesčiai?</a:t>
            </a:r>
          </a:p>
          <a:p>
            <a:pPr marL="514350" indent="-514350">
              <a:lnSpc>
                <a:spcPct val="90000"/>
              </a:lnSpc>
              <a:spcBef>
                <a:spcPts val="1001"/>
              </a:spcBef>
              <a:buFont typeface="+mj-lt"/>
              <a:buAutoNum type="arabicPeriod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Kas būtų laikoma klaida?</a:t>
            </a:r>
          </a:p>
        </p:txBody>
      </p:sp>
      <p:sp>
        <p:nvSpPr>
          <p:cNvPr id="254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6EC72DE-7FB3-46CF-982D-508EE56F382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28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838080" y="365040"/>
            <a:ext cx="10511280" cy="614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Teismas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ar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policiją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kur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ir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kada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kreiptis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38080" y="365040"/>
            <a:ext cx="10511280" cy="614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Bendravimas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su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valdžios</a:t>
            </a:r>
            <a:r>
              <a:rPr lang="en-US" sz="4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800" b="1" spc="-1" dirty="0" err="1">
                <a:solidFill>
                  <a:srgbClr val="000000"/>
                </a:solidFill>
                <a:latin typeface="Calibri"/>
              </a:rPr>
              <a:t>institucijomis</a:t>
            </a:r>
            <a:endParaRPr lang="en-US" sz="4800" b="1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Įstatymų pažeidimai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838080" y="175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600" spc="-1" dirty="0">
                <a:solidFill>
                  <a:srgbClr val="000000"/>
                </a:solidFill>
                <a:latin typeface="Calibri"/>
              </a:rPr>
              <a:t>Nusikalstamos veikos: sunkiausi pažeidimai (nužudymas, kūno sužalojimas, vagystė, sukčiavimas) = griežtos bausmės (sulaikymas, teisių atėmimas ir kt.)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600" spc="-1" dirty="0">
                <a:solidFill>
                  <a:srgbClr val="000000"/>
                </a:solidFill>
                <a:latin typeface="Calibri"/>
              </a:rPr>
              <a:t>Administraciniai nusižengimai: mažiau sunkūs pažeidimai (mokesčių vengimas, triukšmas, nesąžininga komercinė veikla) = švelnesnės bausmės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600" spc="-1" dirty="0">
                <a:solidFill>
                  <a:srgbClr val="000000"/>
                </a:solidFill>
                <a:latin typeface="Calibri"/>
              </a:rPr>
              <a:t>Deliktai = civilinės teisės pažeidimai = susiję su materialine sritimi, paprastai žala arba moralinė kompensacija</a:t>
            </a:r>
          </a:p>
        </p:txBody>
      </p:sp>
      <p:sp>
        <p:nvSpPr>
          <p:cNvPr id="25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B70759E-2D88-48D5-B13D-4643BA31040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Santykis tarp pažeidimų rūšių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838080" y="1789560"/>
            <a:ext cx="10511280" cy="450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CA6ED70-BC76-4FE4-8D5E-A6DBAEC08C2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>
            <a:off x="2628000" y="1836000"/>
            <a:ext cx="3059280" cy="3059280"/>
          </a:xfrm>
          <a:prstGeom prst="ellipse">
            <a:avLst/>
          </a:prstGeom>
          <a:solidFill>
            <a:srgbClr val="999999"/>
          </a:solidFill>
          <a:ln w="0">
            <a:solidFill>
              <a:srgbClr val="99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Kriminaliniai</a:t>
            </a:r>
            <a:endParaRPr lang="en-US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nusikaltimai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5904360" y="1836360"/>
            <a:ext cx="3059280" cy="3059280"/>
          </a:xfrm>
          <a:prstGeom prst="ellipse">
            <a:avLst/>
          </a:prstGeom>
          <a:solidFill>
            <a:srgbClr val="CCCCCC"/>
          </a:solidFill>
          <a:ln w="0">
            <a:solidFill>
              <a:srgbClr val="99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Administraciniai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pažeidimas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6"/>
          <p:cNvSpPr/>
          <p:nvPr/>
        </p:nvSpPr>
        <p:spPr>
          <a:xfrm>
            <a:off x="4248720" y="3420720"/>
            <a:ext cx="3059280" cy="3059280"/>
          </a:xfrm>
          <a:prstGeom prst="ellipse">
            <a:avLst/>
          </a:prstGeom>
          <a:gradFill rotWithShape="0">
            <a:gsLst>
              <a:gs pos="0">
                <a:srgbClr val="EEEEEE">
                  <a:alpha val="0"/>
                </a:srgbClr>
              </a:gs>
              <a:gs pos="50000">
                <a:srgbClr val="EEEEEE"/>
              </a:gs>
              <a:gs pos="100000">
                <a:srgbClr val="EEEEEE">
                  <a:alpha val="0"/>
                </a:srgbClr>
              </a:gs>
            </a:gsLst>
            <a:lin ang="5400000"/>
          </a:gradFill>
          <a:ln w="0">
            <a:solidFill>
              <a:srgbClr val="999999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Deliktai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Nusikalstamos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veikos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FF0000"/>
                </a:solidFill>
                <a:latin typeface="Calibri"/>
              </a:rPr>
              <a:t>Paprastai tik baudžiamajame kodekse arba įstatymuose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latin typeface="Calibri"/>
              </a:rPr>
              <a:t>Institucijos: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latin typeface="Calibri"/>
              </a:rPr>
              <a:t>Policija - užkerta kelią nusikaltimams, gina piliečius, atlieka tyrimą</a:t>
            </a:r>
            <a:r>
              <a:rPr lang="en-US" sz="3200" spc="-1" dirty="0">
                <a:latin typeface="Calibri"/>
              </a:rPr>
              <a:t>,</a:t>
            </a:r>
            <a:endParaRPr lang="lt-LT" sz="3200" spc="-1" dirty="0"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latin typeface="Calibri"/>
              </a:rPr>
              <a:t>Prokuroras - pateikia kaltinimus nusikaltėliui teisme, nagrinėja skundus dėl policijos veiksmų</a:t>
            </a:r>
            <a:r>
              <a:rPr lang="en-US" sz="3200" spc="-1" dirty="0">
                <a:latin typeface="Calibri"/>
              </a:rPr>
              <a:t>,</a:t>
            </a:r>
            <a:endParaRPr lang="lt-LT" sz="3200" spc="-1" dirty="0"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latin typeface="Calibri"/>
              </a:rPr>
              <a:t>Teismai - sprendžia dėl kaltės ir skiria bausmes</a:t>
            </a:r>
            <a:r>
              <a:rPr lang="en-US" sz="3200" spc="-1" dirty="0">
                <a:latin typeface="Calibri"/>
              </a:rPr>
              <a:t>.</a:t>
            </a:r>
            <a:endParaRPr lang="lt-LT" sz="3200" spc="-1" dirty="0"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latin typeface="Calibri"/>
              </a:rPr>
              <a:t>Procesiniai aspektai griežtai reglamentuojami Baudžiamojo proceso kodekse (įstatyme)</a:t>
            </a:r>
            <a:r>
              <a:rPr lang="en-US" sz="3200" spc="-1" dirty="0">
                <a:latin typeface="Calibri"/>
              </a:rPr>
              <a:t>.</a:t>
            </a:r>
            <a:endParaRPr lang="lt-LT" sz="3200" spc="-1" dirty="0">
              <a:latin typeface="Calibri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E62BE4B-017B-4847-A1ED-53B2E513750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Senjorams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aktualios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nusikalstamos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veikos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Sukčiavimas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Investicinis sukčiavimas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Bankinis sukčiavimas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Sukčiavimas elektroniniu paštu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Nekilnojamasis turtas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Eismo įvykiai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Smurtas šeimoje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Apiplėšimai</a:t>
            </a:r>
          </a:p>
        </p:txBody>
      </p:sp>
      <p:sp>
        <p:nvSpPr>
          <p:cNvPr id="27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0BC40-5186-45B0-ACFB-CA6297C8D07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838080" y="365040"/>
            <a:ext cx="10511280" cy="10636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b="1" spc="-1" dirty="0">
                <a:solidFill>
                  <a:srgbClr val="000000"/>
                </a:solidFill>
                <a:latin typeface="Calibri Light"/>
              </a:rPr>
              <a:t>Investicinis ir (arba) bankinis sukčiavimas</a:t>
            </a:r>
          </a:p>
        </p:txBody>
      </p:sp>
      <p:sp>
        <p:nvSpPr>
          <p:cNvPr id="272" name="CustomShape 2"/>
          <p:cNvSpPr/>
          <p:nvPr/>
        </p:nvSpPr>
        <p:spPr>
          <a:xfrm>
            <a:off x="380960" y="2143116"/>
            <a:ext cx="11501518" cy="39401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pavyzdžiai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:</a:t>
            </a:r>
            <a:endParaRPr lang="en-US" sz="2800" b="0" strike="noStrike" spc="-1" dirty="0">
              <a:latin typeface="Calibri" pitchFamily="34" charset="0"/>
              <a:cs typeface="Calibri" pitchFamily="34" charset="0"/>
            </a:endParaRP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Skambučiai ir (arba) SMS žinutės, kuriose prašoma pateikti banko duomenis arba atidaryti nuorodą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Skambučiai su prašymu investuoti ir (arba) aukoti internetu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Skambučiai ir (arba) el. laiškai, kuriuose prašoma pateikti banko duomenis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spustelėti nuorodą, kad neva būtų užkirstas kelias sukčiavimui prieš jus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Naudoj</a:t>
            </a:r>
            <a:r>
              <a:rPr lang="en-US" sz="2800" spc="-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imasis</a:t>
            </a: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banko informacija, kad gautų mokėjimo dienos paskolas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itchFamily="2" charset="2"/>
              <a:buChar char="q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Patarimai:</a:t>
            </a: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Atkreipkite dėmesį į skambučio šalies kodą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Nespauskite nuorodų elektroniniuose laiškuose iš nežinomų šaltinių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Patikrinkite licenciją</a:t>
            </a:r>
            <a:r>
              <a:rPr lang="en-US" sz="28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CD76523-A546-407E-BE72-EAE5AD8E2E7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i-FI" sz="4400" b="1" spc="-1" dirty="0">
                <a:solidFill>
                  <a:srgbClr val="000000"/>
                </a:solidFill>
                <a:latin typeface="Calibri Light"/>
              </a:rPr>
              <a:t>Tikėtina, kad tai sukčiavimas, jei...</a:t>
            </a:r>
          </a:p>
        </p:txBody>
      </p:sp>
      <p:sp>
        <p:nvSpPr>
          <p:cNvPr id="275" name="CustomShape 2"/>
          <p:cNvSpPr/>
          <p:nvPr/>
        </p:nvSpPr>
        <p:spPr>
          <a:xfrm>
            <a:off x="666712" y="1933560"/>
            <a:ext cx="1107289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Esate spaudžiami greitai priimti sprendimą, dažniausiai pokalbio metu.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Jūsų prašo asmeninės informacijos (vardo, pavardės, adreso, el. pašto, banko duomenų, paslaugų, kurias jūs naudojate)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Pirmiausia turite sumokėti (už dalyvavimą loterijoje, norėdami gauti produktą ir pan.)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Siūlomas produktas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/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paslauga yra per daug tobuli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Į jus kreipiamasi užsienio kalba arba prasta l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ietuvių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kalba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9D4C492-D132-4E75-B4B0-C85A2D2F78D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"/>
              </a:rPr>
              <a:t>Sukčiavimas elektroniniu paštu</a:t>
            </a:r>
          </a:p>
        </p:txBody>
      </p:sp>
      <p:sp>
        <p:nvSpPr>
          <p:cNvPr id="278" name="CustomShape 2"/>
          <p:cNvSpPr/>
          <p:nvPr/>
        </p:nvSpPr>
        <p:spPr>
          <a:xfrm>
            <a:off x="838080" y="1645560"/>
            <a:ext cx="6181200" cy="46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23A7786-B154-452A-A8D1-16C3D5EF2D0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838080" y="1789560"/>
            <a:ext cx="636120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Galima suklastoti bet kurį el. pašto adresą!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Nuorodos el. laiškuose =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“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žvej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otojų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”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atak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ų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rizika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turite mokėti, kad gautumėte loterijos laimėjimą - nieko nelaimėjote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Afrikoje nėra žmonių, norinčių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jums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duoti pinigų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1" name="Picture 280"/>
          <p:cNvPicPr/>
          <p:nvPr/>
        </p:nvPicPr>
        <p:blipFill>
          <a:blip r:embed="rId2"/>
          <a:stretch/>
        </p:blipFill>
        <p:spPr>
          <a:xfrm>
            <a:off x="7336440" y="1620000"/>
            <a:ext cx="4182840" cy="23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Nekilnojamas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turtas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Pavyzdžiai: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n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ekilnojamojo turto pardavimas naudojantis suklastotu įgaliojimu/įgaliojimu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suklastotos kredito sutartys arba vekseliai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Patarimai: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Paprašykite L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ietuvos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žemės registro informuoti jus apie visus prašymus, susijusius su jūsų nuosavybe - tai nemokama!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Nenaudokite savo vienintelio būsto kaip užstato už kreditus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Neskubėkite ir atidžiai žiūrėkite, ką pasirašote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EE3D22A-CE8A-4FAB-93CC-03A95132F3DE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838080" y="113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Eismo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įvykiai</a:t>
            </a:r>
            <a:endParaRPr lang="en-US" sz="4400" spc="-1" dirty="0"/>
          </a:p>
        </p:txBody>
      </p:sp>
      <p:sp>
        <p:nvSpPr>
          <p:cNvPr id="286" name="CustomShape 2"/>
          <p:cNvSpPr/>
          <p:nvPr/>
        </p:nvSpPr>
        <p:spPr>
          <a:xfrm>
            <a:off x="838080" y="1357298"/>
            <a:ext cx="10511280" cy="47259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Senjorai dažnai tampa eismo įvykių aukomis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Patarimai vyresnio amžiaus žmonėms: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Pasirinkite saugią vietą gatvėms ir (arba) keliams kirsti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Prieš eidami per gatvę pažiūrėkite į kairę, paskui į dešinę ir vėl į kairę.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Įsitikinkite, kad vairuotojas 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leis 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jums pereiti gatvę.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Eidami kelkraščiu eikite prieš eismą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Būkite matomi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reikia, paprašykite pagalbos!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Avalynę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rinkitės pagal oro sąlygas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D786502-4BFD-4741-A8F8-EDE354F9AE8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Bendrieji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patarimai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,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išvengti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sukčiavimo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838080" y="2500306"/>
            <a:ext cx="10511280" cy="35829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Nebūkite pernelyg savimi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pasitikintys, nebandykite nieko pergudrauti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imkitės priemonių, kad išvengtumėte sukčiavimo, pavyzdžiui, nesidalykite savo asmenine ir finansine informacija, neatsakinėkite į nežinomus skambučius (jie gali būti mokami) ir pan.</a:t>
            </a:r>
          </a:p>
          <a:p>
            <a:pPr marL="216000" indent="-215280"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situacija susiklostė:</a:t>
            </a:r>
          </a:p>
          <a:p>
            <a:pPr marL="673200" lvl="1" indent="-215280"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FF0000"/>
                </a:solidFill>
                <a:latin typeface="Calibri"/>
              </a:rPr>
              <a:t>NESKUBĖKITE!</a:t>
            </a:r>
          </a:p>
          <a:p>
            <a:pPr marL="673200" lvl="1" indent="-215280"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FF0000"/>
                </a:solidFill>
                <a:latin typeface="Calibri"/>
              </a:rPr>
              <a:t>NEPANIKUOKITE!</a:t>
            </a:r>
          </a:p>
          <a:p>
            <a:pPr marL="673200" lvl="1" indent="-215280"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trike="sngStrike" spc="-1" dirty="0">
                <a:solidFill>
                  <a:srgbClr val="FF0000"/>
                </a:solidFill>
                <a:latin typeface="Calibri"/>
              </a:rPr>
              <a:t>VISADA NEŠIOKITĖS RANKŠLUOSTĮ</a:t>
            </a:r>
            <a:r>
              <a:rPr lang="lt-LT" sz="2800" strike="sngStrike" spc="-1" dirty="0" smtClean="0">
                <a:solidFill>
                  <a:srgbClr val="FF0000"/>
                </a:solidFill>
                <a:latin typeface="Calibri"/>
              </a:rPr>
              <a:t>!!!</a:t>
            </a:r>
            <a:endParaRPr lang="lt-LT" sz="2800" strike="sngStrike" spc="-1" dirty="0">
              <a:solidFill>
                <a:srgbClr val="FF0000"/>
              </a:solidFill>
              <a:latin typeface="Calibri"/>
            </a:endParaRPr>
          </a:p>
          <a:p>
            <a:pPr marL="673200" lvl="1" indent="-215280"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Skambinkite šeimai / draugams / policijai / nevyriausybinėms organizacijoms</a:t>
            </a:r>
          </a:p>
        </p:txBody>
      </p:sp>
      <p:sp>
        <p:nvSpPr>
          <p:cNvPr id="29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A797492-46AC-4CAC-A95B-4C5C7C77387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39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309654" y="252000"/>
            <a:ext cx="7066106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Laiškas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kurio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jūs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NIEKADA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negausite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:)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1764000" y="1404000"/>
            <a:ext cx="8422920" cy="417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Gerbiamasis pone / ponia!</a:t>
            </a:r>
          </a:p>
          <a:p>
            <a:pPr>
              <a:lnSpc>
                <a:spcPct val="100000"/>
              </a:lnSpc>
            </a:pPr>
            <a:endParaRPr lang="lt-LT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Su džiaugsmu gavome Jūsų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laišką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, nekantriai j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į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 perskaitėme ir priėjome prie išvados, kad esate teisus dėl visko!</a:t>
            </a:r>
          </a:p>
          <a:p>
            <a:pPr>
              <a:lnSpc>
                <a:spcPct val="100000"/>
              </a:lnSpc>
            </a:pPr>
            <a:endParaRPr lang="lt-LT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Tai, žinoma, reiškia, kad turite teisę į viską, ko norite! Tiesą sakant, mes jau paruošėme Jums viską, ko norite, ir su dideliu malonumu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prisegame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 tai prie šio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laiško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!</a:t>
            </a:r>
          </a:p>
          <a:p>
            <a:pPr>
              <a:lnSpc>
                <a:spcPct val="100000"/>
              </a:lnSpc>
            </a:pPr>
            <a:endParaRPr lang="lt-LT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Žinokite, kad esate brangiausias mūsų klientas, todėl prašome rašyti mums dažniau, kad ir toliau galėtume suteikti Jums viską, ko norite!</a:t>
            </a:r>
          </a:p>
          <a:p>
            <a:pPr>
              <a:lnSpc>
                <a:spcPct val="100000"/>
              </a:lnSpc>
            </a:pPr>
            <a:endParaRPr lang="lt-LT" sz="24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lt-LT" sz="24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Vaidmenų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žaidimas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838080" y="1933560"/>
            <a:ext cx="690120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Sukčiavimo atvejų sprendimas telefoninio pokalbio metu: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- klausy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kitės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, ką nori pasakyti asmuo, su kuriuo kalbama telefonu?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- ar jis yra sukčius?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- kaip elgtis?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5DD7BF9-4BEF-48C3-B586-5DE5812E315F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294" name="Picture 293"/>
          <p:cNvPicPr/>
          <p:nvPr/>
        </p:nvPicPr>
        <p:blipFill>
          <a:blip r:embed="rId2"/>
          <a:stretch/>
        </p:blipFill>
        <p:spPr>
          <a:xfrm>
            <a:off x="7661880" y="408240"/>
            <a:ext cx="4037400" cy="609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latin typeface="Calibri Light"/>
              </a:rPr>
              <a:t>Smurtas</a:t>
            </a:r>
            <a:r>
              <a:rPr lang="en-US" sz="4400" b="1" spc="-1" dirty="0">
                <a:latin typeface="Calibri Light"/>
              </a:rPr>
              <a:t> </a:t>
            </a:r>
            <a:r>
              <a:rPr lang="en-US" sz="4400" b="1" spc="-1" dirty="0" err="1">
                <a:latin typeface="Calibri Light"/>
              </a:rPr>
              <a:t>artimoje</a:t>
            </a:r>
            <a:r>
              <a:rPr lang="en-US" sz="4400" b="1" spc="-1" dirty="0">
                <a:latin typeface="Calibri Light"/>
              </a:rPr>
              <a:t> </a:t>
            </a:r>
            <a:r>
              <a:rPr lang="en-US" sz="4400" b="1" spc="-1" dirty="0" err="1">
                <a:latin typeface="Calibri Light"/>
              </a:rPr>
              <a:t>aplinkoje</a:t>
            </a:r>
            <a:endParaRPr lang="en-US" sz="4400" b="1" spc="-1" dirty="0"/>
          </a:p>
        </p:txBody>
      </p:sp>
      <p:sp>
        <p:nvSpPr>
          <p:cNvPr id="296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Fizinis ir emocinis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Patarimai: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Raskite drąsos veikti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Kreipkitės į policiją dėl laikinos apsaugos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situacija kritinė - pasinaudokite nevyriausybinių organizacijų pagalba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Kreipkitės į NVO ir prašykite psichologinės pagalbos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Neleiskite, kad tai pasikartotų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83143EA-7943-4E25-95E1-7FBB87300F1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838080" y="365040"/>
            <a:ext cx="10511280" cy="6156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Smurtas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namuose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pagalbos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šaltiniai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838080" y="1571612"/>
            <a:ext cx="10511280" cy="45116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 indent="-457200" algn="just"/>
            <a:endParaRPr lang="lt-LT" sz="2400" b="0" i="0" dirty="0">
              <a:solidFill>
                <a:srgbClr val="00669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L</a:t>
            </a:r>
            <a:r>
              <a:rPr lang="en-US" sz="3200" spc="-1" dirty="0" err="1" smtClean="0">
                <a:solidFill>
                  <a:srgbClr val="000000"/>
                </a:solidFill>
                <a:latin typeface="Calibri"/>
              </a:rPr>
              <a:t>ietuvoje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 paramą teikia: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Valstybės garantuojama teisinė pagalba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lt-LT" sz="3200" u="sng" dirty="0" smtClean="0">
                <a:solidFill>
                  <a:srgbClr val="5B677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http://www.teisinepagalba.lt/</a:t>
            </a:r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Vietos savivaldybės (tačiau jų galimybės labai skiriasi)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Policija, kuri padės užtikrinti laikiną apsaugą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Medicinos 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įstaigos</a:t>
            </a:r>
            <a:endParaRPr lang="en-US" sz="3200" spc="-1" dirty="0" smtClean="0">
              <a:solidFill>
                <a:srgbClr val="000000"/>
              </a:solidFill>
              <a:latin typeface="Calibri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mocinė parama telefonu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8 800 66366</a:t>
            </a:r>
            <a:r>
              <a:rPr lang="en-US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(visą parą)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el. paštu</a:t>
            </a:r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lt-LT" sz="3200" u="sng" dirty="0" smtClean="0">
                <a:solidFill>
                  <a:srgbClr val="5B677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pagalba@moteriai.lt</a:t>
            </a:r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„Vilties linija" telefonu </a:t>
            </a:r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116 123 </a:t>
            </a: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(visą parą),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el. paštu </a:t>
            </a:r>
            <a:r>
              <a:rPr lang="lt-LT" sz="3200" u="sng" dirty="0" smtClean="0">
                <a:solidFill>
                  <a:srgbClr val="5B677D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vilties.linija@gmail.com</a:t>
            </a:r>
            <a:endParaRPr lang="lt-LT" sz="3200" dirty="0" smtClean="0">
              <a:solidFill>
                <a:srgbClr val="00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lt-LT" sz="3200" dirty="0" smtClean="0">
                <a:solidFill>
                  <a:srgbClr val="00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A0B39BB-1B48-44C3-8A64-D3667EDD6FF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Apiplėšimai ir vagystės</a:t>
            </a:r>
          </a:p>
        </p:txBody>
      </p:sp>
      <p:sp>
        <p:nvSpPr>
          <p:cNvPr id="302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uka tapti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l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engva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Patarimai: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Venkite būti vieni, kai tamsu arba atokioje vietoje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Nesinešiokite vertingų daiktų, prireikus naudokitės pigiu telefonu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Pirmenybę teikite mokėjimo kortelėms, nepamirškite PIN kodo, atitinkamai valdykite bekontakčius mokėjimus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įmanoma, stenkitės pabėgti ir (arba) atkreipti į save dėmesį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Paslėpkite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piniginę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(atskirkite bilietus nuo piniginės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ir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t.t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.)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948C6AA-27ED-4BB6-A626-CC268CD1FE6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609480" y="1353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lt-LT" sz="3600" b="1" spc="-1" dirty="0">
                <a:solidFill>
                  <a:srgbClr val="FF0000"/>
                </a:solidFill>
                <a:latin typeface="Calibri"/>
              </a:rPr>
              <a:t>Atminkite, kad jei klaidos kaina yra didelė - būkite itin atsargūs</a:t>
            </a:r>
            <a:r>
              <a:rPr lang="en-US" sz="36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!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838080" y="365040"/>
            <a:ext cx="108583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Tai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svarbu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!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Kada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NEREIKIA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kreiptis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į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policiją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?</a:t>
            </a:r>
          </a:p>
        </p:txBody>
      </p:sp>
      <p:sp>
        <p:nvSpPr>
          <p:cNvPr id="307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Jūsų netenkina prekių ir (arba) paslaugų kokybė.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Jūsų nuomos ar komunalinių paslaugų kaina yra per didelė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Jūsų netenkina valdžios institucijos atsakymas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Problema yra nereikšminga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F4AB533-FDCE-4196-B037-12932BAFCF4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Atvejo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analizė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  <a:ea typeface="DejaVu Sans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  <a:ea typeface="DejaVu Sans"/>
              </a:rPr>
              <a:t>diskusija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838080" y="3085560"/>
            <a:ext cx="4741200" cy="22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Sukurkite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žingsnis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po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žingsnio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vadovą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kaip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elgtis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jei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tapote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smurto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auka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FC47C95-77E2-4907-B7C5-AC4CC3B76AB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46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12" name="Picture 311"/>
          <p:cNvPicPr/>
          <p:nvPr/>
        </p:nvPicPr>
        <p:blipFill>
          <a:blip r:embed="rId2"/>
          <a:stretch/>
        </p:blipFill>
        <p:spPr>
          <a:xfrm>
            <a:off x="6408000" y="2100240"/>
            <a:ext cx="5374800" cy="35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Administraciniai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nusižengimai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8EB80B6-1EE8-4EFC-9CB0-886FDB79C86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47</a:t>
            </a:fld>
            <a:endParaRPr lang="en-US" sz="1200" b="0" strike="noStrike" spc="-1">
              <a:latin typeface="Arial"/>
            </a:endParaRPr>
          </a:p>
        </p:txBody>
      </p:sp>
      <p:graphicFrame>
        <p:nvGraphicFramePr>
          <p:cNvPr id="315" name="Table 3"/>
          <p:cNvGraphicFramePr/>
          <p:nvPr/>
        </p:nvGraphicFramePr>
        <p:xfrm>
          <a:off x="1702440" y="1888560"/>
          <a:ext cx="9248760" cy="3925800"/>
        </p:xfrm>
        <a:graphic>
          <a:graphicData uri="http://schemas.openxmlformats.org/drawingml/2006/table">
            <a:tbl>
              <a:tblPr/>
              <a:tblGrid>
                <a:gridCol w="3081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1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 dirty="0" err="1">
                          <a:latin typeface="Arial"/>
                        </a:rPr>
                        <a:t>Lygmuo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 dirty="0" err="1">
                          <a:latin typeface="Arial"/>
                        </a:rPr>
                        <a:t>Šaltinis</a:t>
                      </a:r>
                      <a:r>
                        <a:rPr lang="en-US" sz="2800" b="1" strike="noStrike" spc="-1" dirty="0">
                          <a:latin typeface="Arial"/>
                        </a:rPr>
                        <a:t> 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 dirty="0" err="1">
                          <a:latin typeface="+mn-lt"/>
                        </a:rPr>
                        <a:t>Skundas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800" b="0" strike="noStrike" spc="-1" dirty="0">
                          <a:latin typeface="+mn-lt"/>
                        </a:rPr>
                        <a:t>Valstybės lygmuo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800" b="0" strike="noStrike" spc="-1" dirty="0">
                          <a:latin typeface="+mn-lt"/>
                        </a:rPr>
                        <a:t>Įstatymai ir kiti teisės aktai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+mn-lt"/>
                        </a:rPr>
                        <a:t>Aukštesnis</a:t>
                      </a:r>
                      <a:r>
                        <a:rPr lang="en-US" sz="2800" b="0" strike="noStrike" spc="-1" dirty="0">
                          <a:latin typeface="+mn-lt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+mn-lt"/>
                        </a:rPr>
                        <a:t>pareigūnas</a:t>
                      </a:r>
                      <a:r>
                        <a:rPr lang="en-US" sz="2800" b="0" strike="noStrike" spc="-1" dirty="0">
                          <a:latin typeface="+mn-lt"/>
                        </a:rPr>
                        <a:t>, </a:t>
                      </a:r>
                      <a:r>
                        <a:rPr lang="en-US" sz="2800" b="0" strike="noStrike" spc="-1" dirty="0" err="1">
                          <a:latin typeface="+mn-lt"/>
                        </a:rPr>
                        <a:t>teismas</a:t>
                      </a:r>
                      <a:endParaRPr lang="en-US" sz="2800" b="0" strike="noStrike" spc="-1" dirty="0">
                        <a:latin typeface="+mn-lt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+mn-lt"/>
                        </a:rPr>
                        <a:t>Vietinis</a:t>
                      </a:r>
                      <a:r>
                        <a:rPr lang="en-US" sz="2800" b="0" strike="noStrike" spc="-1" baseline="0" dirty="0">
                          <a:latin typeface="+mn-lt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+mn-lt"/>
                        </a:rPr>
                        <a:t>lygmuo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t-LT" sz="2800" b="0" strike="noStrike" spc="-1" dirty="0">
                          <a:latin typeface="+mn-lt"/>
                        </a:rPr>
                        <a:t>Savivaldybių teisės aktai</a:t>
                      </a:r>
                      <a:endParaRPr lang="en-US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+mn-lt"/>
                        </a:rPr>
                        <a:t>Aukštesnis</a:t>
                      </a:r>
                      <a:r>
                        <a:rPr lang="en-US" sz="2800" b="0" strike="noStrike" spc="-1" dirty="0">
                          <a:latin typeface="+mn-lt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+mn-lt"/>
                        </a:rPr>
                        <a:t>pareigūnas</a:t>
                      </a:r>
                      <a:r>
                        <a:rPr lang="en-US" sz="2800" b="0" strike="noStrike" spc="-1" dirty="0">
                          <a:latin typeface="+mn-lt"/>
                        </a:rPr>
                        <a:t>, </a:t>
                      </a:r>
                      <a:r>
                        <a:rPr lang="en-US" sz="2800" b="0" strike="noStrike" spc="-1" dirty="0" err="1">
                          <a:latin typeface="+mn-lt"/>
                        </a:rPr>
                        <a:t>teismas</a:t>
                      </a:r>
                      <a:endParaRPr lang="en-US" sz="2800" b="0" strike="noStrike" spc="-1" dirty="0">
                        <a:latin typeface="+mn-lt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Informacijos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šaltiniai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452398" y="2041560"/>
            <a:ext cx="11287204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Pagrindinius principus ir visą procesą reglamentuoja vienas įstatymas </a:t>
            </a:r>
            <a:r>
              <a:rPr lang="lt-LT" sz="2800" spc="-1" dirty="0">
                <a:latin typeface="Calibri"/>
              </a:rPr>
              <a:t>- </a:t>
            </a:r>
            <a:r>
              <a:rPr lang="lt-LT" sz="2800" spc="-1" dirty="0" smtClean="0">
                <a:latin typeface="Calibri"/>
              </a:rPr>
              <a:t>administracinė teisė</a:t>
            </a:r>
            <a:r>
              <a:rPr lang="en-US" sz="2800" spc="-1" dirty="0" smtClean="0">
                <a:latin typeface="Calibri"/>
              </a:rPr>
              <a:t>.</a:t>
            </a:r>
            <a:endParaRPr lang="lt-LT" sz="2800" spc="-1" dirty="0"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Administraciniai nusižengimai ir sankcijos išsibarstę po daugybę teisės aktų. Norėdami juos rasti, naudokitės šiuo vadovu</a:t>
            </a:r>
            <a:r>
              <a:rPr lang="lt-LT" sz="2800" spc="-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 smtClean="0">
                <a:latin typeface="Calibri"/>
                <a:hlinkClick r:id="rId2"/>
              </a:rPr>
              <a:t>https</a:t>
            </a:r>
            <a:r>
              <a:rPr lang="lt-LT" sz="2800" spc="-1" dirty="0">
                <a:latin typeface="Calibri"/>
                <a:hlinkClick r:id="rId2"/>
              </a:rPr>
              <a:t>://</a:t>
            </a:r>
            <a:r>
              <a:rPr lang="lt-LT" sz="2800" spc="-1" dirty="0" smtClean="0">
                <a:latin typeface="Calibri"/>
                <a:hlinkClick r:id="rId2"/>
              </a:rPr>
              <a:t>e-seimas.lrs.lt</a:t>
            </a:r>
            <a:r>
              <a:rPr lang="en-US" sz="2800" spc="-1" dirty="0" smtClean="0">
                <a:latin typeface="Calibri"/>
              </a:rPr>
              <a:t> </a:t>
            </a:r>
            <a:endParaRPr lang="lt-LT" sz="2800" spc="-1" dirty="0"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Pagalbinė vaizdo medžiaga: </a:t>
            </a:r>
            <a:r>
              <a:rPr lang="lt-LT" sz="2800" spc="-1" dirty="0" smtClean="0">
                <a:latin typeface="Calibri"/>
                <a:hlinkClick r:id="rId3"/>
              </a:rPr>
              <a:t>https://www.youtube.com/watch?v=Sb6bH6N0M2U</a:t>
            </a:r>
            <a:r>
              <a:rPr lang="en-US" sz="2800" spc="-1" dirty="0" smtClean="0">
                <a:latin typeface="Calibri"/>
              </a:rPr>
              <a:t> </a:t>
            </a:r>
            <a:endParaRPr lang="lt-LT" sz="2800" spc="-1" dirty="0"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FF0000"/>
                </a:solidFill>
                <a:latin typeface="Calibri"/>
              </a:rPr>
              <a:t>Yra daug valdžios institucijų, turinčių teisę taikyti administracines nuobaudas </a:t>
            </a:r>
          </a:p>
        </p:txBody>
      </p:sp>
      <p:sp>
        <p:nvSpPr>
          <p:cNvPr id="31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61482CD-2E05-407C-A557-45A2077C906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Kompetentingos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institucijos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838080" y="1800000"/>
            <a:ext cx="10678320" cy="17964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b="1" spc="-1" dirty="0">
                <a:solidFill>
                  <a:srgbClr val="000000"/>
                </a:solidFill>
                <a:latin typeface="Calibri"/>
              </a:rPr>
              <a:t>1 pavyzdys: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spc="-1" dirty="0">
                <a:latin typeface="Calibri"/>
              </a:rPr>
              <a:t>L</a:t>
            </a:r>
            <a:r>
              <a:rPr lang="en-US" sz="2800" spc="-1" dirty="0" err="1">
                <a:latin typeface="Calibri"/>
              </a:rPr>
              <a:t>ietuvoje</a:t>
            </a:r>
            <a:r>
              <a:rPr lang="lt-LT" sz="2800" spc="-1" dirty="0">
                <a:latin typeface="Calibri"/>
              </a:rPr>
              <a:t> priešgaisrinės saugos reikalavimų nesilaikymą dažniausiai tiria Valstybinė priešgaisrinė gelbėjimo </a:t>
            </a:r>
            <a:r>
              <a:rPr lang="lt-LT" sz="2800" spc="-1" dirty="0" smtClean="0">
                <a:latin typeface="Calibri"/>
              </a:rPr>
              <a:t>tarnyba</a:t>
            </a:r>
            <a:r>
              <a:rPr lang="en-US" sz="2800" spc="-1" dirty="0" smtClean="0">
                <a:latin typeface="Calibri"/>
              </a:rPr>
              <a:t>.</a:t>
            </a:r>
            <a:endParaRPr lang="lt-LT" sz="2800" spc="-1" dirty="0">
              <a:latin typeface="Calibri"/>
            </a:endParaRPr>
          </a:p>
        </p:txBody>
      </p:sp>
      <p:sp>
        <p:nvSpPr>
          <p:cNvPr id="32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751C1B5-BBD9-4DD5-A86C-7A7965A9612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49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22" name="CustomShape 4"/>
          <p:cNvSpPr/>
          <p:nvPr/>
        </p:nvSpPr>
        <p:spPr>
          <a:xfrm>
            <a:off x="238084" y="4104000"/>
            <a:ext cx="11278316" cy="17964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n-US" sz="2800" b="1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lt-LT" sz="2800" b="1" spc="-1" dirty="0">
                <a:solidFill>
                  <a:srgbClr val="000000"/>
                </a:solidFill>
                <a:latin typeface="Calibri"/>
              </a:rPr>
              <a:t> pavyzdys: </a:t>
            </a: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endParaRPr lang="en-US" sz="2800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Kelių eismo taisyklių pažeidimus tirs policija (valstybinė arba savivaldybės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Kodėl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toks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laiškas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yra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neįmanomas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?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Kompetencijos sritis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Teisinis pagrindas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Oficiali procedūra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Formali ir teisinė kalba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Gebėjimai, kurių trūksta (ir visada trūks)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Strategijos, planai ir prioritetai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838080" y="365040"/>
            <a:ext cx="10758646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Senjorams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aktualūs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administraciniai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pažeidimai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838080" y="2041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Kelių eismo taisyklės: automobilių ir kitų transporto priemonių vairavimas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    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Pastatai ir teritorija: vėliavos, techninė būklė, vejos pjovimas, nelegalios statybos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Naminiai gyvūnai - jų gerovę saugo įstatymai, o už jų elgesį paprastai atsako savininkas!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Dūmų detektoriaus trūkumas - tiesiog jį įsigykite! Jie nėra brangūs ir potencialiai gali išgelbėti ir jūsų gyvybę!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Rūkymas - dabar jis draudžiamas daugelyje vietų ir ne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šiaip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sau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Triukšmas - kuo skubiau kvieskite policiją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D442ECE-9112-4E5A-8F8D-2C73ABF32AA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838080" y="365040"/>
            <a:ext cx="108583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Administracinis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procesas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apskritai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CBC2E4A-5A8D-45BF-AD4B-B8CF5977696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5292000" y="3996000"/>
            <a:ext cx="3060000" cy="1147512"/>
          </a:xfrm>
          <a:prstGeom prst="rect">
            <a:avLst/>
          </a:prstGeom>
          <a:solidFill>
            <a:srgbClr val="B3B3B3">
              <a:alpha val="60000"/>
            </a:srgbClr>
          </a:solidFill>
          <a:ln w="0">
            <a:solidFill>
              <a:srgbClr val="B3B3B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spc="-1" dirty="0" err="1">
                <a:solidFill>
                  <a:srgbClr val="000000"/>
                </a:solidFill>
                <a:latin typeface="Calibri"/>
                <a:ea typeface="DejaVu Sans"/>
              </a:rPr>
              <a:t>Teismas</a:t>
            </a:r>
            <a:endParaRPr lang="en-US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(I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instancija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504000" y="3992400"/>
            <a:ext cx="4787280" cy="1151112"/>
          </a:xfrm>
          <a:prstGeom prst="rect">
            <a:avLst/>
          </a:prstGeom>
          <a:solidFill>
            <a:srgbClr val="666666"/>
          </a:solidFill>
          <a:ln w="0">
            <a:solidFill>
              <a:srgbClr val="B3B3B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5"/>
          <p:cNvSpPr/>
          <p:nvPr/>
        </p:nvSpPr>
        <p:spPr>
          <a:xfrm>
            <a:off x="0" y="4101120"/>
            <a:ext cx="5095868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spc="-1" dirty="0" err="1">
                <a:solidFill>
                  <a:srgbClr val="FFFFFF"/>
                </a:solidFill>
                <a:latin typeface="Calibri"/>
              </a:rPr>
              <a:t>Pareigūnas</a:t>
            </a:r>
            <a:r>
              <a:rPr lang="en-US" sz="2800" spc="-1" dirty="0">
                <a:solidFill>
                  <a:srgbClr val="FFFFFF"/>
                </a:solidFill>
                <a:latin typeface="Calibri"/>
              </a:rPr>
              <a:t> → </a:t>
            </a:r>
            <a:r>
              <a:rPr lang="en-US" sz="2800" spc="-1" dirty="0" err="1">
                <a:solidFill>
                  <a:srgbClr val="FFFFFF"/>
                </a:solidFill>
                <a:latin typeface="Calibri"/>
              </a:rPr>
              <a:t>Aukštesnis</a:t>
            </a:r>
            <a:r>
              <a:rPr lang="en-US" sz="2800" spc="-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800" spc="-1" dirty="0" err="1">
                <a:solidFill>
                  <a:srgbClr val="FFFFFF"/>
                </a:solidFill>
                <a:latin typeface="Calibri"/>
              </a:rPr>
              <a:t>pareigūnas</a:t>
            </a:r>
            <a:r>
              <a:rPr lang="en-US" sz="2800" spc="-1" dirty="0">
                <a:solidFill>
                  <a:srgbClr val="FFFFFF"/>
                </a:solidFill>
                <a:latin typeface="Calibri"/>
              </a:rPr>
              <a:t> → 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9468000" y="2340000"/>
            <a:ext cx="269928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 err="1">
                <a:solidFill>
                  <a:srgbClr val="FF0000"/>
                </a:solidFill>
                <a:latin typeface="Asap"/>
              </a:rPr>
              <a:t>Galutinis</a:t>
            </a:r>
            <a:r>
              <a:rPr lang="en-US" sz="3200" spc="-1" dirty="0">
                <a:solidFill>
                  <a:srgbClr val="FF0000"/>
                </a:solidFill>
                <a:latin typeface="Asap"/>
              </a:rPr>
              <a:t> </a:t>
            </a:r>
            <a:r>
              <a:rPr lang="en-US" sz="3200" spc="-1" dirty="0" err="1">
                <a:solidFill>
                  <a:srgbClr val="FF0000"/>
                </a:solidFill>
                <a:latin typeface="Asap"/>
              </a:rPr>
              <a:t>sprendimas</a:t>
            </a:r>
            <a:endParaRPr lang="en-US" sz="3200" spc="-1" dirty="0">
              <a:solidFill>
                <a:srgbClr val="FF0000"/>
              </a:solidFill>
              <a:latin typeface="Asap"/>
            </a:endParaRPr>
          </a:p>
        </p:txBody>
      </p:sp>
      <p:sp>
        <p:nvSpPr>
          <p:cNvPr id="332" name="Line 7"/>
          <p:cNvSpPr/>
          <p:nvPr/>
        </p:nvSpPr>
        <p:spPr>
          <a:xfrm>
            <a:off x="11548080" y="3025800"/>
            <a:ext cx="360" cy="97020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Line 8"/>
          <p:cNvSpPr/>
          <p:nvPr/>
        </p:nvSpPr>
        <p:spPr>
          <a:xfrm>
            <a:off x="4636440" y="3011760"/>
            <a:ext cx="360" cy="97020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Line 9"/>
          <p:cNvSpPr/>
          <p:nvPr/>
        </p:nvSpPr>
        <p:spPr>
          <a:xfrm>
            <a:off x="1972800" y="2997720"/>
            <a:ext cx="360" cy="97020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0"/>
          <p:cNvSpPr/>
          <p:nvPr/>
        </p:nvSpPr>
        <p:spPr>
          <a:xfrm>
            <a:off x="3881422" y="2340000"/>
            <a:ext cx="200026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Asap"/>
              </a:rPr>
              <a:t>Skundas</a:t>
            </a:r>
            <a:endParaRPr lang="en-US" sz="3200" spc="-1" dirty="0"/>
          </a:p>
        </p:txBody>
      </p:sp>
      <p:sp>
        <p:nvSpPr>
          <p:cNvPr id="336" name="CustomShape 11"/>
          <p:cNvSpPr/>
          <p:nvPr/>
        </p:nvSpPr>
        <p:spPr>
          <a:xfrm>
            <a:off x="1023902" y="2340000"/>
            <a:ext cx="192882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Asap"/>
                <a:ea typeface="DejaVu Sans"/>
              </a:rPr>
              <a:t>S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Asap"/>
                <a:ea typeface="DejaVu Sans"/>
              </a:rPr>
              <a:t>kundas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37" name="CustomShape 12"/>
          <p:cNvSpPr/>
          <p:nvPr/>
        </p:nvSpPr>
        <p:spPr>
          <a:xfrm>
            <a:off x="8352000" y="3996000"/>
            <a:ext cx="3204000" cy="1147512"/>
          </a:xfrm>
          <a:prstGeom prst="rect">
            <a:avLst/>
          </a:prstGeom>
          <a:solidFill>
            <a:srgbClr val="B3B3B3">
              <a:alpha val="60000"/>
            </a:srgbClr>
          </a:solidFill>
          <a:ln w="0">
            <a:solidFill>
              <a:srgbClr val="B3B3B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Teismas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lang="en-US" sz="2800" spc="-1" dirty="0">
                <a:solidFill>
                  <a:srgbClr val="000000"/>
                </a:solidFill>
                <a:latin typeface="Calibri"/>
                <a:ea typeface="DejaVu Sans"/>
              </a:rPr>
              <a:t>II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instancija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38" name="CustomShape 13"/>
          <p:cNvSpPr/>
          <p:nvPr/>
        </p:nvSpPr>
        <p:spPr>
          <a:xfrm>
            <a:off x="7381884" y="2340000"/>
            <a:ext cx="1833396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Asap"/>
              </a:rPr>
              <a:t>Skundas</a:t>
            </a:r>
            <a:endParaRPr lang="en-US" sz="3200" spc="-1" dirty="0"/>
          </a:p>
        </p:txBody>
      </p:sp>
      <p:sp>
        <p:nvSpPr>
          <p:cNvPr id="339" name="Line 14"/>
          <p:cNvSpPr/>
          <p:nvPr/>
        </p:nvSpPr>
        <p:spPr>
          <a:xfrm>
            <a:off x="8344800" y="2997720"/>
            <a:ext cx="360" cy="97020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Sprendimas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838080" y="1643050"/>
            <a:ext cx="10511280" cy="45122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Sprendimas įsigalioja nuo to momento, kai: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baigiasi apskundimo terminas ir jis nebuvo apskųstas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apeliacinis skundas buvo atmestas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Apskundimo terminas - 10 darbo dienų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Skundas turi būti pateiktas pareigūnui, priėm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usiam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sprendimą, kurį skundžiate 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Šis pareigūnas skundą kartu su administracinio nusižengimo bylos medžiaga išsiųs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tirti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pagal </a:t>
            </a:r>
            <a:r>
              <a:rPr lang="en-US" sz="2800" spc="-1" dirty="0" err="1">
                <a:latin typeface="Calibri"/>
              </a:rPr>
              <a:t>jurisdikciją</a:t>
            </a:r>
            <a:r>
              <a:rPr lang="en-US" sz="2800" spc="-1" dirty="0">
                <a:latin typeface="Calibri"/>
              </a:rPr>
              <a:t>.</a:t>
            </a:r>
            <a:endParaRPr lang="lt-LT" sz="2800" spc="-1" dirty="0">
              <a:latin typeface="Calibri"/>
            </a:endParaRPr>
          </a:p>
        </p:txBody>
      </p:sp>
      <p:sp>
        <p:nvSpPr>
          <p:cNvPr id="342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C16D239-D152-4890-B2E6-A6F58599742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apskaičiuoti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terminą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?</a:t>
            </a:r>
          </a:p>
        </p:txBody>
      </p:sp>
      <p:sp>
        <p:nvSpPr>
          <p:cNvPr id="344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837EBCB-9DFC-4569-9BDB-C321BB319FC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1513440" y="2017440"/>
            <a:ext cx="370008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808080"/>
                </a:solidFill>
                <a:latin typeface="arial"/>
                <a:ea typeface="DejaVu Sans"/>
              </a:rPr>
              <a:t>14 – </a:t>
            </a:r>
            <a:r>
              <a:rPr lang="en-US" sz="2800" b="1" spc="-1" dirty="0" err="1">
                <a:solidFill>
                  <a:srgbClr val="808080"/>
                </a:solidFill>
                <a:latin typeface="arial"/>
              </a:rPr>
              <a:t>pranešamas</a:t>
            </a:r>
            <a:r>
              <a:rPr lang="en-US" sz="2800" b="1" spc="-1" dirty="0">
                <a:solidFill>
                  <a:srgbClr val="808080"/>
                </a:solidFill>
                <a:latin typeface="arial"/>
              </a:rPr>
              <a:t> </a:t>
            </a:r>
            <a:r>
              <a:rPr lang="en-US" sz="2800" b="1" spc="-1" dirty="0" err="1">
                <a:solidFill>
                  <a:srgbClr val="808080"/>
                </a:solidFill>
                <a:latin typeface="arial"/>
              </a:rPr>
              <a:t>apie</a:t>
            </a:r>
            <a:r>
              <a:rPr lang="en-US" sz="2800" b="1" spc="-1" dirty="0">
                <a:solidFill>
                  <a:srgbClr val="808080"/>
                </a:solidFill>
                <a:latin typeface="arial"/>
              </a:rPr>
              <a:t> </a:t>
            </a:r>
            <a:r>
              <a:rPr lang="en-US" sz="2800" b="1" spc="-1" dirty="0" err="1">
                <a:solidFill>
                  <a:srgbClr val="808080"/>
                </a:solidFill>
                <a:latin typeface="arial"/>
              </a:rPr>
              <a:t>sprendimą</a:t>
            </a:r>
            <a:r>
              <a:rPr lang="en-US" sz="2800" b="1" spc="-1" dirty="0">
                <a:solidFill>
                  <a:srgbClr val="808080"/>
                </a:solidFill>
                <a:latin typeface="arial"/>
              </a:rPr>
              <a:t>.</a:t>
            </a: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346" name="Table 4"/>
          <p:cNvGraphicFramePr/>
          <p:nvPr/>
        </p:nvGraphicFramePr>
        <p:xfrm>
          <a:off x="5705640" y="2071800"/>
          <a:ext cx="5075640" cy="3599640"/>
        </p:xfrm>
        <a:graphic>
          <a:graphicData uri="http://schemas.openxmlformats.org/drawingml/2006/table">
            <a:tbl>
              <a:tblPr/>
              <a:tblGrid>
                <a:gridCol w="72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5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5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50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5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27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28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29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30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31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3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8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9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12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13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>
                          <a:solidFill>
                            <a:srgbClr val="808080"/>
                          </a:solidFill>
                          <a:latin typeface="Asap"/>
                        </a:rPr>
                        <a:t>14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18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19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20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22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23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1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C9211E"/>
                          </a:solidFill>
                          <a:latin typeface="Asap"/>
                        </a:rPr>
                        <a:t>24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25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26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27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latin typeface="Asap"/>
                        </a:rPr>
                        <a:t>28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1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v-LV" sz="2800" b="1" strike="noStrike" spc="-1">
                          <a:solidFill>
                            <a:srgbClr val="A9A9A9"/>
                          </a:solidFill>
                          <a:latin typeface="Asap"/>
                        </a:rPr>
                        <a:t>2</a:t>
                      </a:r>
                      <a:endParaRPr lang="en-US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7" name="CustomShape 5"/>
          <p:cNvSpPr/>
          <p:nvPr/>
        </p:nvSpPr>
        <p:spPr>
          <a:xfrm>
            <a:off x="1513440" y="4573440"/>
            <a:ext cx="37000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24 – </a:t>
            </a:r>
            <a:r>
              <a:rPr lang="en-US" sz="2800" b="1" strike="noStrike" spc="-1" dirty="0" err="1">
                <a:solidFill>
                  <a:srgbClr val="C9211E"/>
                </a:solidFill>
                <a:latin typeface="arial"/>
                <a:ea typeface="DejaVu Sans"/>
              </a:rPr>
              <a:t>paskutinė</a:t>
            </a:r>
            <a:r>
              <a:rPr lang="en-US" sz="2800" b="1" strike="noStrike" spc="-1" dirty="0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C9211E"/>
                </a:solidFill>
                <a:latin typeface="arial"/>
                <a:ea typeface="DejaVu Sans"/>
              </a:rPr>
              <a:t>diena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48" name="CustomShape 6"/>
          <p:cNvSpPr/>
          <p:nvPr/>
        </p:nvSpPr>
        <p:spPr>
          <a:xfrm>
            <a:off x="1513440" y="3313440"/>
            <a:ext cx="37000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15 – </a:t>
            </a:r>
            <a:r>
              <a:rPr lang="en-US" sz="2800" b="1" spc="-1" dirty="0" err="1">
                <a:solidFill>
                  <a:srgbClr val="000000"/>
                </a:solidFill>
                <a:latin typeface="arial"/>
                <a:ea typeface="DejaVu Sans"/>
              </a:rPr>
              <a:t>pirmoji</a:t>
            </a:r>
            <a:r>
              <a:rPr lang="en-US" sz="28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800" b="1" spc="-1" dirty="0" err="1">
                <a:solidFill>
                  <a:srgbClr val="000000"/>
                </a:solidFill>
                <a:latin typeface="arial"/>
                <a:ea typeface="DejaVu Sans"/>
              </a:rPr>
              <a:t>diena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Terminas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- keletas detalių</a:t>
            </a:r>
          </a:p>
        </p:txBody>
      </p:sp>
      <p:sp>
        <p:nvSpPr>
          <p:cNvPr id="350" name="CustomShape 2"/>
          <p:cNvSpPr/>
          <p:nvPr/>
        </p:nvSpPr>
        <p:spPr>
          <a:xfrm>
            <a:off x="838080" y="2005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Laikoma, kad apie sprendimą pranešta: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Kai jį gaunate iš pareigūno arba kurjerio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paprastoji pašto siunta - 8 dieną nuo tos dienos, kai ji buvo užregistruota institucijoje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ka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da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siunčiamas dokumentas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registruotoji pašto siunta - 7-ąją dieną nuo jos perdavimo paštui dienos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,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lektroniniu paštu - 2 darbo dieną po išsiuntimo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paskutinė termino diena yra šeštadienis, sekmadienis arba įstatyme nurodyta nedarbo diena, paskutine termino diena laikoma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po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jų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esanti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darbo diena.</a:t>
            </a:r>
          </a:p>
        </p:txBody>
      </p:sp>
      <p:sp>
        <p:nvSpPr>
          <p:cNvPr id="35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5971962-2213-4014-99C7-D3E8CF41F0A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Jei nesilaikėte termino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...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838080" y="2005560"/>
            <a:ext cx="10511280" cy="267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nesilaikėte nustatyto termino: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turite pateisinamą priežastį - prašykite atnaujinti terminą.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Ir NĖRA tinkamo pateisinimo - prašykite prokuroro pateikti protestą, jis turi 6 mėnesius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7D3DF80-0A82-4ED3-9E2E-80C513DB305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838080" y="4428000"/>
            <a:ext cx="10678320" cy="179640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b="1" spc="-1" dirty="0">
                <a:solidFill>
                  <a:srgbClr val="000000"/>
                </a:solidFill>
                <a:latin typeface="Calibri"/>
              </a:rPr>
              <a:t>Pavyzdys: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institucija išsiuntė sprendimą ne tuo adresu, tai būtų gera priežastis prašyti atnaujinti terminą. Kita priežastis - rimtos sveikatos problemos.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609480" y="1353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lt-LT" sz="3600" b="1" spc="-1" dirty="0">
                <a:solidFill>
                  <a:srgbClr val="FF0000"/>
                </a:solidFill>
                <a:latin typeface="Calibri"/>
              </a:rPr>
              <a:t>Nepamirškite sumokėti baudos ir tai įrodyti</a:t>
            </a:r>
            <a:r>
              <a:rPr lang="en-US" sz="36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!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838080" y="365040"/>
            <a:ext cx="108583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Tai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svarbu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!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Atvejo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analizė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diskusija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018080" y="2844000"/>
            <a:ext cx="4741200" cy="23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Jums skirta administracinė bauda. 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Ką darytumėte?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Į ką turėtumėte atkreipti dėmesį?</a:t>
            </a:r>
          </a:p>
        </p:txBody>
      </p:sp>
      <p:sp>
        <p:nvSpPr>
          <p:cNvPr id="36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9F6D6EF-A9DB-4AF0-ABF2-93719083069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57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361" name="Picture 360"/>
          <p:cNvPicPr/>
          <p:nvPr/>
        </p:nvPicPr>
        <p:blipFill>
          <a:blip r:embed="rId2"/>
          <a:stretch/>
        </p:blipFill>
        <p:spPr>
          <a:xfrm>
            <a:off x="6408000" y="2100240"/>
            <a:ext cx="5374800" cy="35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61"/>
          <p:cNvPicPr/>
          <p:nvPr/>
        </p:nvPicPr>
        <p:blipFill>
          <a:blip r:embed="rId2"/>
          <a:stretch/>
        </p:blipFill>
        <p:spPr>
          <a:xfrm>
            <a:off x="6036480" y="1662480"/>
            <a:ext cx="6091560" cy="3805560"/>
          </a:xfrm>
          <a:prstGeom prst="rect">
            <a:avLst/>
          </a:prstGeom>
          <a:ln w="0">
            <a:noFill/>
          </a:ln>
        </p:spPr>
      </p:pic>
      <p:sp>
        <p:nvSpPr>
          <p:cNvPr id="363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Pratybos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Kada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kreiptis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į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teismą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838080" y="1825560"/>
            <a:ext cx="9957960" cy="393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Jūsų mobilusis telefonas veikia netinkamai?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Jūsų siūlomos prekės nebuvo pristatytos?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Negavote pensijos?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Gavote nepageidaujamą skambutį?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Gavote administracinę baudą?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Buvo pašalintos kai kurios televizijos programos?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Nenorite, kad šalia jūsų namų būtų prekybos centras?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Jūsų sąskaita už elektrą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yra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per didelė? </a:t>
            </a:r>
          </a:p>
        </p:txBody>
      </p:sp>
      <p:sp>
        <p:nvSpPr>
          <p:cNvPr id="365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F5127B0-06BF-40C6-A3CC-29400F6718E0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Kada reikėtų kreiptis į teismą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?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Ginčai dėl paveldėjimo, turto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Apskųsti administracinę baudą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Reikalauti iš vaikų išlaikymo išmokų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Panaikinti dovanojimo ar išlaikymo sutartis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Priteisti</a:t>
            </a:r>
            <a:r>
              <a:rPr lang="ru-RU" sz="3200" spc="-1" dirty="0">
                <a:solidFill>
                  <a:srgbClr val="000000"/>
                </a:solidFill>
                <a:latin typeface="Calibri"/>
              </a:rPr>
              <a:t>/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gauti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mokėjimo skolas</a:t>
            </a:r>
          </a:p>
        </p:txBody>
      </p:sp>
      <p:sp>
        <p:nvSpPr>
          <p:cNvPr id="36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8101240-0DE3-40F8-993B-4DFA1CE901F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59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Kompetencijos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sritis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Visos valdžios institucijos sukurtos tam tikroms užduotims atlikti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prašymas nepatenka į šių užduočių sritį, institucija </a:t>
            </a: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neturi teisės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imtis veiksmų, t. y. tokie veiksmai bus beprasmiai jums ir žalingi institucijai.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Užduotys yra labai svarbios, nes jos leidžia institucijai išlaikyti dėmesį ir pasiekti rezultatą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Gera žinia - jei institucija nėra kompetentinga jums padėti, ji nukreips jus į instituciją, kuri yra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kompetetinga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Kuris teismas? Kiek mokėti?</a:t>
            </a:r>
          </a:p>
        </p:txBody>
      </p:sp>
      <p:sp>
        <p:nvSpPr>
          <p:cNvPr id="370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Naudokitės internetiniais įrankiais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tokiais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kaip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lt-LT" sz="2800" spc="-1" dirty="0" smtClean="0">
                <a:latin typeface="Calibri"/>
                <a:hlinkClick r:id="rId2"/>
              </a:rPr>
              <a:t>https</a:t>
            </a:r>
            <a:r>
              <a:rPr lang="lt-LT" sz="2800" spc="-1" dirty="0">
                <a:latin typeface="Calibri"/>
                <a:hlinkClick r:id="rId2"/>
              </a:rPr>
              <a:t>://www.teisespartneris.lt/services?utm_source=google&amp;utm_medium=cpc&amp;utm_campaign=ADF</a:t>
            </a:r>
            <a:r>
              <a:rPr lang="lt-LT" sz="2800" spc="-1" dirty="0" smtClean="0">
                <a:latin typeface="Calibri"/>
                <a:hlinkClick r:id="rId2"/>
              </a:rPr>
              <a:t>_</a:t>
            </a:r>
            <a:r>
              <a:rPr lang="en-US" sz="2800" spc="-1" dirty="0" smtClean="0">
                <a:latin typeface="Calibri"/>
              </a:rPr>
              <a:t> </a:t>
            </a:r>
            <a:endParaRPr lang="lt-LT" sz="2800" spc="-1" dirty="0"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Kuris teismas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?:</a:t>
            </a: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 smtClean="0">
                <a:solidFill>
                  <a:srgbClr val="00B050"/>
                </a:solidFill>
                <a:latin typeface="Calibri"/>
                <a:hlinkClick r:id="rId3"/>
              </a:rPr>
              <a:t>https</a:t>
            </a:r>
            <a:r>
              <a:rPr lang="lt-LT" sz="2800" spc="-1" dirty="0">
                <a:solidFill>
                  <a:srgbClr val="00B050"/>
                </a:solidFill>
                <a:latin typeface="Calibri"/>
                <a:hlinkClick r:id="rId3"/>
              </a:rPr>
              <a:t>://</a:t>
            </a:r>
            <a:r>
              <a:rPr lang="lt-LT" sz="2800" spc="-1" dirty="0" smtClean="0">
                <a:solidFill>
                  <a:srgbClr val="00B050"/>
                </a:solidFill>
                <a:latin typeface="Calibri"/>
                <a:hlinkClick r:id="rId3"/>
              </a:rPr>
              <a:t>www.teismai.lt/lt/visuomenei-ir-ziniasklaidai/teismo-leidimai/apie-teismo-leidimus/4908</a:t>
            </a:r>
            <a:r>
              <a:rPr lang="en-US" sz="2800" spc="-1" dirty="0" smtClean="0">
                <a:solidFill>
                  <a:srgbClr val="00B050"/>
                </a:solidFill>
                <a:latin typeface="Calibri"/>
              </a:rPr>
              <a:t> </a:t>
            </a:r>
            <a:endParaRPr lang="lt-LT" sz="2800" spc="-1" dirty="0">
              <a:solidFill>
                <a:srgbClr val="00B05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Mano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bylos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3200" spc="-1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2800" spc="-1" dirty="0">
                <a:solidFill>
                  <a:srgbClr val="00B050"/>
                </a:solidFill>
                <a:latin typeface="Calibri"/>
                <a:hlinkClick r:id="rId4"/>
              </a:rPr>
              <a:t>https://</a:t>
            </a:r>
            <a:r>
              <a:rPr lang="en-US" sz="2800" spc="-1" dirty="0" smtClean="0">
                <a:solidFill>
                  <a:srgbClr val="00B050"/>
                </a:solidFill>
                <a:latin typeface="Calibri"/>
                <a:hlinkClick r:id="rId4"/>
              </a:rPr>
              <a:t>www.teismai.lt/lt/naujienos/teismu-sistemos-naujienos/6-dalykai-kuriuos-reikia-zinoti-teikiant-prasyma-teismui/4891</a:t>
            </a:r>
            <a:r>
              <a:rPr lang="en-US" sz="2800" spc="-1" dirty="0" smtClean="0">
                <a:solidFill>
                  <a:srgbClr val="00B050"/>
                </a:solidFill>
                <a:latin typeface="Calibri"/>
              </a:rPr>
              <a:t> </a:t>
            </a:r>
            <a:endParaRPr lang="lt-LT" sz="2800" spc="-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408D64C-BBAF-4271-AEA5-E650DBF3E68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4AD978A-2131-43B2-8CE2-27900F17B96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1080000" y="540000"/>
            <a:ext cx="9971280" cy="719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Teismų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rūšys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523836" y="3204000"/>
            <a:ext cx="3831444" cy="3275280"/>
          </a:xfrm>
          <a:prstGeom prst="rect">
            <a:avLst/>
          </a:prstGeom>
          <a:noFill/>
          <a:ln w="72000">
            <a:solidFill>
              <a:srgbClr val="B3B3B3"/>
            </a:solidFill>
            <a:custDash>
              <a:ds d="6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Konstitucinis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teisės akt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ų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atiti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kimas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konstitucijai)</a:t>
            </a:r>
          </a:p>
        </p:txBody>
      </p:sp>
      <p:sp>
        <p:nvSpPr>
          <p:cNvPr id="375" name="Line 4"/>
          <p:cNvSpPr/>
          <p:nvPr/>
        </p:nvSpPr>
        <p:spPr>
          <a:xfrm>
            <a:off x="2893680" y="15361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custDash>
              <a:ds d="600000" sp="3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Line 5"/>
          <p:cNvSpPr/>
          <p:nvPr/>
        </p:nvSpPr>
        <p:spPr>
          <a:xfrm>
            <a:off x="6133680" y="15217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Line 6"/>
          <p:cNvSpPr/>
          <p:nvPr/>
        </p:nvSpPr>
        <p:spPr>
          <a:xfrm>
            <a:off x="9373680" y="15073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7"/>
          <p:cNvSpPr/>
          <p:nvPr/>
        </p:nvSpPr>
        <p:spPr>
          <a:xfrm>
            <a:off x="4500000" y="3204000"/>
            <a:ext cx="320328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Administracinis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administracinės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bylos</a:t>
            </a:r>
            <a:r>
              <a:rPr lang="en-US" sz="3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3200" strike="noStrike" spc="-1" dirty="0">
              <a:latin typeface="Arial"/>
            </a:endParaRPr>
          </a:p>
        </p:txBody>
      </p:sp>
      <p:sp>
        <p:nvSpPr>
          <p:cNvPr id="379" name="CustomShape 8"/>
          <p:cNvSpPr/>
          <p:nvPr/>
        </p:nvSpPr>
        <p:spPr>
          <a:xfrm>
            <a:off x="7848000" y="3204000"/>
            <a:ext cx="3820164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Bendr</a:t>
            </a: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os</a:t>
            </a: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kompetencijos</a:t>
            </a:r>
            <a:endParaRPr lang="lt-LT" sz="32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(baudžiamoji,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civilinė 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ir kai kurios 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administracinė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s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bylos)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1867800-CA30-44C8-BBC6-306E94E9016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1080000" y="540000"/>
            <a:ext cx="9971280" cy="719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Teismų procedūrų rūšys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82" name="CustomShape 3"/>
          <p:cNvSpPr/>
          <p:nvPr/>
        </p:nvSpPr>
        <p:spPr>
          <a:xfrm>
            <a:off x="1023902" y="3204000"/>
            <a:ext cx="3331378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Kriminalinės</a:t>
            </a:r>
            <a:endParaRPr lang="lt-LT" sz="32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(smurtas, 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vagystės, 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apiplėšimas, 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sukčiavimas</a:t>
            </a:r>
            <a:r>
              <a:rPr lang="en-US" sz="3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3200" strike="noStrike" spc="-1" dirty="0">
              <a:latin typeface="Arial"/>
            </a:endParaRPr>
          </a:p>
        </p:txBody>
      </p:sp>
      <p:sp>
        <p:nvSpPr>
          <p:cNvPr id="383" name="Line 4"/>
          <p:cNvSpPr/>
          <p:nvPr/>
        </p:nvSpPr>
        <p:spPr>
          <a:xfrm>
            <a:off x="2893680" y="15361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Line 5"/>
          <p:cNvSpPr/>
          <p:nvPr/>
        </p:nvSpPr>
        <p:spPr>
          <a:xfrm>
            <a:off x="6133680" y="15217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6"/>
          <p:cNvSpPr/>
          <p:nvPr/>
        </p:nvSpPr>
        <p:spPr>
          <a:xfrm>
            <a:off x="9373680" y="15073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7"/>
          <p:cNvSpPr/>
          <p:nvPr/>
        </p:nvSpPr>
        <p:spPr>
          <a:xfrm>
            <a:off x="4500000" y="3204000"/>
            <a:ext cx="320328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spc="-1" dirty="0" err="1">
                <a:solidFill>
                  <a:srgbClr val="000000"/>
                </a:solidFill>
                <a:latin typeface="Calibri"/>
              </a:rPr>
              <a:t>Administracinės</a:t>
            </a:r>
            <a:endParaRPr lang="en-US" sz="32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administraciniai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pažeidimai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valdžios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institucijų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veiksmai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arba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neveikimas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) </a:t>
            </a:r>
          </a:p>
          <a:p>
            <a:pPr algn="ctr">
              <a:lnSpc>
                <a:spcPct val="100000"/>
              </a:lnSpc>
            </a:pPr>
            <a:endParaRPr lang="en-US" sz="3200" b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7" name="CustomShape 8"/>
          <p:cNvSpPr/>
          <p:nvPr/>
        </p:nvSpPr>
        <p:spPr>
          <a:xfrm>
            <a:off x="7848000" y="3204000"/>
            <a:ext cx="324866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Civilin</a:t>
            </a:r>
            <a:r>
              <a:rPr lang="en-US" sz="3200" b="1" spc="-1" dirty="0">
                <a:solidFill>
                  <a:srgbClr val="000000"/>
                </a:solidFill>
                <a:latin typeface="Calibri"/>
              </a:rPr>
              <a:t>ė</a:t>
            </a: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s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(sutartys, 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paveldėjimas, 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nuosavybė</a:t>
            </a:r>
          </a:p>
          <a:p>
            <a:pPr algn="ctr"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žalos atlyginimas)</a:t>
            </a:r>
            <a:endParaRPr lang="en-US" sz="32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Baudžiamoji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procedūra</a:t>
            </a:r>
            <a:endParaRPr lang="en-US" sz="4400" spc="-1" dirty="0"/>
          </a:p>
        </p:txBody>
      </p:sp>
      <p:sp>
        <p:nvSpPr>
          <p:cNvPr id="389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Jūs NEBŪ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SITE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tas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kuris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vadovaus procesui.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Priklausomai nuo etapo, vadovaujančios institucijos bus: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Policija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Prokurorai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Bendrosios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kompetencijos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procese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teismai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Jūsų vaidmuo: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Nusikaltimo auka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Įtariamasis / kaltinamasis</a:t>
            </a:r>
          </a:p>
        </p:txBody>
      </p:sp>
      <p:sp>
        <p:nvSpPr>
          <p:cNvPr id="39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0472633-B4E3-4D91-B43C-8DB2E6BEDEF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auka</a:t>
            </a:r>
            <a:endParaRPr lang="en-US" sz="4400" spc="-1" dirty="0"/>
          </a:p>
        </p:txBody>
      </p:sp>
      <p:sp>
        <p:nvSpPr>
          <p:cNvPr id="392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Padėkite policijai ir prokurorui: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Suteikite informacijos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pateik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ite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įrodym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ų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prašy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kite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procesinio statuso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Prašy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kite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kompensacijos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Užduo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kite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klausimus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FF0000"/>
                </a:solidFill>
                <a:latin typeface="Calibri"/>
              </a:rPr>
              <a:t>Žalos atlyginimo klausimas gali būti sprendžiamas ir baudžiamajame procese.</a:t>
            </a:r>
          </a:p>
        </p:txBody>
      </p:sp>
      <p:sp>
        <p:nvSpPr>
          <p:cNvPr id="39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2181F5D-1924-4B2F-A7AB-2497E8E140E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Kaip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įtariamasis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/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kaltinamasis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FF0000"/>
                </a:solidFill>
                <a:latin typeface="Calibri"/>
              </a:rPr>
              <a:t>Pasinaudokite prisiekusiojo advokato pagalba</a:t>
            </a:r>
            <a:r>
              <a:rPr lang="en-US" sz="3200" spc="-1" dirty="0">
                <a:solidFill>
                  <a:srgbClr val="FF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FF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latin typeface="Calibri"/>
              </a:rPr>
              <a:t>Jei turite materialinių sunkumų: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latin typeface="Calibri"/>
              </a:rPr>
              <a:t>Praneškite policijai / prokurorui / teismui ir gausite valstybės finansuojamą prisiekusįjį advokatą</a:t>
            </a:r>
            <a:r>
              <a:rPr lang="en-US" sz="3200" spc="-1" dirty="0">
                <a:latin typeface="Calibri"/>
              </a:rPr>
              <a:t>.</a:t>
            </a:r>
            <a:endParaRPr lang="lt-LT" sz="3200" spc="-1" dirty="0"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3200" spc="-1" dirty="0">
                <a:latin typeface="Calibri"/>
              </a:rPr>
              <a:t>Ieškokite pro bono advokatų</a:t>
            </a:r>
            <a:r>
              <a:rPr lang="en-US" sz="3200" spc="-1" dirty="0">
                <a:latin typeface="Calibri"/>
              </a:rPr>
              <a:t>.</a:t>
            </a:r>
            <a:endParaRPr lang="lt-LT" sz="3200" spc="-1" dirty="0"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latin typeface="Calibri"/>
              </a:rPr>
              <a:t>Sakykite tiesą</a:t>
            </a:r>
            <a:r>
              <a:rPr lang="en-US" sz="3200" spc="-1" dirty="0">
                <a:latin typeface="Calibri"/>
              </a:rPr>
              <a:t>.</a:t>
            </a:r>
            <a:endParaRPr lang="lt-LT" sz="3200" spc="-1" dirty="0">
              <a:latin typeface="Calibri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B05142-8685-490E-85FD-27BCA4AC987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609480" y="135324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0"/>
              </a:spcBef>
            </a:pP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Jei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esate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įtariamasis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/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kaltinamasis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turite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teisę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atsisakyti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duoti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600" b="1" spc="-1" dirty="0" err="1">
                <a:solidFill>
                  <a:srgbClr val="FF0000"/>
                </a:solidFill>
                <a:latin typeface="Calibri"/>
              </a:rPr>
              <a:t>parodymus</a:t>
            </a:r>
            <a:r>
              <a:rPr lang="en-US" sz="3600" b="1" spc="-1" dirty="0">
                <a:solidFill>
                  <a:srgbClr val="FF0000"/>
                </a:solidFill>
                <a:latin typeface="Calibri"/>
              </a:rPr>
              <a:t>!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838080" y="365040"/>
            <a:ext cx="108583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Tai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yra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svarbu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!</a:t>
            </a:r>
            <a:endParaRPr lang="en-US" sz="4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Administracinė procedūra</a:t>
            </a:r>
          </a:p>
        </p:txBody>
      </p:sp>
      <p:sp>
        <p:nvSpPr>
          <p:cNvPr id="400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Administraciniai teismai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Lietuvoje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yra atskira </a:t>
            </a:r>
            <a:r>
              <a:rPr lang="lt-LT" sz="3200" spc="-1" dirty="0" smtClean="0">
                <a:solidFill>
                  <a:srgbClr val="000000"/>
                </a:solidFill>
                <a:latin typeface="Calibri"/>
              </a:rPr>
              <a:t>šaka</a:t>
            </a:r>
            <a:r>
              <a:rPr lang="en-US" sz="3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B05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Procesas priklausys nuo jūsų noro imtis veiksmų, t. y. pateikti ieškinį institucijai.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Teismas yra atsakingas už procesą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Gali būti NEMOKAMAS (žr. toliau)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Jei galite, naudokitės advokato arba NVO pagalba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40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3CCCE56-ED36-4491-84AB-CD658B08E91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838080" y="-10296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Administracinės bylos</a:t>
            </a:r>
          </a:p>
        </p:txBody>
      </p:sp>
      <p:sp>
        <p:nvSpPr>
          <p:cNvPr id="403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A9ACDB0-EF86-4C3D-9932-8DDBC828B049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68</a:t>
            </a:fld>
            <a:endParaRPr lang="en-US" sz="1200" b="0" strike="noStrike" spc="-1">
              <a:latin typeface="Arial"/>
            </a:endParaRPr>
          </a:p>
        </p:txBody>
      </p:sp>
      <p:graphicFrame>
        <p:nvGraphicFramePr>
          <p:cNvPr id="404" name="Table 3"/>
          <p:cNvGraphicFramePr/>
          <p:nvPr/>
        </p:nvGraphicFramePr>
        <p:xfrm>
          <a:off x="1353960" y="1273680"/>
          <a:ext cx="9248760" cy="4921200"/>
        </p:xfrm>
        <a:graphic>
          <a:graphicData uri="http://schemas.openxmlformats.org/drawingml/2006/table">
            <a:tbl>
              <a:tblPr/>
              <a:tblGrid>
                <a:gridCol w="3081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81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84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 dirty="0" err="1">
                          <a:latin typeface="Calibri"/>
                        </a:rPr>
                        <a:t>Rūšys</a:t>
                      </a:r>
                      <a:r>
                        <a:rPr lang="en-US" sz="2800" b="1" strike="noStrike" spc="-1" dirty="0">
                          <a:latin typeface="Calibri"/>
                        </a:rPr>
                        <a:t> 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strike="noStrike" spc="-1" dirty="0" err="1">
                          <a:latin typeface="Calibri"/>
                        </a:rPr>
                        <a:t>Bendros</a:t>
                      </a:r>
                      <a:r>
                        <a:rPr lang="en-US" sz="2800" b="1" strike="noStrike" spc="-1" dirty="0">
                          <a:latin typeface="Calibri"/>
                        </a:rPr>
                        <a:t> 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lt-LT" sz="2800" b="1" strike="noStrike" spc="-1" dirty="0">
                          <a:latin typeface="Calibri"/>
                        </a:rPr>
                        <a:t>Administracinės nuobaudos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3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Calibri"/>
                        </a:rPr>
                        <a:t>Išlaidos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Calibri"/>
                        </a:rPr>
                        <a:t>Teismo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mokesčiai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Calibri"/>
                        </a:rPr>
                        <a:t>Nemokamai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Calibri"/>
                        </a:rPr>
                        <a:t>Apeliacinis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skundas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Calibri"/>
                        </a:rPr>
                        <a:t>Taip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,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paprastai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du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kartus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strike="noStrike" spc="-1" dirty="0" err="1">
                          <a:latin typeface="Calibri"/>
                        </a:rPr>
                        <a:t>Taip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,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kartą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3680">
                <a:tc>
                  <a:txBody>
                    <a:bodyPr/>
                    <a:lstStyle/>
                    <a:p>
                      <a:r>
                        <a:rPr lang="lt-LT" sz="2800" b="0" strike="noStrike" spc="-1" dirty="0">
                          <a:latin typeface="Calibri"/>
                        </a:rPr>
                        <a:t>Teismų sistemos skyrius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trike="noStrike" spc="-1" dirty="0" err="1">
                          <a:latin typeface="Calibri"/>
                        </a:rPr>
                        <a:t>Administraciniai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teismai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strike="noStrike" spc="-1" dirty="0" err="1">
                          <a:latin typeface="Calibri"/>
                        </a:rPr>
                        <a:t>Bendrosios</a:t>
                      </a:r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800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kompetencijos</a:t>
                      </a:r>
                      <a:endParaRPr lang="en-US" sz="2800" b="0" strike="noStrike" spc="-1" dirty="0">
                        <a:latin typeface="Calibri"/>
                      </a:endParaRPr>
                    </a:p>
                    <a:p>
                      <a:r>
                        <a:rPr lang="en-US" sz="28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800" b="0" strike="noStrike" spc="-1" dirty="0" err="1">
                          <a:latin typeface="Calibri"/>
                        </a:rPr>
                        <a:t>teismai</a:t>
                      </a:r>
                      <a:endParaRPr lang="en-US" sz="28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Pavyzdžiai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968ECD2-E829-424C-BAC9-FEA31B4CC8F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69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07" name="CustomShape 3"/>
          <p:cNvSpPr/>
          <p:nvPr/>
        </p:nvSpPr>
        <p:spPr>
          <a:xfrm>
            <a:off x="562320" y="1635480"/>
            <a:ext cx="5737680" cy="39445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Vietos savivaldybė nusprendė neteikti jums tam tikrų socialinių paslaugų. Šį sprendimą galite apskųsti administraciniam teismui. 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tarSymbol"/>
              <a:buAutoNum type="arabicParenR"/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 Vietos savivaldybė nusprendė skirti jums baudą už tai, kad nesilaikote jai privalomų taisyklių. Šį sprendimą galite apskųsti bendrosios </a:t>
            </a:r>
            <a:r>
              <a:rPr lang="en-US" sz="2800" spc="-1" dirty="0" err="1">
                <a:solidFill>
                  <a:srgbClr val="000000"/>
                </a:solidFill>
                <a:latin typeface="Calibri"/>
              </a:rPr>
              <a:t>kompetencijos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teismui.</a:t>
            </a:r>
          </a:p>
        </p:txBody>
      </p:sp>
      <p:pic>
        <p:nvPicPr>
          <p:cNvPr id="408" name="Picture 407"/>
          <p:cNvPicPr/>
          <p:nvPr/>
        </p:nvPicPr>
        <p:blipFill>
          <a:blip r:embed="rId2"/>
          <a:stretch/>
        </p:blipFill>
        <p:spPr>
          <a:xfrm>
            <a:off x="5784480" y="1635480"/>
            <a:ext cx="6095520" cy="404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Mąstymo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eksperimentas</a:t>
            </a:r>
            <a:endParaRPr lang="en-US" sz="4400" b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609480" y="1604520"/>
            <a:ext cx="11201560" cy="163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Įsivaizduokime, kad yra tik viena valdžios institucija, kuri gali atlikti visas užduotis. Kokie būtų tokios institucijos trūkumai ir privalumai?</a:t>
            </a:r>
          </a:p>
        </p:txBody>
      </p:sp>
      <p:sp>
        <p:nvSpPr>
          <p:cNvPr id="208" name="Line 3"/>
          <p:cNvSpPr/>
          <p:nvPr/>
        </p:nvSpPr>
        <p:spPr>
          <a:xfrm>
            <a:off x="6120000" y="3240000"/>
            <a:ext cx="360" cy="2880000"/>
          </a:xfrm>
          <a:prstGeom prst="line">
            <a:avLst/>
          </a:prstGeom>
          <a:ln w="763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4"/>
          <p:cNvSpPr/>
          <p:nvPr/>
        </p:nvSpPr>
        <p:spPr>
          <a:xfrm>
            <a:off x="1620000" y="3276000"/>
            <a:ext cx="251892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A933"/>
                </a:solidFill>
                <a:latin typeface="Calibri"/>
                <a:ea typeface="DejaVu Sans"/>
              </a:rPr>
              <a:t>Privalumai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10" name="CustomShape 5"/>
          <p:cNvSpPr/>
          <p:nvPr/>
        </p:nvSpPr>
        <p:spPr>
          <a:xfrm>
            <a:off x="7812000" y="3276000"/>
            <a:ext cx="2518920" cy="49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spc="-1" dirty="0" err="1">
                <a:solidFill>
                  <a:srgbClr val="FF0000"/>
                </a:solidFill>
                <a:latin typeface="Calibri"/>
                <a:ea typeface="DejaVu Sans"/>
              </a:rPr>
              <a:t>Trūkumai</a:t>
            </a:r>
            <a:r>
              <a:rPr lang="en-US" sz="3200" spc="-1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lang="en-US" sz="3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Civilinis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procesas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Bendrosios kompetencijos teismuose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Procesas priklausys nuo jūsų noro tęsti procesą 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Už procesą atsako teismas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Yra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 MOKAMAS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Naudokitės advokato pagalba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400" spc="-1" dirty="0">
                <a:solidFill>
                  <a:srgbClr val="000000"/>
                </a:solidFill>
                <a:latin typeface="Calibri"/>
              </a:rPr>
              <a:t>Esant materialiniams </a:t>
            </a:r>
            <a:r>
              <a:rPr lang="lt-LT" sz="2400" spc="-1" dirty="0" smtClean="0">
                <a:solidFill>
                  <a:srgbClr val="000000"/>
                </a:solidFill>
                <a:latin typeface="Calibri"/>
              </a:rPr>
              <a:t>sunkumams</a:t>
            </a:r>
            <a:r>
              <a:rPr lang="en-US" sz="2400" spc="-1" dirty="0" smtClean="0">
                <a:solidFill>
                  <a:srgbClr val="000000"/>
                </a:solidFill>
                <a:latin typeface="Calibri"/>
              </a:rPr>
              <a:t> k</a:t>
            </a:r>
            <a:r>
              <a:rPr lang="lt-LT" sz="2400" spc="-1" dirty="0" smtClean="0">
                <a:solidFill>
                  <a:srgbClr val="000000"/>
                </a:solidFill>
                <a:latin typeface="Calibri"/>
              </a:rPr>
              <a:t>reipkitės 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pagalbos </a:t>
            </a:r>
            <a:r>
              <a:rPr lang="lt-LT" sz="2400" spc="-1" dirty="0" smtClean="0">
                <a:solidFill>
                  <a:srgbClr val="000000"/>
                </a:solidFill>
                <a:latin typeface="Calibri"/>
              </a:rPr>
              <a:t>į</a:t>
            </a:r>
            <a:endParaRPr lang="en-US" sz="2400" spc="-1" dirty="0" smtClean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2400" spc="-1" dirty="0" smtClean="0">
                <a:solidFill>
                  <a:srgbClr val="000000"/>
                </a:solidFill>
                <a:latin typeface="Calibri"/>
              </a:rPr>
              <a:t> teisinės pagalbos administraciją:</a:t>
            </a:r>
            <a:endParaRPr lang="lt-LT" sz="2400" spc="-1" dirty="0">
              <a:solidFill>
                <a:srgbClr val="00000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400" spc="-1" dirty="0" smtClean="0">
                <a:solidFill>
                  <a:srgbClr val="00B050"/>
                </a:solidFill>
                <a:latin typeface="Calibri"/>
                <a:hlinkClick r:id="rId2"/>
              </a:rPr>
              <a:t>https</a:t>
            </a:r>
            <a:r>
              <a:rPr lang="lt-LT" sz="2400" spc="-1" dirty="0">
                <a:solidFill>
                  <a:srgbClr val="00B050"/>
                </a:solidFill>
                <a:latin typeface="Calibri"/>
                <a:hlinkClick r:id="rId2"/>
              </a:rPr>
              <a:t>://</a:t>
            </a:r>
            <a:r>
              <a:rPr lang="lt-LT" sz="2400" spc="-1" dirty="0" smtClean="0">
                <a:solidFill>
                  <a:srgbClr val="00B050"/>
                </a:solidFill>
                <a:latin typeface="Calibri"/>
                <a:hlinkClick r:id="rId2"/>
              </a:rPr>
              <a:t>vgtpt.lrv.lt/</a:t>
            </a:r>
            <a:r>
              <a:rPr lang="en-US" sz="2400" spc="-1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n-US" sz="2400" spc="-1" dirty="0" smtClean="0">
                <a:latin typeface="Calibri"/>
              </a:rPr>
              <a:t>,</a:t>
            </a: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400" spc="-1" dirty="0" smtClean="0">
                <a:solidFill>
                  <a:srgbClr val="00B050"/>
                </a:solidFill>
                <a:latin typeface="Calibri"/>
                <a:hlinkClick r:id="rId3"/>
              </a:rPr>
              <a:t>https</a:t>
            </a:r>
            <a:r>
              <a:rPr lang="lt-LT" sz="2400" spc="-1" dirty="0">
                <a:solidFill>
                  <a:srgbClr val="00B050"/>
                </a:solidFill>
                <a:latin typeface="Calibri"/>
                <a:hlinkClick r:id="rId3"/>
              </a:rPr>
              <a:t>://</a:t>
            </a:r>
            <a:r>
              <a:rPr lang="lt-LT" sz="2400" spc="-1" dirty="0" smtClean="0">
                <a:solidFill>
                  <a:srgbClr val="00B050"/>
                </a:solidFill>
                <a:latin typeface="Calibri"/>
                <a:hlinkClick r:id="rId3"/>
              </a:rPr>
              <a:t>www.lvat.lt/teismo-lankytojams/kaip-kreiptis-i-teisma/17-nemokama-teisine-pagalba/629</a:t>
            </a:r>
            <a:r>
              <a:rPr lang="en-US" sz="2400" spc="-1" dirty="0" smtClean="0">
                <a:solidFill>
                  <a:srgbClr val="00B050"/>
                </a:solidFill>
                <a:latin typeface="Calibri"/>
              </a:rPr>
              <a:t> </a:t>
            </a:r>
            <a:endParaRPr lang="lt-LT" sz="2400" spc="-1" dirty="0" smtClean="0">
              <a:solidFill>
                <a:srgbClr val="00B050"/>
              </a:solidFill>
              <a:latin typeface="Calibri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400" b="0" i="0" dirty="0" smtClean="0">
                <a:effectLst/>
                <a:latin typeface="Calibri" pitchFamily="34" charset="0"/>
                <a:cs typeface="Calibri" pitchFamily="34" charset="0"/>
              </a:rPr>
              <a:t>+370 670 25 165</a:t>
            </a:r>
            <a:endParaRPr lang="en-US" sz="2400" b="0" i="0" spc="-1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673200" lvl="1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lt-LT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2400" spc="-1" dirty="0">
                <a:solidFill>
                  <a:srgbClr val="000000"/>
                </a:solidFill>
                <a:latin typeface="Calibri"/>
              </a:rPr>
              <a:t>nevyriausybines organizacijas arba ieškokite pro bono advokato</a:t>
            </a:r>
          </a:p>
        </p:txBody>
      </p:sp>
      <p:sp>
        <p:nvSpPr>
          <p:cNvPr id="41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F2489DE-534B-4BF8-BD10-7601068E0F48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7637DF0-5AD9-44F9-B578-0CEF3FF482E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71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288000" y="540000"/>
            <a:ext cx="11592000" cy="719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lt-LT" sz="3200" b="1" spc="-1" dirty="0">
                <a:solidFill>
                  <a:srgbClr val="000000"/>
                </a:solidFill>
                <a:latin typeface="Calibri"/>
              </a:rPr>
              <a:t>Pagrindinės civilinių bylų rūšys</a:t>
            </a:r>
          </a:p>
        </p:txBody>
      </p:sp>
      <p:sp>
        <p:nvSpPr>
          <p:cNvPr id="414" name="CustomShape 3"/>
          <p:cNvSpPr/>
          <p:nvPr/>
        </p:nvSpPr>
        <p:spPr>
          <a:xfrm>
            <a:off x="288000" y="3132000"/>
            <a:ext cx="259200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pc="-1" dirty="0" err="1">
                <a:solidFill>
                  <a:srgbClr val="000000"/>
                </a:solidFill>
                <a:latin typeface="Calibri"/>
              </a:rPr>
              <a:t>Įprastas</a:t>
            </a:r>
            <a:endParaRPr lang="en-US" sz="28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2800" b="1" spc="-1" dirty="0">
                <a:solidFill>
                  <a:srgbClr val="000000"/>
                </a:solidFill>
                <a:latin typeface="Calibri"/>
              </a:rPr>
              <a:t>veiksmas</a:t>
            </a: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(norite, </a:t>
            </a:r>
            <a:endParaRPr lang="en-US" sz="28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kad teismas</a:t>
            </a: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jums ką nors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uteiktų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)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415" name="Line 4"/>
          <p:cNvSpPr/>
          <p:nvPr/>
        </p:nvSpPr>
        <p:spPr>
          <a:xfrm>
            <a:off x="1597680" y="15361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5"/>
          <p:cNvSpPr/>
          <p:nvPr/>
        </p:nvSpPr>
        <p:spPr>
          <a:xfrm>
            <a:off x="4333680" y="15217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6"/>
          <p:cNvSpPr/>
          <p:nvPr/>
        </p:nvSpPr>
        <p:spPr>
          <a:xfrm>
            <a:off x="6997680" y="15073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7"/>
          <p:cNvSpPr/>
          <p:nvPr/>
        </p:nvSpPr>
        <p:spPr>
          <a:xfrm>
            <a:off x="3060000" y="3132000"/>
            <a:ext cx="244800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latin typeface="Calibri"/>
              </a:rPr>
              <a:t>Supaprastintas</a:t>
            </a:r>
          </a:p>
          <a:p>
            <a:pPr algn="ctr">
              <a:lnSpc>
                <a:spcPct val="100000"/>
              </a:lnSpc>
            </a:pPr>
            <a:r>
              <a:rPr lang="pt-BR" sz="2800" b="1" spc="-1" dirty="0">
                <a:solidFill>
                  <a:srgbClr val="000000"/>
                </a:solidFill>
                <a:latin typeface="Calibri"/>
              </a:rPr>
              <a:t>veiksmas</a:t>
            </a:r>
          </a:p>
          <a:p>
            <a:pPr algn="ctr"/>
            <a:r>
              <a:rPr lang="pt-BR" sz="2800" spc="-1" dirty="0">
                <a:solidFill>
                  <a:srgbClr val="000000"/>
                </a:solidFill>
                <a:latin typeface="Calibri"/>
              </a:rPr>
              <a:t>(2500 EUR</a:t>
            </a:r>
          </a:p>
          <a:p>
            <a:pPr algn="ctr"/>
            <a:r>
              <a:rPr lang="pt-BR" sz="2800" spc="-1" dirty="0">
                <a:solidFill>
                  <a:srgbClr val="000000"/>
                </a:solidFill>
                <a:latin typeface="Calibri"/>
              </a:rPr>
              <a:t> arba mažesni</a:t>
            </a:r>
          </a:p>
          <a:p>
            <a:pPr algn="ctr">
              <a:lnSpc>
                <a:spcPct val="100000"/>
              </a:lnSpc>
            </a:pPr>
            <a:r>
              <a:rPr lang="pt-BR" sz="2800" spc="-1" dirty="0">
                <a:solidFill>
                  <a:srgbClr val="000000"/>
                </a:solidFill>
                <a:latin typeface="Calibri"/>
              </a:rPr>
              <a:t>piniginiai</a:t>
            </a:r>
          </a:p>
          <a:p>
            <a:pPr algn="ctr">
              <a:lnSpc>
                <a:spcPct val="100000"/>
              </a:lnSpc>
            </a:pPr>
            <a:r>
              <a:rPr lang="pt-BR" sz="2800" spc="-1" dirty="0">
                <a:solidFill>
                  <a:srgbClr val="000000"/>
                </a:solidFill>
                <a:latin typeface="Calibri"/>
              </a:rPr>
              <a:t>įsipareigojimai)</a:t>
            </a:r>
          </a:p>
          <a:p>
            <a:pPr algn="ctr">
              <a:lnSpc>
                <a:spcPct val="100000"/>
              </a:lnSpc>
            </a:pPr>
            <a:endParaRPr lang="pt-BR" sz="28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9" name="CustomShape 8"/>
          <p:cNvSpPr/>
          <p:nvPr/>
        </p:nvSpPr>
        <p:spPr>
          <a:xfrm>
            <a:off x="5688000" y="3132000"/>
            <a:ext cx="266400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pc="-1" dirty="0" err="1">
                <a:solidFill>
                  <a:srgbClr val="000000"/>
                </a:solidFill>
                <a:latin typeface="Calibri"/>
              </a:rPr>
              <a:t>Neginčinis</a:t>
            </a:r>
            <a:r>
              <a:rPr lang="en-US" sz="2800" b="1" spc="-1" dirty="0">
                <a:solidFill>
                  <a:srgbClr val="000000"/>
                </a:solidFill>
                <a:latin typeface="Calibri"/>
              </a:rPr>
              <a:t> </a:t>
            </a:r>
            <a:endParaRPr lang="lt-LT" sz="2800" b="1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(remiantis vieš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u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dokumentu,</a:t>
            </a: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įspėjim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o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procedūra)</a:t>
            </a:r>
            <a:endParaRPr lang="en-US" sz="2800" strike="noStrike" spc="-1" dirty="0">
              <a:latin typeface="Arial"/>
            </a:endParaRPr>
          </a:p>
        </p:txBody>
      </p:sp>
      <p:sp>
        <p:nvSpPr>
          <p:cNvPr id="420" name="CustomShape 9"/>
          <p:cNvSpPr/>
          <p:nvPr/>
        </p:nvSpPr>
        <p:spPr>
          <a:xfrm>
            <a:off x="8610480" y="3186801"/>
            <a:ext cx="2664000" cy="3275280"/>
          </a:xfrm>
          <a:prstGeom prst="rect">
            <a:avLst/>
          </a:prstGeom>
          <a:noFill/>
          <a:ln w="72000">
            <a:solidFill>
              <a:srgbClr val="B3B3B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000" tIns="81000" rIns="126000" bIns="81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lt-LT" sz="2800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ispozityviškumo </a:t>
            </a:r>
            <a:endParaRPr lang="lt-LT" sz="28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lt-LT" sz="2800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princip</a:t>
            </a:r>
            <a:r>
              <a:rPr lang="en-US" sz="2800" b="1" i="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lt-LT" sz="2800" b="1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(nustatyti </a:t>
            </a: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svarbi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us</a:t>
            </a:r>
            <a:r>
              <a:rPr lang="lt-LT" sz="2800" spc="-1" dirty="0">
                <a:solidFill>
                  <a:srgbClr val="000000"/>
                </a:solidFill>
                <a:latin typeface="Calibri"/>
              </a:rPr>
              <a:t> fakt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us</a:t>
            </a:r>
            <a:endParaRPr lang="lt-LT" sz="2800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arba išspręsti kitus</a:t>
            </a:r>
          </a:p>
          <a:p>
            <a:pPr algn="ctr">
              <a:lnSpc>
                <a:spcPct val="100000"/>
              </a:lnSpc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klausimus)</a:t>
            </a:r>
          </a:p>
          <a:p>
            <a:pPr algn="ctr"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421" name="Line 10"/>
          <p:cNvSpPr/>
          <p:nvPr/>
        </p:nvSpPr>
        <p:spPr>
          <a:xfrm>
            <a:off x="9806040" y="1492920"/>
            <a:ext cx="360" cy="1525680"/>
          </a:xfrm>
          <a:prstGeom prst="line">
            <a:avLst/>
          </a:prstGeom>
          <a:ln w="57240">
            <a:solidFill>
              <a:srgbClr val="B3B3B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CustomShape 1"/>
          <p:cNvSpPr/>
          <p:nvPr/>
        </p:nvSpPr>
        <p:spPr>
          <a:xfrm>
            <a:off x="838080" y="-10296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lt-LT" sz="4400" b="1" spc="-1" dirty="0">
                <a:solidFill>
                  <a:srgbClr val="000000"/>
                </a:solidFill>
                <a:latin typeface="Calibri Light"/>
              </a:rPr>
              <a:t>Civilinės bylos</a:t>
            </a:r>
          </a:p>
        </p:txBody>
      </p:sp>
      <p:sp>
        <p:nvSpPr>
          <p:cNvPr id="423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594EA76-70B7-4B9A-A1D2-BF484819A46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72</a:t>
            </a:fld>
            <a:endParaRPr lang="en-US" sz="1200" b="0" strike="noStrike" spc="-1">
              <a:latin typeface="Arial"/>
            </a:endParaRPr>
          </a:p>
        </p:txBody>
      </p:sp>
      <p:graphicFrame>
        <p:nvGraphicFramePr>
          <p:cNvPr id="424" name="Table 3"/>
          <p:cNvGraphicFramePr/>
          <p:nvPr/>
        </p:nvGraphicFramePr>
        <p:xfrm>
          <a:off x="1440000" y="1686240"/>
          <a:ext cx="9900000" cy="4073760"/>
        </p:xfrm>
        <a:graphic>
          <a:graphicData uri="http://schemas.openxmlformats.org/drawingml/2006/table">
            <a:tbl>
              <a:tblPr/>
              <a:tblGrid>
                <a:gridCol w="1978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8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8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78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843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17720">
                <a:tc>
                  <a:txBody>
                    <a:bodyPr/>
                    <a:lstStyle/>
                    <a:p>
                      <a:r>
                        <a:rPr lang="en-US" sz="2000" b="1" strike="noStrike" spc="-1" dirty="0" err="1">
                          <a:latin typeface="Calibri"/>
                        </a:rPr>
                        <a:t>Rūšis</a:t>
                      </a:r>
                      <a:r>
                        <a:rPr lang="en-US" sz="2000" b="1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 err="1">
                          <a:latin typeface="Calibri"/>
                        </a:rPr>
                        <a:t>Įprastiniai</a:t>
                      </a:r>
                      <a:r>
                        <a:rPr lang="en-US" sz="2000" b="1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1" strike="noStrike" spc="-1" dirty="0" err="1">
                          <a:latin typeface="Calibri"/>
                        </a:rPr>
                        <a:t>veiksmai</a:t>
                      </a:r>
                      <a:endParaRPr lang="en-US" sz="2000" b="1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 err="1">
                          <a:latin typeface="Calibri"/>
                        </a:rPr>
                        <a:t>Supaprastinti</a:t>
                      </a:r>
                      <a:r>
                        <a:rPr lang="en-US" sz="2000" b="1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1" strike="noStrike" spc="-1" dirty="0" err="1">
                          <a:latin typeface="Calibri"/>
                        </a:rPr>
                        <a:t>veiksmai</a:t>
                      </a:r>
                      <a:endParaRPr lang="en-US" sz="2000" b="1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>
                          <a:latin typeface="Calibri"/>
                        </a:rPr>
                        <a:t>Be </a:t>
                      </a:r>
                      <a:r>
                        <a:rPr lang="en-US" sz="2000" b="1" strike="noStrike" spc="-1" dirty="0" err="1">
                          <a:latin typeface="Calibri"/>
                        </a:rPr>
                        <a:t>ginčų</a:t>
                      </a:r>
                      <a:endParaRPr lang="en-US" sz="2000" b="1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strike="noStrike" spc="-1" dirty="0">
                          <a:latin typeface="Calibri"/>
                        </a:rPr>
                        <a:t>Be </a:t>
                      </a:r>
                      <a:r>
                        <a:rPr lang="en-US" sz="2000" b="1" strike="noStrike" spc="-1" dirty="0" err="1">
                          <a:latin typeface="Calibri"/>
                        </a:rPr>
                        <a:t>veiksmų</a:t>
                      </a:r>
                      <a:endParaRPr lang="en-US" sz="2000" b="1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7720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latin typeface="Calibri"/>
                        </a:rPr>
                        <a:t>Teismo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0" strike="noStrike" spc="-1" dirty="0" err="1">
                          <a:latin typeface="Calibri"/>
                        </a:rPr>
                        <a:t>mokęsčiai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Didžiausi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Didžiausi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Mažiausi</a:t>
                      </a:r>
                      <a:r>
                        <a:rPr lang="en-US" sz="2000" b="0" strike="noStrike" spc="-1" baseline="0" dirty="0">
                          <a:latin typeface="Calibri"/>
                        </a:rPr>
                        <a:t> 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Vidutiniški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7720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latin typeface="Calibri"/>
                        </a:rPr>
                        <a:t>Teismo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0" strike="noStrike" spc="-1" dirty="0" err="1">
                          <a:latin typeface="Calibri"/>
                        </a:rPr>
                        <a:t>instancijų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0" strike="noStrike" spc="-1" dirty="0" err="1">
                          <a:latin typeface="Calibri"/>
                        </a:rPr>
                        <a:t>skaičius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Trys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Dvi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>
                          <a:latin typeface="Calibri"/>
                        </a:rPr>
                        <a:t>Viena, 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bet </a:t>
                      </a:r>
                      <a:r>
                        <a:rPr lang="en-US" sz="2000" b="0" strike="noStrike" spc="-1" dirty="0" err="1">
                          <a:latin typeface="Calibri"/>
                        </a:rPr>
                        <a:t>galimi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0" strike="noStrike" spc="-1" dirty="0" err="1">
                          <a:latin typeface="Calibri"/>
                        </a:rPr>
                        <a:t>atsakomieji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  <a:r>
                        <a:rPr lang="en-US" sz="2000" b="0" strike="noStrike" spc="-1" dirty="0" err="1">
                          <a:latin typeface="Calibri"/>
                        </a:rPr>
                        <a:t>veiksmai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Trys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0600">
                <a:tc>
                  <a:txBody>
                    <a:bodyPr/>
                    <a:lstStyle/>
                    <a:p>
                      <a:r>
                        <a:rPr lang="en-US" sz="2000" b="0" strike="noStrike" spc="-1" dirty="0" err="1">
                          <a:latin typeface="Calibri"/>
                        </a:rPr>
                        <a:t>Trukmė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Ilgiausi</a:t>
                      </a:r>
                      <a:r>
                        <a:rPr lang="en-US" sz="2000" b="0" strike="noStrike" spc="-1" baseline="0" dirty="0" err="1">
                          <a:latin typeface="Calibri"/>
                        </a:rPr>
                        <a:t>a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visutiniška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Greičiausia</a:t>
                      </a:r>
                      <a:r>
                        <a:rPr lang="en-US" sz="2000" b="0" strike="noStrike" spc="-1" dirty="0">
                          <a:latin typeface="Calibri"/>
                        </a:rPr>
                        <a:t>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trike="noStrike" spc="-1" dirty="0" err="1">
                          <a:latin typeface="Calibri"/>
                        </a:rPr>
                        <a:t>Ilgiausia</a:t>
                      </a:r>
                      <a:endParaRPr lang="en-US" sz="2000" b="0" strike="noStrike" spc="-1" dirty="0">
                        <a:latin typeface="Calibri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</a:rPr>
              <a:t>apsiginti</a:t>
            </a:r>
            <a:r>
              <a:rPr lang="en-US" sz="4400" b="1" spc="-1" dirty="0">
                <a:solidFill>
                  <a:srgbClr val="000000"/>
                </a:solidFill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</a:rPr>
              <a:t>teisme</a:t>
            </a:r>
            <a:endParaRPr lang="en-US" sz="4400" b="0" strike="noStrike" spc="-1" dirty="0">
              <a:latin typeface="Arial"/>
            </a:endParaRPr>
          </a:p>
        </p:txBody>
      </p:sp>
      <p:graphicFrame>
        <p:nvGraphicFramePr>
          <p:cNvPr id="426" name="Table 2"/>
          <p:cNvGraphicFramePr/>
          <p:nvPr/>
        </p:nvGraphicFramePr>
        <p:xfrm>
          <a:off x="0" y="1214422"/>
          <a:ext cx="12192000" cy="6360800"/>
        </p:xfrm>
        <a:graphic>
          <a:graphicData uri="http://schemas.openxmlformats.org/drawingml/2006/table">
            <a:tbl>
              <a:tblPr/>
              <a:tblGrid>
                <a:gridCol w="59176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743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>
                          <a:solidFill>
                            <a:srgbClr val="158466"/>
                          </a:solidFill>
                          <a:latin typeface="Calibri"/>
                        </a:rPr>
                        <a:t>TAIP</a:t>
                      </a:r>
                      <a:endParaRPr lang="en-US" sz="3600" b="0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600" b="1" strike="noStrike" spc="-1" dirty="0">
                          <a:solidFill>
                            <a:srgbClr val="F10D0C"/>
                          </a:solidFill>
                          <a:latin typeface="Calibri"/>
                        </a:rPr>
                        <a:t>NE</a:t>
                      </a:r>
                      <a:endParaRPr lang="en-US" sz="3600" b="0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3880">
                <a:tc>
                  <a:txBody>
                    <a:bodyPr/>
                    <a:lstStyle/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Atidžiai perskaitykite iš teismo gautus dokumentus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6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Supraskite iškeltą klausimą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6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Nustatykite prieš jus taikytą procedūrą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6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Pasikonsultuokite su advokatu arba nevyriausybine organizacija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6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Nustatykite savo riziką </a:t>
                      </a:r>
                      <a:r>
                        <a:rPr lang="en-US" sz="26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bei</a:t>
                      </a: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tikslus ir atitinkamai veikite</a:t>
                      </a:r>
                      <a:r>
                        <a:rPr lang="en-US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6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Atkreipkite dėmesį į terminus ir jų laikykitės!!!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6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Užduokite klausimus!</a:t>
                      </a: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endParaRPr lang="en-US" sz="2600" b="0" strike="noStrike" spc="-1" dirty="0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Į teismą žiūrėkite lengvabūdiškai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Bū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kite 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per daug emocingas ir (arba) agresyvus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Bū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kite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savamoksliu advokatu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Pateikite nepagrįstus prašymus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Žem</a:t>
                      </a:r>
                      <a:r>
                        <a:rPr lang="en-US" sz="28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inkite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teismą ir (arba) ieškovą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Š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vaist</a:t>
                      </a:r>
                      <a:r>
                        <a:rPr lang="en-US" sz="28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ykite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en-US" sz="2800" b="0" strike="noStrike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savo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 </a:t>
                      </a: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pinigus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  <a:p>
                      <a:pPr marL="216000" indent="-212040">
                        <a:lnSpc>
                          <a:spcPct val="100000"/>
                        </a:lnSpc>
                        <a:spcBef>
                          <a:spcPts val="1134"/>
                        </a:spcBef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lt-LT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Pamirškite apie susitarimą</a:t>
                      </a:r>
                      <a:r>
                        <a:rPr lang="en-US" sz="2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</a:rPr>
                        <a:t>.</a:t>
                      </a:r>
                      <a:endParaRPr lang="lt-LT" sz="2800" b="0" strike="noStrike" spc="-1" dirty="0">
                        <a:solidFill>
                          <a:srgbClr val="000000"/>
                        </a:solidFill>
                        <a:latin typeface="Calibri"/>
                        <a:ea typeface="+mn-ea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  <a:ea typeface="DejaVu Sans"/>
              </a:rPr>
              <a:t>P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avyzdys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28" name="CustomShape 2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8645010-682C-4FC7-8FFF-0D9FDB83CE5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382320" y="1635480"/>
            <a:ext cx="5737680" cy="4304520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2800" spc="-1" dirty="0">
                <a:solidFill>
                  <a:srgbClr val="000000"/>
                </a:solidFill>
                <a:latin typeface="Calibri"/>
              </a:rPr>
              <a:t>Jei gavote teismo prašymą pateikti atsakymą į įspėjimą dėl neįvykdytos prievolės, turėtumėte per 14 dienų pranešti teismui apie savo prieštaravimą, priešingu atveju pralaimėsite bylą!!!</a:t>
            </a:r>
          </a:p>
        </p:txBody>
      </p:sp>
      <p:pic>
        <p:nvPicPr>
          <p:cNvPr id="430" name="Picture 429"/>
          <p:cNvPicPr/>
          <p:nvPr/>
        </p:nvPicPr>
        <p:blipFill>
          <a:blip r:embed="rId2"/>
          <a:stretch/>
        </p:blipFill>
        <p:spPr>
          <a:xfrm>
            <a:off x="6239160" y="1650240"/>
            <a:ext cx="5671440" cy="425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Atvejo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analizė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diskusija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018080" y="2844000"/>
            <a:ext cx="4741200" cy="237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Iš teismo gavote dokumentus. Kaip būtų geriausia elgtis?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63AB621-5CDA-4E51-9966-0F9CFC52BDE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75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434" name="Picture 433"/>
          <p:cNvPicPr/>
          <p:nvPr/>
        </p:nvPicPr>
        <p:blipFill>
          <a:blip r:embed="rId2"/>
          <a:stretch/>
        </p:blipFill>
        <p:spPr>
          <a:xfrm>
            <a:off x="6408000" y="2100240"/>
            <a:ext cx="5374800" cy="35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434"/>
          <p:cNvPicPr/>
          <p:nvPr/>
        </p:nvPicPr>
        <p:blipFill>
          <a:blip r:embed="rId2"/>
          <a:stretch/>
        </p:blipFill>
        <p:spPr>
          <a:xfrm>
            <a:off x="5856480" y="1872000"/>
            <a:ext cx="6093360" cy="4474080"/>
          </a:xfrm>
          <a:prstGeom prst="rect">
            <a:avLst/>
          </a:prstGeom>
          <a:ln w="0">
            <a:noFill/>
          </a:ln>
        </p:spPr>
      </p:pic>
      <p:sp>
        <p:nvSpPr>
          <p:cNvPr id="43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Kaip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pareikšti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ieškinį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kontrolinis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sąrašas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prieš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pateikiant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ieškinį</a:t>
            </a:r>
            <a:endParaRPr lang="en-US" sz="4400" b="1" spc="-1" dirty="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437" name="CustomShape 2"/>
          <p:cNvSpPr/>
          <p:nvPr/>
        </p:nvSpPr>
        <p:spPr>
          <a:xfrm>
            <a:off x="838080" y="1714488"/>
            <a:ext cx="7801920" cy="41895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Kiek skubus jūsų klausimas?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Ar naudojotės kitomis ginčo sprendimo priemonėmis?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Ar naudojotės valdžios institucijų ir (arba) NVO pagalba? Ar konsultavotės su teisininku ir (arba) atitinkamomis nevyriausybinėmis organizacijomis?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Ar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turite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pakankamai išteklių (laiko, pinigų), kad galėtumėte kreiptis į teismą?</a:t>
            </a:r>
          </a:p>
          <a:p>
            <a:pPr marL="228600" indent="-224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Ar galėsite pateikti įrodymų?</a:t>
            </a:r>
          </a:p>
        </p:txBody>
      </p:sp>
      <p:sp>
        <p:nvSpPr>
          <p:cNvPr id="43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28FCF3C-C755-42C1-B583-D62DA41F91F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Kokią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procedūrą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pasirinkti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?</a:t>
            </a:r>
          </a:p>
        </p:txBody>
      </p:sp>
      <p:sp>
        <p:nvSpPr>
          <p:cNvPr id="440" name="CustomShape 2"/>
          <p:cNvSpPr/>
          <p:nvPr/>
        </p:nvSpPr>
        <p:spPr>
          <a:xfrm>
            <a:off x="838080" y="1933560"/>
            <a:ext cx="10511280" cy="414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Kita šalis sutinka su jūsų piniginiu reikalavimu, bet nieko nedaro, kad jį įvykdytų? Taikykite įspėjimo procedūrą.</a:t>
            </a: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Turite ginčą ir norite gauti pinigų, kurių suma yra 2500 EUR arba mažesnė? Taikykite supaprastintą ieškinio procedūrą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Turite teisiškai sudėtingą ginčą ir rizika pralaimėti yra didelė? Naudokitės įprasta ieškinio procedūra.</a:t>
            </a:r>
          </a:p>
        </p:txBody>
      </p:sp>
      <p:sp>
        <p:nvSpPr>
          <p:cNvPr id="44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627D6E9-2F8B-4F5E-9E36-D8D2C8A0DB9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Atvejo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analizė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-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diskusija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595274" y="2071678"/>
            <a:ext cx="5500726" cy="37862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Iš prekiautojo užsisakėte dvejas duris, bet nieko negavote. 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Jis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jau pusę metų žada įvykdyti savo įsipareigojimus, bet nieko nevyksta.</a:t>
            </a:r>
            <a:endParaRPr lang="en-US" sz="3200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Ką turėtumėte apsvarstyti prieš kreipdamiesi į teismą?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7F881A4-13A7-4997-B75D-BEF1CBAC3F1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78</a:t>
            </a:fld>
            <a:endParaRPr lang="en-US" sz="1200" b="0" strike="noStrike" spc="-1">
              <a:latin typeface="Arial"/>
            </a:endParaRPr>
          </a:p>
        </p:txBody>
      </p:sp>
      <p:pic>
        <p:nvPicPr>
          <p:cNvPr id="445" name="Picture 444"/>
          <p:cNvPicPr/>
          <p:nvPr/>
        </p:nvPicPr>
        <p:blipFill>
          <a:blip r:embed="rId2"/>
          <a:stretch/>
        </p:blipFill>
        <p:spPr>
          <a:xfrm>
            <a:off x="6408000" y="2100240"/>
            <a:ext cx="5374800" cy="35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838080" y="365040"/>
            <a:ext cx="10511280" cy="614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Klausimai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ir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atsakymai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bei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apibendrinimas</a:t>
            </a:r>
            <a:endParaRPr lang="en-US" sz="4400" b="1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Teisinis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pagrindas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9480" y="1341360"/>
            <a:ext cx="10971360" cy="51594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Visos valdžios institucijos turi laikytis teisinių reikalavimų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Įvairiuose įstatymuose yra daug reikalavimų, todėl paprastai valdžios institucijos stengiasi būti labai atsargios savo veiksmuose ir atsakymuose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FF0000"/>
                </a:solidFill>
                <a:latin typeface="Calibri"/>
              </a:rPr>
              <a:t>Institucija gali jums pateikti tik įstatymuose numatytus sprendimus!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FF0000"/>
                </a:solidFill>
                <a:latin typeface="Calibri"/>
              </a:rPr>
              <a:t>Institucijos savo atsakymuose jums turi nurodyti labai konkrečius teisinius argumentus, todėl atidžiai juos perskaitykite</a:t>
            </a:r>
            <a:r>
              <a:rPr lang="en-US" sz="3200" spc="-1" dirty="0">
                <a:solidFill>
                  <a:srgbClr val="FF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FF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FF0000"/>
                </a:solidFill>
                <a:latin typeface="Calibri"/>
              </a:rPr>
              <a:t>J</a:t>
            </a:r>
            <a:r>
              <a:rPr lang="lt-LT" sz="3200" spc="-1" dirty="0">
                <a:solidFill>
                  <a:srgbClr val="FF0000"/>
                </a:solidFill>
                <a:latin typeface="Calibri"/>
              </a:rPr>
              <a:t>ei atsakymas jūsų netenkina</a:t>
            </a:r>
            <a:r>
              <a:rPr lang="en-US" sz="3200" spc="-1" dirty="0">
                <a:solidFill>
                  <a:srgbClr val="FF0000"/>
                </a:solidFill>
                <a:latin typeface="Calibri"/>
              </a:rPr>
              <a:t>, b</a:t>
            </a:r>
            <a:r>
              <a:rPr lang="lt-LT" sz="3200" spc="-1" dirty="0">
                <a:solidFill>
                  <a:srgbClr val="FF0000"/>
                </a:solidFill>
                <a:latin typeface="Calibri"/>
              </a:rPr>
              <a:t>logas pagrindimas suteikia jums galimybę pateikti skundą</a:t>
            </a:r>
            <a:r>
              <a:rPr lang="en-US" sz="3200" spc="-1" dirty="0">
                <a:solidFill>
                  <a:srgbClr val="FF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1.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48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Kas galėtų apriboti valdžios institucijų veiksmus?</a:t>
            </a:r>
          </a:p>
        </p:txBody>
      </p:sp>
      <p:sp>
        <p:nvSpPr>
          <p:cNvPr id="449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49583F8-3341-4D3A-8732-EBF004C1314A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1.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-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838080" y="1428736"/>
            <a:ext cx="10511280" cy="492922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Klausimas</a:t>
            </a:r>
            <a:r>
              <a:rPr lang="en-US" sz="3200" spc="-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: </a:t>
            </a:r>
          </a:p>
          <a:p>
            <a:pPr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Kas galėtų apriboti valdžios institucijų veiksmus?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latin typeface="Calibri" pitchFamily="34" charset="0"/>
                <a:cs typeface="Calibri" pitchFamily="34" charset="0"/>
              </a:rPr>
              <a:t>Atsakymas</a:t>
            </a:r>
            <a:r>
              <a:rPr lang="en-US" sz="3200" spc="-1" dirty="0">
                <a:latin typeface="Calibri" pitchFamily="34" charset="0"/>
                <a:cs typeface="Calibri" pitchFamily="34" charset="0"/>
              </a:rPr>
              <a:t>: </a:t>
            </a:r>
            <a:endParaRPr lang="en-US" sz="3200" b="0" strike="noStrike" spc="-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Aft>
                <a:spcPts val="567"/>
              </a:spcAft>
              <a:buFont typeface="Arial" pitchFamily="34" charset="0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Keletas iš jų: </a:t>
            </a:r>
          </a:p>
          <a:p>
            <a:pPr lvl="1"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Kompetencijos sritis</a:t>
            </a:r>
          </a:p>
          <a:p>
            <a:pPr lvl="1"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Teisinis pagrindas</a:t>
            </a:r>
          </a:p>
          <a:p>
            <a:pPr lvl="1"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Procedūriniai reikalavimai</a:t>
            </a:r>
          </a:p>
          <a:p>
            <a:pPr lvl="1"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Gebėjimai</a:t>
            </a:r>
          </a:p>
          <a:p>
            <a:pPr lvl="1"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Strategijos, planai ir prioritetai </a:t>
            </a:r>
          </a:p>
        </p:txBody>
      </p:sp>
      <p:sp>
        <p:nvSpPr>
          <p:cNvPr id="452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FF90349-0EB9-49E3-AD6D-E080C856C15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2.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yra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preliminarus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455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F583A90-073B-4BA4-A6EE-57D769ED0902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2.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-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595274" y="1789560"/>
            <a:ext cx="10930014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Klausimas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yra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preliminarus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?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latin typeface="Arial"/>
              </a:rPr>
              <a:t>Atsakymas</a:t>
            </a:r>
            <a:r>
              <a:rPr lang="en-US" sz="3200" b="0" strike="noStrike" spc="-1" dirty="0">
                <a:latin typeface="Arial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Atsakym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as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, kurį institucija pateikia prieš galutinį atsakymą, pvz:</a:t>
            </a:r>
          </a:p>
          <a:p>
            <a:pPr>
              <a:lnSpc>
                <a:spcPct val="100000"/>
              </a:lnSpc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pateikti jums laikiną sprendimą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</a:t>
            </a:r>
            <a:endParaRPr lang="lt-LT" sz="3200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informuoti apie bylos nagrinėjimo etapą</a:t>
            </a:r>
          </a:p>
          <a:p>
            <a:pPr>
              <a:lnSpc>
                <a:spcPct val="100000"/>
              </a:lnSpc>
              <a:spcAft>
                <a:spcPts val="567"/>
              </a:spcAft>
              <a:buFont typeface="Arial" pitchFamily="34" charset="0"/>
              <a:buChar char="•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paprašyti tam tikros papildomos informacijos ir t. t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.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45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2085490-7553-4CAF-A890-021D564E2B7C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3.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60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Kiek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laiko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paprastai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užtrunka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kol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institucija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jums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pateikia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galutinį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atsakymą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?</a:t>
            </a:r>
          </a:p>
        </p:txBody>
      </p:sp>
      <p:sp>
        <p:nvSpPr>
          <p:cNvPr id="46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3B3A026-6D91-4365-B42D-43805A8F14AF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3.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atsakymas</a:t>
            </a:r>
            <a:endParaRPr lang="en-US" sz="4400" spc="-1" dirty="0"/>
          </a:p>
        </p:txBody>
      </p:sp>
      <p:sp>
        <p:nvSpPr>
          <p:cNvPr id="463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Kiek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laiko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paprastai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užtrunka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kol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institucija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jums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pateikia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galutinį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atsakymą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: 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Paprastai tai trunka apie mėnesį.</a:t>
            </a:r>
          </a:p>
        </p:txBody>
      </p:sp>
      <p:sp>
        <p:nvSpPr>
          <p:cNvPr id="464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E335862-DCD4-42BD-AE60-04CDAC600D6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4.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Kaip sužinoti, ar galite apskųsti institucijos atsakymą?</a:t>
            </a:r>
          </a:p>
        </p:txBody>
      </p:sp>
      <p:sp>
        <p:nvSpPr>
          <p:cNvPr id="467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378399A-D017-4F99-B702-97522308F08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4.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atsakymas</a:t>
            </a:r>
            <a:endParaRPr lang="en-US" sz="4400" spc="-1" dirty="0"/>
          </a:p>
        </p:txBody>
      </p:sp>
      <p:sp>
        <p:nvSpPr>
          <p:cNvPr id="469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Kaip sužinoti, ar galite apskųsti institucijos atsakymą?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en-US" sz="3200" b="0" strike="noStrike" spc="-1" dirty="0">
              <a:latin typeface="Arial"/>
            </a:endParaRPr>
          </a:p>
          <a:p>
            <a:pPr marL="514350" indent="-51435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Pažiūrėkite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koks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atsakymas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514350" indent="-51435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Pasikonsultuokite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su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teisininku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arba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atitinkama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NVO.</a:t>
            </a:r>
          </a:p>
        </p:txBody>
      </p:sp>
      <p:sp>
        <p:nvSpPr>
          <p:cNvPr id="47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B9A7219-94D2-4091-B982-A186F25A98D1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5.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72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pt-BR" sz="3200" spc="-1" dirty="0">
                <a:solidFill>
                  <a:srgbClr val="000000"/>
                </a:solidFill>
                <a:latin typeface="arial"/>
              </a:rPr>
              <a:t>Ar galite būti nubaustas ir baudžiamąja, ir administracine tvarka?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en-US" sz="3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Ne, visais atvejais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</a:t>
            </a:r>
            <a:endParaRPr lang="lt-LT" sz="3200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Taip, visais atvejais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,</a:t>
            </a:r>
            <a:endParaRPr lang="lt-LT" sz="3200" spc="-1" dirty="0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Taip, jei taikoma piniginė bauda, nes žala turėtų būti atlyginta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.</a:t>
            </a:r>
            <a:endParaRPr lang="lt-LT" sz="3200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16CB05F-DFC5-4D5A-9878-E2AA8157AA3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5.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-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t-BR" sz="3200" spc="-1" dirty="0">
                <a:solidFill>
                  <a:srgbClr val="000000"/>
                </a:solidFill>
                <a:latin typeface="arial"/>
              </a:rPr>
              <a:t>Ar galite būti nubaustas ir baudžiamąja, ir administracine tvarka?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lang="en-US" sz="3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lt-LT" sz="3200" b="1" spc="-1" dirty="0">
                <a:solidFill>
                  <a:srgbClr val="000000"/>
                </a:solidFill>
                <a:latin typeface="arial"/>
              </a:rPr>
              <a:t> Ne, visais atvejais</a:t>
            </a: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Taip, visais atvejais</a:t>
            </a: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Taip, jei taikoma piniginė bauda, nes žala turėtų būti atlyginta</a:t>
            </a:r>
          </a:p>
        </p:txBody>
      </p:sp>
      <p:sp>
        <p:nvSpPr>
          <p:cNvPr id="476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8579516-1585-4D5E-8399-0BB5DDBC8E7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89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Oficiali</a:t>
            </a:r>
            <a:r>
              <a:rPr lang="en-US" sz="44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4400" b="1" spc="-1" dirty="0" err="1">
                <a:solidFill>
                  <a:srgbClr val="000000"/>
                </a:solidFill>
                <a:latin typeface="Calibri"/>
              </a:rPr>
              <a:t>procedūra</a:t>
            </a:r>
            <a:endParaRPr lang="en-US" sz="4400" b="1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Būtinybė turėti teisinį pagrindą lemia būtinybę turėti oficialias prašymų nagrinėjimo procedūras.</a:t>
            </a: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Formalios procedūros iš esmės yra sudėtingesnės ir užima daugiau laiko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spc="-1" dirty="0">
                <a:solidFill>
                  <a:srgbClr val="000000"/>
                </a:solidFill>
                <a:latin typeface="Calibri"/>
              </a:rPr>
              <a:t>J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ei jums svarbus laikas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 į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tai reikėtų atsižvelgti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  <a:p>
            <a:pPr marL="216000" indent="-214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Kartais institucijos gali pateikti preliminarius atsakymus arba atlikti preliminarius veiksmus - galite to paprašyti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6.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Kokios aplinkybės rodo, kad turite reikalų su sukčiumi?</a:t>
            </a:r>
          </a:p>
        </p:txBody>
      </p:sp>
      <p:sp>
        <p:nvSpPr>
          <p:cNvPr id="479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5D5AD2E-78A4-43C1-BBC2-3EC535EFEA2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90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6.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atsakymas</a:t>
            </a:r>
            <a:endParaRPr lang="en-US" sz="4400" spc="-1" dirty="0"/>
          </a:p>
        </p:txBody>
      </p:sp>
      <p:sp>
        <p:nvSpPr>
          <p:cNvPr id="481" name="CustomShape 2"/>
          <p:cNvSpPr/>
          <p:nvPr/>
        </p:nvSpPr>
        <p:spPr>
          <a:xfrm>
            <a:off x="838080" y="1393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spc="-1" dirty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Kokios aplinkybės rodo, kad turite reikalų su sukčiumi?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lang="en-US" sz="3200" b="0" strike="noStrike" spc="-1" dirty="0"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paudžia jus nedelsiant priimti sprendimą.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Prašo pateikti asmeninę informaciją (vardą, pavardę, adresą, el. pašto adresą, banko duomenis, paslaugas, kuriomis naudojatės).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ako, kad norėdami gauti dovaną pirmiausia turite sumokėti administravimo mokestį.</a:t>
            </a: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K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alba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arba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užsienio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arba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prasta </a:t>
            </a:r>
            <a:r>
              <a:rPr lang="en-US" sz="3200" spc="-1" dirty="0" err="1">
                <a:solidFill>
                  <a:srgbClr val="000000"/>
                </a:solidFill>
                <a:latin typeface="Calibri"/>
              </a:rPr>
              <a:t>lietuvių</a:t>
            </a:r>
            <a:r>
              <a:rPr lang="lt-LT" sz="3200" spc="-1" dirty="0">
                <a:solidFill>
                  <a:srgbClr val="000000"/>
                </a:solidFill>
                <a:latin typeface="Calibri"/>
              </a:rPr>
              <a:t> kalba</a:t>
            </a:r>
            <a:r>
              <a:rPr lang="en-US" sz="3200" spc="-1" dirty="0">
                <a:solidFill>
                  <a:srgbClr val="000000"/>
                </a:solidFill>
                <a:latin typeface="Calibri"/>
              </a:rPr>
              <a:t>.</a:t>
            </a:r>
            <a:endParaRPr lang="lt-LT" sz="32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2A71D59-5D1E-4F2F-8B03-286349ADFC36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7.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  <a:ea typeface="DejaVu Sans"/>
              </a:rPr>
              <a:t>K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Praleidote valdžios institucijos sprendimo apskundimo terminą, nes apie tai nebuvote informuotas sprendime. Ką turėtumėte daryti?</a:t>
            </a:r>
          </a:p>
        </p:txBody>
      </p:sp>
      <p:sp>
        <p:nvSpPr>
          <p:cNvPr id="485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5D7BB85-94DC-414D-942A-646EC835D0FD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92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7.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atsakymas</a:t>
            </a:r>
            <a:endParaRPr lang="en-US" sz="4400" spc="-1" dirty="0"/>
          </a:p>
        </p:txBody>
      </p:sp>
      <p:sp>
        <p:nvSpPr>
          <p:cNvPr id="487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Praleidote valdžios institucijos sprendimo apskundimo terminą, nes apie tai nebuvote informuotas sprendime. Ką turėtumėte daryti?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Atsakymas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Jei sprendimas jūsų netenkina, turėtumėte pateikti apeliaciją ir paprašyti atnaujinti terminą.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488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420D358-6E42-4074-AE26-FB83AACA81A5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93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8.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  <a:ea typeface="DejaVu Sans"/>
              </a:rPr>
              <a:t>K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Kaip nusikaltimo auka nesate patenkintas policijos atliekamu tyrimu. Ar turėtumėte prašyti, kad tyrimą perimtų prokuroras?</a:t>
            </a:r>
          </a:p>
        </p:txBody>
      </p:sp>
      <p:sp>
        <p:nvSpPr>
          <p:cNvPr id="491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8EA18BF-6B8F-4F26-8C4A-D7950410C9CB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8.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atsakymas</a:t>
            </a:r>
            <a:endParaRPr lang="en-US" sz="4400" spc="-1" dirty="0"/>
          </a:p>
        </p:txBody>
      </p:sp>
      <p:sp>
        <p:nvSpPr>
          <p:cNvPr id="493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+mj-lt"/>
                <a:ea typeface="DejaVu Sans"/>
              </a:rPr>
              <a:t>Klausimas</a:t>
            </a:r>
            <a:r>
              <a:rPr lang="en-US" sz="32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+mj-lt"/>
              </a:rPr>
              <a:t>Kaip nusikaltimo auka nesate patenkintas policijos atliekamu tyrimu. Ar turėtumėte prašyti, kad tyrimą perimtų prokuroras?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latin typeface="+mj-lt"/>
              </a:rPr>
              <a:t>Atsakymas</a:t>
            </a:r>
            <a:r>
              <a:rPr lang="en-US" sz="3200" spc="-1" dirty="0">
                <a:latin typeface="+mj-lt"/>
              </a:rPr>
              <a:t>:</a:t>
            </a:r>
            <a:endParaRPr lang="en-US" sz="3200" b="0" strike="noStrike" spc="-1" dirty="0">
              <a:latin typeface="+mj-lt"/>
            </a:endParaRP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+mj-lt"/>
              </a:rPr>
              <a:t>Paprastai ne. Tačiau prokuroras gali išnagrinėti jūsų skundą ir nurodyti tyrėjui imtis veiksmų.</a:t>
            </a:r>
          </a:p>
        </p:txBody>
      </p:sp>
      <p:sp>
        <p:nvSpPr>
          <p:cNvPr id="494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AE6103A-D86C-4748-A6DB-ACACD4293D8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95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9.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  <a:ea typeface="DejaVu Sans"/>
              </a:rPr>
              <a:t>K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Kurių rūšių teismo procesuose reikia mokėti teismo mokesčius?</a:t>
            </a:r>
            <a:endParaRPr lang="en-US" sz="3200" spc="-1" dirty="0">
              <a:solidFill>
                <a:srgbClr val="000000"/>
              </a:solidFill>
              <a:latin typeface="arial"/>
            </a:endParaRPr>
          </a:p>
          <a:p>
            <a:pPr marL="514350" indent="-514350">
              <a:lnSpc>
                <a:spcPct val="100000"/>
              </a:lnSpc>
              <a:spcAft>
                <a:spcPts val="567"/>
              </a:spcAft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Civilinės ir baudžiamosios bylos, kuriose praš</a:t>
            </a:r>
            <a:r>
              <a:rPr lang="en-US" sz="3200" spc="-1" dirty="0" err="1">
                <a:solidFill>
                  <a:srgbClr val="000000"/>
                </a:solidFill>
                <a:latin typeface="arial"/>
              </a:rPr>
              <a:t>ote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piniginės kompensacijos</a:t>
            </a:r>
          </a:p>
          <a:p>
            <a:pPr marL="514350" indent="-514350">
              <a:lnSpc>
                <a:spcPct val="100000"/>
              </a:lnSpc>
              <a:spcAft>
                <a:spcPts val="567"/>
              </a:spcAft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Civilinės ir administracinės bylos</a:t>
            </a:r>
          </a:p>
          <a:p>
            <a:pPr marL="514350" indent="-514350">
              <a:lnSpc>
                <a:spcPct val="100000"/>
              </a:lnSpc>
              <a:spcAft>
                <a:spcPts val="567"/>
              </a:spcAft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Baudžiamosios ir administracinės bylos</a:t>
            </a:r>
          </a:p>
          <a:p>
            <a:pPr marL="514350" indent="-514350">
              <a:lnSpc>
                <a:spcPct val="100000"/>
              </a:lnSpc>
              <a:spcAft>
                <a:spcPts val="567"/>
              </a:spcAft>
              <a:buFont typeface="+mj-lt"/>
              <a:buAutoNum type="arabicParenR"/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 Civilinės bylos ir bylos administraciniuose teismuose</a:t>
            </a:r>
          </a:p>
        </p:txBody>
      </p:sp>
      <p:sp>
        <p:nvSpPr>
          <p:cNvPr id="497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491B309-ABBF-4174-89F1-C059AB3B779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96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9.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-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atsakymas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666712" y="1789560"/>
            <a:ext cx="11144328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+mj-lt"/>
                <a:ea typeface="DejaVu Sans"/>
              </a:rPr>
              <a:t>Klausimas</a:t>
            </a:r>
            <a:r>
              <a:rPr lang="en-US" sz="3200" spc="-1" dirty="0">
                <a:solidFill>
                  <a:srgbClr val="000000"/>
                </a:solidFill>
                <a:latin typeface="+mj-lt"/>
                <a:ea typeface="DejaVu Sans"/>
              </a:rPr>
              <a:t>:</a:t>
            </a:r>
            <a:r>
              <a:rPr lang="en-US" sz="3200" b="0" strike="noStrike" spc="-1" dirty="0">
                <a:solidFill>
                  <a:srgbClr val="000000"/>
                </a:solidFill>
                <a:latin typeface="+mj-lt"/>
                <a:ea typeface="DejaVu Sans"/>
              </a:rPr>
              <a:t> </a:t>
            </a:r>
            <a:r>
              <a:rPr lang="lt-LT" sz="3200" spc="-1" dirty="0">
                <a:solidFill>
                  <a:srgbClr val="000000"/>
                </a:solidFill>
                <a:latin typeface="+mj-lt"/>
              </a:rPr>
              <a:t>Kurių rūšių teismo procesuose reikia mokėti teismo mokesčius?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latin typeface="+mj-lt"/>
              </a:rPr>
              <a:t>Atsakymas</a:t>
            </a:r>
            <a:r>
              <a:rPr lang="en-US" sz="3200" b="0" strike="noStrike" spc="-1" dirty="0">
                <a:latin typeface="+mj-lt"/>
              </a:rPr>
              <a:t>:</a:t>
            </a: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+mj-lt"/>
              </a:rPr>
              <a:t>Civilinės ir baudžiamosios bylos, kuriose praš</a:t>
            </a:r>
            <a:r>
              <a:rPr lang="en-US" sz="3200" spc="-1" dirty="0" err="1">
                <a:solidFill>
                  <a:srgbClr val="000000"/>
                </a:solidFill>
                <a:latin typeface="+mj-lt"/>
              </a:rPr>
              <a:t>ote</a:t>
            </a:r>
            <a:r>
              <a:rPr lang="lt-LT" sz="3200" spc="-1" dirty="0">
                <a:solidFill>
                  <a:srgbClr val="000000"/>
                </a:solidFill>
                <a:latin typeface="+mj-lt"/>
              </a:rPr>
              <a:t> piniginės kompensacijos</a:t>
            </a: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+mj-lt"/>
              </a:rPr>
              <a:t> Civilinės ir administracinės bylos</a:t>
            </a: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spc="-1" dirty="0">
                <a:solidFill>
                  <a:srgbClr val="000000"/>
                </a:solidFill>
                <a:latin typeface="+mj-lt"/>
              </a:rPr>
              <a:t> Baudžiamosios ir administracinės bylos</a:t>
            </a:r>
          </a:p>
          <a:p>
            <a:pPr marL="216000" indent="-216000">
              <a:lnSpc>
                <a:spcPct val="100000"/>
              </a:lnSpc>
              <a:spcAft>
                <a:spcPts val="567"/>
              </a:spcAft>
              <a:buClr>
                <a:srgbClr val="000000"/>
              </a:buClr>
              <a:buFont typeface="StarSymbol"/>
              <a:buAutoNum type="alphaLcParenR"/>
            </a:pPr>
            <a:r>
              <a:rPr lang="lt-LT" sz="3200" b="1" spc="-1" dirty="0">
                <a:solidFill>
                  <a:srgbClr val="000000"/>
                </a:solidFill>
                <a:latin typeface="+mj-lt"/>
              </a:rPr>
              <a:t> Civilinės bylos ir bylos administraciniuose teismuose</a:t>
            </a:r>
          </a:p>
        </p:txBody>
      </p:sp>
      <p:sp>
        <p:nvSpPr>
          <p:cNvPr id="500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208A80B-7923-46E9-B272-1B12B0E36B74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97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10. </a:t>
            </a:r>
            <a:r>
              <a:rPr lang="en-US" sz="4400" b="1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Klausimas</a:t>
            </a:r>
            <a:endParaRPr lang="en-US" sz="4400" b="0" strike="noStrike" spc="-1" dirty="0"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Užsisakėte televizorių už 500 EUR, bet pardavėjas jo nepristatė. Ar galite pasinaudoti supaprastinta ieškinio procedūra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tam, 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kad jis pristatytų prekę?</a:t>
            </a:r>
          </a:p>
        </p:txBody>
      </p:sp>
      <p:sp>
        <p:nvSpPr>
          <p:cNvPr id="503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87BDD11-A648-4091-ADDA-1BDFF541ECF3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98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10.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Klausimas</a:t>
            </a:r>
            <a:r>
              <a:rPr lang="en-US" sz="4400" b="1" spc="-1" dirty="0">
                <a:solidFill>
                  <a:srgbClr val="000000"/>
                </a:solidFill>
                <a:latin typeface="Calibri Light"/>
              </a:rPr>
              <a:t> - </a:t>
            </a:r>
            <a:r>
              <a:rPr lang="en-US" sz="4400" b="1" spc="-1" dirty="0" err="1">
                <a:solidFill>
                  <a:srgbClr val="000000"/>
                </a:solidFill>
                <a:latin typeface="Calibri Light"/>
              </a:rPr>
              <a:t>atsakymas</a:t>
            </a:r>
            <a:endParaRPr lang="en-US" sz="4400" spc="-1" dirty="0"/>
          </a:p>
        </p:txBody>
      </p:sp>
      <p:sp>
        <p:nvSpPr>
          <p:cNvPr id="505" name="CustomShape 2"/>
          <p:cNvSpPr/>
          <p:nvPr/>
        </p:nvSpPr>
        <p:spPr>
          <a:xfrm>
            <a:off x="838080" y="1789560"/>
            <a:ext cx="10511280" cy="45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spc="-1" dirty="0" err="1">
                <a:solidFill>
                  <a:srgbClr val="000000"/>
                </a:solidFill>
                <a:latin typeface="arial"/>
                <a:ea typeface="DejaVu Sans"/>
              </a:rPr>
              <a:t>Klausimas</a:t>
            </a:r>
            <a:r>
              <a:rPr lang="en-US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Užsisakėte televizorių už 500 EUR, bet pardavėjas jo nepristatė. Ar galite pasinaudoti supaprastinta ieškinio procedūra</a:t>
            </a:r>
            <a:r>
              <a:rPr lang="en-US" sz="3200" spc="-1" dirty="0">
                <a:solidFill>
                  <a:srgbClr val="000000"/>
                </a:solidFill>
                <a:latin typeface="arial"/>
              </a:rPr>
              <a:t> tam</a:t>
            </a:r>
            <a:r>
              <a:rPr lang="lt-LT" sz="3200" spc="-1" dirty="0">
                <a:solidFill>
                  <a:srgbClr val="000000"/>
                </a:solidFill>
                <a:latin typeface="arial"/>
              </a:rPr>
              <a:t>, kad jis pristatytų prekę?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en-US" sz="3200" b="0" strike="noStrike" spc="-1" dirty="0" err="1">
                <a:latin typeface="Arial"/>
              </a:rPr>
              <a:t>Atsakymas</a:t>
            </a:r>
            <a:r>
              <a:rPr lang="en-US" sz="3200" b="0" strike="noStrike" spc="-1" dirty="0">
                <a:latin typeface="Arial"/>
              </a:rPr>
              <a:t>:</a:t>
            </a:r>
          </a:p>
          <a:p>
            <a:pPr>
              <a:lnSpc>
                <a:spcPct val="100000"/>
              </a:lnSpc>
              <a:spcAft>
                <a:spcPts val="567"/>
              </a:spcAft>
            </a:pPr>
            <a:r>
              <a:rPr lang="lt-LT" sz="3200" spc="-1" dirty="0">
                <a:solidFill>
                  <a:srgbClr val="000000"/>
                </a:solidFill>
                <a:latin typeface="arial"/>
              </a:rPr>
              <a:t>Ne, nes ši procedūra taikoma tik piniginėms prievolėms. Tačiau galite ja pasinaudoti prašydami grąžinti pinigus.</a:t>
            </a:r>
          </a:p>
        </p:txBody>
      </p:sp>
      <p:sp>
        <p:nvSpPr>
          <p:cNvPr id="506" name="CustomShape 3"/>
          <p:cNvSpPr/>
          <p:nvPr/>
        </p:nvSpPr>
        <p:spPr>
          <a:xfrm>
            <a:off x="8610480" y="6356520"/>
            <a:ext cx="2738880" cy="36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04E518B-1023-4BD6-8042-ACCCA46E8827}" type="slidenum">
              <a:rPr lang="en-US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99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12038</TotalTime>
  <Words>4190</Words>
  <Application>Microsoft Office PowerPoint</Application>
  <PresentationFormat>Custom</PresentationFormat>
  <Paragraphs>729</Paragraphs>
  <Slides>100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of MS PowerPoint and Open Office Impress</dc:title>
  <dc:subject/>
  <dc:creator>Martins</dc:creator>
  <dc:description/>
  <cp:lastModifiedBy>Grazina</cp:lastModifiedBy>
  <cp:revision>852</cp:revision>
  <dcterms:created xsi:type="dcterms:W3CDTF">2021-02-22T10:49:08Z</dcterms:created>
  <dcterms:modified xsi:type="dcterms:W3CDTF">2021-08-13T17:01:31Z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Plačiaekranė</vt:lpwstr>
  </property>
  <property fmtid="{D5CDD505-2E9C-101B-9397-08002B2CF9AE}" pid="3" name="Slides">
    <vt:i4>8</vt:i4>
  </property>
</Properties>
</file>