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73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023902" y="1122480"/>
            <a:ext cx="10215634" cy="19493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trike="noStrike" spc="-1" dirty="0" err="1" smtClean="0">
                <a:latin typeface="Calibri Light" pitchFamily="34" charset="0"/>
                <a:cs typeface="Calibri Light" pitchFamily="34" charset="0"/>
              </a:rPr>
              <a:t>Teisės</a:t>
            </a:r>
            <a:r>
              <a:rPr lang="en-US" sz="6000" b="1" strike="noStrike" spc="-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6000" b="1" strike="noStrike" spc="-1" dirty="0" err="1" smtClean="0">
                <a:latin typeface="Calibri Light" pitchFamily="34" charset="0"/>
                <a:cs typeface="Calibri Light" pitchFamily="34" charset="0"/>
              </a:rPr>
              <a:t>pagrindai</a:t>
            </a:r>
            <a:r>
              <a:rPr lang="en-US" sz="6000" b="1" strike="noStrike" spc="-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6000" b="1" strike="noStrike" spc="-1" dirty="0" err="1" smtClean="0">
                <a:latin typeface="Calibri Light" pitchFamily="34" charset="0"/>
                <a:cs typeface="Calibri Light" pitchFamily="34" charset="0"/>
              </a:rPr>
              <a:t>senjorams</a:t>
            </a:r>
            <a:endParaRPr lang="lv-LV" sz="60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523880" y="3929066"/>
            <a:ext cx="9141480" cy="1500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lang="lv-LV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A.Vanags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L. </a:t>
            </a: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Skinderienė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, G. </a:t>
            </a: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Jedemskienė</a:t>
            </a:r>
            <a:endParaRPr lang="lv-LV" sz="3200" b="0" strike="noStrike" spc="-1" dirty="0">
              <a:latin typeface="Arial"/>
            </a:endParaRPr>
          </a:p>
        </p:txBody>
      </p:sp>
      <p:grpSp>
        <p:nvGrpSpPr>
          <p:cNvPr id="116" name="Group 3"/>
          <p:cNvGrpSpPr/>
          <p:nvPr/>
        </p:nvGrpSpPr>
        <p:grpSpPr>
          <a:xfrm>
            <a:off x="894600" y="5257800"/>
            <a:ext cx="10328760" cy="1427040"/>
            <a:chOff x="894600" y="5257800"/>
            <a:chExt cx="10328760" cy="1427040"/>
          </a:xfrm>
        </p:grpSpPr>
        <p:pic>
          <p:nvPicPr>
            <p:cNvPr id="117" name="Picture 6"/>
            <p:cNvPicPr/>
            <p:nvPr/>
          </p:nvPicPr>
          <p:blipFill>
            <a:blip r:embed="rId2"/>
            <a:stretch/>
          </p:blipFill>
          <p:spPr>
            <a:xfrm>
              <a:off x="894600" y="5613120"/>
              <a:ext cx="1778760" cy="74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8" name="Picture 7"/>
            <p:cNvPicPr/>
            <p:nvPr/>
          </p:nvPicPr>
          <p:blipFill>
            <a:blip r:embed="rId3"/>
            <a:stretch/>
          </p:blipFill>
          <p:spPr>
            <a:xfrm>
              <a:off x="3128400" y="5613120"/>
              <a:ext cx="1778760" cy="74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9" name="Picture 8"/>
            <p:cNvPicPr/>
            <p:nvPr/>
          </p:nvPicPr>
          <p:blipFill>
            <a:blip r:embed="rId4"/>
            <a:stretch/>
          </p:blipFill>
          <p:spPr>
            <a:xfrm>
              <a:off x="5009400" y="5613120"/>
              <a:ext cx="1778760" cy="74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0" name="Picture 9"/>
            <p:cNvPicPr/>
            <p:nvPr/>
          </p:nvPicPr>
          <p:blipFill>
            <a:blip r:embed="rId5"/>
            <a:stretch/>
          </p:blipFill>
          <p:spPr>
            <a:xfrm>
              <a:off x="6890400" y="5613120"/>
              <a:ext cx="1778760" cy="74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1" name="Picture 10"/>
            <p:cNvPicPr/>
            <p:nvPr/>
          </p:nvPicPr>
          <p:blipFill>
            <a:blip r:embed="rId6"/>
            <a:stretch/>
          </p:blipFill>
          <p:spPr>
            <a:xfrm>
              <a:off x="8948520" y="5257800"/>
              <a:ext cx="2274840" cy="14270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Pagrindinės vartotojų pareigos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838080" y="1500174"/>
            <a:ext cx="9959760" cy="47976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1)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 Solidarumas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- organizuot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s kartu tam, kad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būtų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galima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		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reklamuoti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ir gint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vartotojų interesus;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Kritinis sąmoningumas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- būt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budresni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ems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ir klaust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apie jūsų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naudojamų prekių ir paslaugų kainą ir kokybę;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3)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Veikimas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- veikt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, kad vartotojai gautų sąžiningą sandorį;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4)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Ekologinis sąmoningumas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- suprast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savo vartojimo pasekmes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aplinkai, t.y. pripažint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savo atsakomybę už  gamtos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išteklių išsaugojimą ir žemės  apsaugojimą ateities kartoms;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5)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Socialinis rūpestis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- suvo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kti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savo vartojimo poveikį kitiems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piliečiams, ypač pažeidžiamų ar bejėgių asmenų grupėms,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esančioms  vietos, šalies ar tarptautinėse bendruomenėse</a:t>
            </a:r>
            <a:r>
              <a:rPr lang="lt-LT" sz="2800" dirty="0" smtClean="0"/>
              <a:t>.</a:t>
            </a:r>
            <a:endParaRPr lang="lv-LV" sz="2600" b="0" strike="noStrike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304B064-1B2A-4446-ADA4-2F989776E81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10.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 smtClean="0"/>
          </a:p>
        </p:txBody>
      </p:sp>
      <p:sp>
        <p:nvSpPr>
          <p:cNvPr id="532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Prekybininkas atsisako priimti jūsų pareiškimą. Ką  galite padaryti?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Jį galite išsiųsti jo adresu registruotu laišku arba el. paštu.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C9EF36C-0904-40FE-8A49-8FAF03E26AF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100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838080" y="365040"/>
            <a:ext cx="10513080" cy="61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Ačiū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lv-LV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38080" y="41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Pratimas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4E8A07E-2DF5-4A4D-8A80-0D4FF4538EC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 lang="lv-LV" sz="1200" b="0" strike="noStrike" spc="-1">
              <a:latin typeface="Arial"/>
            </a:endParaRPr>
          </a:p>
        </p:txBody>
      </p:sp>
      <p:graphicFrame>
        <p:nvGraphicFramePr>
          <p:cNvPr id="157" name="Table 3"/>
          <p:cNvGraphicFramePr/>
          <p:nvPr/>
        </p:nvGraphicFramePr>
        <p:xfrm>
          <a:off x="540000" y="1080360"/>
          <a:ext cx="11159640" cy="5633802"/>
        </p:xfrm>
        <a:graphic>
          <a:graphicData uri="http://schemas.openxmlformats.org/drawingml/2006/table">
            <a:tbl>
              <a:tblPr/>
              <a:tblGrid>
                <a:gridCol w="5416560"/>
                <a:gridCol w="5743080"/>
              </a:tblGrid>
              <a:tr h="84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158466"/>
                          </a:solidFill>
                          <a:latin typeface="Calibri"/>
                        </a:rPr>
                        <a:t>TAIP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54000" marR="54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F10D0C"/>
                          </a:solidFill>
                          <a:latin typeface="Calibri"/>
                        </a:rPr>
                        <a:t>NE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54000" marR="54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211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Žinokite savo teises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Pripažinkite poreikius ≠ norus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Būkite konstruktyv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ū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Būkite susikaupę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Būkite realistiški ir teisingi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Būkite atsakingi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Vertinkite įrodymus</a:t>
                      </a:r>
                      <a:endParaRPr lang="lv-LV" sz="28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54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Elkitės su kitais kaip priešais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Būkite grubus, įžeidžiantis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agresyvus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Didinkite konfliktą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Ignoruokite kontr- argumentus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Visada tikėkitės greito problemų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išsprendimo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Rašykite nepagrįstai ilgus laiškus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Mok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ykite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vartotojų teisės</a:t>
                      </a:r>
                      <a:endParaRPr lang="lv-LV" sz="2800" b="0" strike="noStrike" spc="-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54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38080" y="365040"/>
            <a:ext cx="10513080" cy="61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Pir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kimas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parduotuvėje</a:t>
            </a:r>
            <a:endParaRPr lang="lv-LV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38080" y="41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dirty="0" smtClean="0"/>
              <a:t>Kaip teisingai pirkti?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1E810DD-E63A-499D-965E-57A7CCA2029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13</a:t>
            </a:fld>
            <a:endParaRPr lang="lv-LV" sz="1200" b="0" strike="noStrike" spc="-1">
              <a:latin typeface="Arial"/>
            </a:endParaRPr>
          </a:p>
        </p:txBody>
      </p:sp>
      <p:graphicFrame>
        <p:nvGraphicFramePr>
          <p:cNvPr id="161" name="Table 3"/>
          <p:cNvGraphicFramePr/>
          <p:nvPr/>
        </p:nvGraphicFramePr>
        <p:xfrm>
          <a:off x="540000" y="1080360"/>
          <a:ext cx="11159640" cy="5490926"/>
        </p:xfrm>
        <a:graphic>
          <a:graphicData uri="http://schemas.openxmlformats.org/drawingml/2006/table">
            <a:tbl>
              <a:tblPr/>
              <a:tblGrid>
                <a:gridCol w="5416560"/>
                <a:gridCol w="5743080"/>
              </a:tblGrid>
              <a:tr h="705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158466"/>
                          </a:solidFill>
                          <a:latin typeface="Calibri"/>
                        </a:rPr>
                        <a:t>TAIP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54000" marR="54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F10D0C"/>
                          </a:solidFill>
                          <a:latin typeface="Calibri"/>
                        </a:rPr>
                        <a:t>NE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54000" marR="54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2454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Pasirinkite produktus, atitinkančius jūsų poreikius!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Surinkite informaciją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Jei įmanoma, prekes išbandykite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Paklauskite, jei jums prekė nepatinks, ar galėsite ją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grąžinti ir iki kurio laiko.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Žinokite savo teises (žr. žemiau)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Apsvarstykite galimybę pirkti naudotas prekes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Pasitarkite su šeima, draugais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Nepervertinkite kainos svarbos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Perdaug nepasitikėkite pardavėjo patarimais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Neignoruokite pardavėjo pasiūlymo išbandyti prekes, jas įjungiant ir pan.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Neskubėkite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Nepirkite, jei nesate tikri!</a:t>
                      </a:r>
                      <a:endParaRPr lang="lv-LV" sz="28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632160" y="1728360"/>
            <a:ext cx="5320964" cy="3772342"/>
          </a:xfrm>
          <a:prstGeom prst="rect">
            <a:avLst/>
          </a:prstGeom>
          <a:ln w="0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Why this is important?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238876" y="1500174"/>
            <a:ext cx="5422964" cy="428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lt-LT" sz="3600" dirty="0" smtClean="0">
                <a:latin typeface="Calibri" pitchFamily="34" charset="0"/>
                <a:cs typeface="Calibri" pitchFamily="34" charset="0"/>
              </a:rPr>
              <a:t>Vartotojai turi 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juridinę teisę grąžinti prekes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tik </a:t>
            </a:r>
            <a:endParaRPr lang="en-US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jei jos yra su trūkumais!</a:t>
            </a:r>
            <a:endParaRPr lang="en-US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3600" dirty="0" smtClean="0">
                <a:latin typeface="Calibri" pitchFamily="34" charset="0"/>
                <a:cs typeface="Calibri" pitchFamily="34" charset="0"/>
              </a:rPr>
              <a:t>• Ši teisė negali būti taikoma atvejams, kai vartotojas persigalvojo!</a:t>
            </a:r>
            <a:endParaRPr lang="lv-LV" sz="3600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CB53955-45F9-41DA-A9BE-E6996C4686B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Ar turėčiau naudoti kreditą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perkant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prekes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?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38080" y="1500174"/>
            <a:ext cx="10513080" cy="46741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Paprastai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-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ne.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Paklauskite savęs: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Kiek daiktas kainuos pridėjus kredito išlaidas?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Kodėl negaliu nusipirkti prekės dabar? Ar prekė per brangi?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-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aliu nusipirkti pigesnį daiktą, per daug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nesileisdamas į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kompromisus?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Ar sugebėsiu pakankamai sutaupyti per kel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etą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mėnesi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ų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?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5119CBD-2006-41A1-A7B0-3525AA6187B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P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rekių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kokybė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 -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dvi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galimybės</a:t>
            </a:r>
            <a:endParaRPr lang="lv-LV" sz="44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417A61B-8F58-4AF9-B855-5E7F6D85D99F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16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548000" y="1872000"/>
            <a:ext cx="8561880" cy="60516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Turite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problemų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su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prekių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kokybe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1512000" y="3600000"/>
            <a:ext cx="4025160" cy="215784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 anchor="ctr">
            <a:noAutofit/>
          </a:bodyPr>
          <a:lstStyle/>
          <a:p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Garantija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(savanoriška,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eik pas </a:t>
            </a:r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gamintoją)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6120000" y="3600000"/>
            <a:ext cx="3955320" cy="215784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 anchor="ctr">
            <a:noAutofit/>
          </a:bodyPr>
          <a:lstStyle/>
          <a:p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Įstatymas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(privaloma,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eik pas </a:t>
            </a:r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pardavėją)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Line 6"/>
          <p:cNvSpPr/>
          <p:nvPr/>
        </p:nvSpPr>
        <p:spPr>
          <a:xfrm flipH="1">
            <a:off x="4320000" y="2653560"/>
            <a:ext cx="999360" cy="87444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7"/>
          <p:cNvSpPr/>
          <p:nvPr/>
        </p:nvSpPr>
        <p:spPr>
          <a:xfrm>
            <a:off x="6480000" y="2664000"/>
            <a:ext cx="899640" cy="85320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Garantija</a:t>
            </a:r>
            <a:endParaRPr lang="lv-LV" sz="44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838080" y="1825560"/>
            <a:ext cx="10513080" cy="434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3E7FE9A-651E-4923-8504-11F372811D5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17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838080" y="1428736"/>
            <a:ext cx="10513080" cy="47456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lt-LT" sz="3200" b="1" dirty="0" smtClean="0"/>
              <a:t>Garantija</a:t>
            </a:r>
            <a:endParaRPr lang="en-US" sz="3200" dirty="0" smtClean="0"/>
          </a:p>
          <a:p>
            <a:r>
              <a:rPr lang="lt-LT" sz="3200" dirty="0" smtClean="0"/>
              <a:t>• Pardavėjo ar gamintojo įsipareigojimas vartotojui atlikti </a:t>
            </a:r>
            <a:r>
              <a:rPr lang="en-US" sz="3200" dirty="0" smtClean="0"/>
              <a:t>  </a:t>
            </a:r>
            <a:r>
              <a:rPr lang="lt-LT" sz="3200" dirty="0" smtClean="0"/>
              <a:t>nemokamą paslaugą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t-LT" sz="3200" dirty="0" smtClean="0"/>
              <a:t>• Rašytin</a:t>
            </a:r>
            <a:r>
              <a:rPr lang="en-US" sz="3200" dirty="0" smtClean="0"/>
              <a:t>ė</a:t>
            </a:r>
            <a:r>
              <a:rPr lang="lt-LT" sz="3200" dirty="0" smtClean="0"/>
              <a:t> (Latvijoje/ Lietuvoje)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t-LT" sz="3200" dirty="0" smtClean="0"/>
              <a:t>•</a:t>
            </a:r>
            <a:r>
              <a:rPr lang="en-US" sz="3200" dirty="0" smtClean="0"/>
              <a:t> </a:t>
            </a:r>
            <a:r>
              <a:rPr lang="lt-LT" sz="3200" dirty="0" smtClean="0"/>
              <a:t>Nemokama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t-LT" sz="3200" dirty="0" smtClean="0"/>
              <a:t>• Neturės įtakos juridinėms vartotojo teisėms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t-LT" sz="3200" dirty="0" smtClean="0"/>
              <a:t>• Garanti</a:t>
            </a:r>
            <a:r>
              <a:rPr lang="en-US" sz="3200" dirty="0" err="1" smtClean="0"/>
              <a:t>jos</a:t>
            </a:r>
            <a:r>
              <a:rPr lang="lt-LT" sz="3200" dirty="0" smtClean="0"/>
              <a:t> </a:t>
            </a:r>
            <a:r>
              <a:rPr lang="en-US" sz="3200" dirty="0" err="1" smtClean="0"/>
              <a:t>buvimas</a:t>
            </a:r>
            <a:r>
              <a:rPr lang="en-US" sz="3200" dirty="0" smtClean="0"/>
              <a:t> </a:t>
            </a:r>
            <a:r>
              <a:rPr lang="lt-LT" sz="3200" dirty="0" smtClean="0"/>
              <a:t>nėra privaloma</a:t>
            </a:r>
            <a:r>
              <a:rPr lang="en-US" sz="3200" dirty="0" smtClean="0"/>
              <a:t>s</a:t>
            </a:r>
            <a:endParaRPr lang="lv-LV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/>
              <a:t>Atitiktis sutarčiai</a:t>
            </a:r>
            <a:endParaRPr lang="en-US" sz="4400" dirty="0"/>
          </a:p>
        </p:txBody>
      </p:sp>
      <p:sp>
        <p:nvSpPr>
          <p:cNvPr id="181" name="CustomShape 2"/>
          <p:cNvSpPr/>
          <p:nvPr/>
        </p:nvSpPr>
        <p:spPr>
          <a:xfrm>
            <a:off x="838080" y="1825560"/>
            <a:ext cx="10513080" cy="434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0815E61-8E3C-4F46-9DF2-2F7659D26CF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18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838080" y="1825560"/>
            <a:ext cx="10513080" cy="434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Paremta  įstatymais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Negali būti pakeista susitarimu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Nemokama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Privaloma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Kaip sužinoti, kad prekės yra nekokybiškos?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38080" y="1609560"/>
            <a:ext cx="10513080" cy="434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Įstatymas numato keturis testus: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1) Ar prekės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atitinka aprašymą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(įskaitant pavyzdį/modelį)?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2) Ar prekės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atitinka paskirtį, apie kurią pirkėjas informavo pardavėją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sudarydamas sutartį?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3) Ar prekės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tinka tiems tikslams, kuriems paprastai naudojamos tos pačios rūšies prekės?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4) Ar prekės pasižymi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kokybe ir savybėmis, kurios yra įprastos tos pačios rūšies prekėms ir kurių vartotojas gali pagrįstai tikėtis?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C449349-7913-4BA8-ADA1-75546B081B6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19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38080" y="365040"/>
            <a:ext cx="10513080" cy="40640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4400" b="1" strike="noStrike" spc="-1" dirty="0">
              <a:cs typeface="Calibri Light" pitchFamily="34" charset="0"/>
            </a:endParaRPr>
          </a:p>
          <a:p>
            <a:pPr algn="ctr">
              <a:lnSpc>
                <a:spcPct val="100000"/>
              </a:lnSpc>
            </a:pPr>
            <a:endParaRPr lang="lv-LV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Nr. 3</a:t>
            </a:r>
          </a:p>
          <a:p>
            <a:pPr algn="ctr">
              <a:lnSpc>
                <a:spcPct val="100000"/>
              </a:lnSpc>
            </a:pP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Vartotojų teisė</a:t>
            </a:r>
            <a:endParaRPr lang="lv-LV" sz="44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1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.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Aprašymas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38080" y="1785926"/>
            <a:ext cx="4740120" cy="45122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Prekės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turi atitikti aprašymą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!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Aprašymas gali būti pateiktas: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Per tekstą, nuotrauką,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modelius, pavyzdžius ir kt.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Kain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etiketėje, lankstinuke, reklamoje, svetainėje ir pan.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C5A32D-E0FC-484F-BCAB-F2BE96DABA2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20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190" name="Picture 189"/>
          <p:cNvPicPr/>
          <p:nvPr/>
        </p:nvPicPr>
        <p:blipFill>
          <a:blip r:embed="rId2"/>
          <a:stretch/>
        </p:blipFill>
        <p:spPr>
          <a:xfrm>
            <a:off x="5784480" y="1666800"/>
            <a:ext cx="6093720" cy="405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dirty="0" smtClean="0"/>
              <a:t>2.</a:t>
            </a:r>
            <a:r>
              <a:rPr lang="lt-LT" sz="4400" b="1" dirty="0" smtClean="0"/>
              <a:t> </a:t>
            </a:r>
            <a:r>
              <a:rPr lang="lt-LT" sz="4400" b="1" dirty="0" smtClean="0">
                <a:latin typeface="Calibri" pitchFamily="34" charset="0"/>
                <a:cs typeface="Calibri" pitchFamily="34" charset="0"/>
              </a:rPr>
              <a:t>Tikslas, apie kurį pranešta pardavėjui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38080" y="1609560"/>
            <a:ext cx="5640120" cy="32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Pardavėjui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turi būti pranešta apie tikslą/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paskirtį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odžiu arba raštu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rieš perkant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Pardavėjas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su šiuo tikslu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turėtų sutikti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4E84723-252F-42C5-883E-CC7887D05FA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21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6696000" y="1476000"/>
            <a:ext cx="4993920" cy="3299400"/>
          </a:xfrm>
          <a:prstGeom prst="rect">
            <a:avLst/>
          </a:prstGeom>
          <a:ln w="0">
            <a:noFill/>
          </a:ln>
        </p:spPr>
      </p:pic>
      <p:sp>
        <p:nvSpPr>
          <p:cNvPr id="195" name="CustomShape 4"/>
          <p:cNvSpPr/>
          <p:nvPr/>
        </p:nvSpPr>
        <p:spPr>
          <a:xfrm>
            <a:off x="562320" y="5127480"/>
            <a:ext cx="11099880" cy="10987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Pavyzdys: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prašote pardavėjo batelių bėgimui. Jei batai šiam tikslui netinka, prekės bus laikomos nekokybiškomis.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3. Paskirtis, kuriai paprastai naudojamos prekės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838080" y="1800000"/>
            <a:ext cx="10680120" cy="17982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2800" b="1" dirty="0" smtClean="0"/>
              <a:t>1</a:t>
            </a:r>
            <a:r>
              <a:rPr lang="en-US" sz="2800" b="1" dirty="0" smtClean="0"/>
              <a:t> </a:t>
            </a:r>
            <a:r>
              <a:rPr lang="lt-LT" sz="2800" b="1" dirty="0" smtClean="0"/>
              <a:t>pavyzdys:</a:t>
            </a:r>
            <a:endParaRPr lang="en-US" sz="2800" dirty="0" smtClean="0"/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Guminiai batai paprastai naudojami drėgnomis sąlygomis. Jei tokie batai netinka šiam tikslui, pardavėjas turėtų apie tai įspėti vartotojus, nes kitaip tokie batai bus laikomi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nekokybiškais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CA5AD0D-8E27-42CA-AA85-AAD13223256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22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838080" y="4104000"/>
            <a:ext cx="10680120" cy="17982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b="1" dirty="0" smtClean="0"/>
              <a:t>2 pavyzdys:</a:t>
            </a:r>
            <a:endParaRPr lang="en-US" sz="2800" dirty="0" smtClean="0"/>
          </a:p>
          <a:p>
            <a:r>
              <a:rPr lang="lt-LT" sz="2800" dirty="0" smtClean="0"/>
              <a:t>Jei dulkių siurblys negali pašalinti įprastų dulkių nuo grindų, greičiausiai jis bus laikomas nekokybišku.</a:t>
            </a:r>
            <a:endParaRPr lang="lv-LV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4. Kokybė/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Atlikimas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, kurie yra normalūs ir kurių galima pagrįstai tikėtis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F89C73D-223B-46C6-877D-5C94BF9D895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23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838080" y="1717560"/>
            <a:ext cx="10680120" cy="400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dirty="0" smtClean="0"/>
              <a:t>•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Norint įvertinti, kas yra normalu ir ko galima pagrįstai tikėtis, atsižvelgiama į: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Prekių pobūd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į,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Pardavėjo, gamintojo ar jo atstovo, ypač reklamos ar ant etikečių,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paskelbti pareiškimai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apie konkrečias prekių savybes.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• Pardavėjas nėra saistomas viešų pareiškimų,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jei jis įrodo, kad: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jis nežinojo ir pagrįstai negalėjo žinoti apie šį teiginį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/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pirkimo metu pareiškimas jau buvo pakeistas,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pareiškimas neturėjo įtakos sprendimui pirkti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6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Svarbios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pastabos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7E7BB83-2FD6-444A-AA96-28132CA9FD4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24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523836" y="1537560"/>
            <a:ext cx="10994364" cy="51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Pardavėjas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nebus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 atsakingas, jei: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artotojas žinojo arba pagrįstai negalėjo nežinoti apie neatitikimą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eatitikimas atsirado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dėl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vartotojo pateiktos medžiagos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Pardavėjas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bus atsakingas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, jei neatitikimas atsirado dėl netinkamo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prekių montavimo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ir jei: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montavimas yra pirkimo -pardavimo sutarties dalis,  ir prekes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sumontavo pardavėjas arba jis buvo už tai atsakingas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jei gaminį, kurį ketina montuoti vartotojas, sumontavo pats vartotojas, ir sumontavo neteisingai dėl montavimo instrukcijos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trūkumų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6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Terminai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987B33-ED24-45A4-B003-D41F1356970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25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08" name="Line 3"/>
          <p:cNvSpPr/>
          <p:nvPr/>
        </p:nvSpPr>
        <p:spPr>
          <a:xfrm>
            <a:off x="1622160" y="3223080"/>
            <a:ext cx="7164000" cy="0"/>
          </a:xfrm>
          <a:prstGeom prst="line">
            <a:avLst/>
          </a:prstGeom>
          <a:ln w="7632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Line 4"/>
          <p:cNvSpPr/>
          <p:nvPr/>
        </p:nvSpPr>
        <p:spPr>
          <a:xfrm flipV="1">
            <a:off x="8822160" y="2251080"/>
            <a:ext cx="0" cy="3060000"/>
          </a:xfrm>
          <a:prstGeom prst="line">
            <a:avLst/>
          </a:prstGeom>
          <a:ln w="7632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Line 5"/>
          <p:cNvSpPr/>
          <p:nvPr/>
        </p:nvSpPr>
        <p:spPr>
          <a:xfrm>
            <a:off x="8822160" y="3223080"/>
            <a:ext cx="1584000" cy="0"/>
          </a:xfrm>
          <a:prstGeom prst="line">
            <a:avLst/>
          </a:prstGeom>
          <a:ln w="7632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1514160" y="2535120"/>
            <a:ext cx="63295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Pardavėjo atsakomybė (2 metai)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2" name="CustomShape 7"/>
          <p:cNvSpPr/>
          <p:nvPr/>
        </p:nvSpPr>
        <p:spPr>
          <a:xfrm>
            <a:off x="1514160" y="3491640"/>
            <a:ext cx="67615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Pranešimas apie defektą (2 mėnesiai)</a:t>
            </a:r>
            <a:endParaRPr lang="lv-LV" sz="32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3" name="CustomShape 8"/>
          <p:cNvSpPr/>
          <p:nvPr/>
        </p:nvSpPr>
        <p:spPr>
          <a:xfrm>
            <a:off x="1514160" y="4446000"/>
            <a:ext cx="7426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Įrodinėjimo trukmė (6 mėnesiai)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4" name="Line 9"/>
          <p:cNvSpPr/>
          <p:nvPr/>
        </p:nvSpPr>
        <p:spPr>
          <a:xfrm>
            <a:off x="1622160" y="4303080"/>
            <a:ext cx="7164000" cy="0"/>
          </a:xfrm>
          <a:prstGeom prst="line">
            <a:avLst/>
          </a:prstGeom>
          <a:ln w="7632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Line 10"/>
          <p:cNvSpPr/>
          <p:nvPr/>
        </p:nvSpPr>
        <p:spPr>
          <a:xfrm>
            <a:off x="8822160" y="4303080"/>
            <a:ext cx="1584000" cy="0"/>
          </a:xfrm>
          <a:prstGeom prst="line">
            <a:avLst/>
          </a:prstGeom>
          <a:ln w="7632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6" name="Picture 215"/>
          <p:cNvPicPr/>
          <p:nvPr/>
        </p:nvPicPr>
        <p:blipFill>
          <a:blip r:embed="rId2" cstate="print">
            <a:alphaModFix amt="40000"/>
          </a:blip>
          <a:stretch/>
        </p:blipFill>
        <p:spPr>
          <a:xfrm>
            <a:off x="9146160" y="2287080"/>
            <a:ext cx="785520" cy="785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216"/>
          <p:cNvPicPr/>
          <p:nvPr/>
        </p:nvPicPr>
        <p:blipFill>
          <a:blip r:embed="rId2" cstate="print">
            <a:alphaModFix amt="40000"/>
          </a:blip>
          <a:stretch/>
        </p:blipFill>
        <p:spPr>
          <a:xfrm>
            <a:off x="9146160" y="3367080"/>
            <a:ext cx="785520" cy="785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217"/>
          <p:cNvPicPr/>
          <p:nvPr/>
        </p:nvPicPr>
        <p:blipFill>
          <a:blip r:embed="rId2" cstate="print">
            <a:alphaModFix amt="40000"/>
          </a:blip>
          <a:stretch/>
        </p:blipFill>
        <p:spPr>
          <a:xfrm>
            <a:off x="9146160" y="4447080"/>
            <a:ext cx="785520" cy="78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dirty="0" smtClean="0"/>
              <a:t>Įrodinėjimo trukmė</a:t>
            </a:r>
            <a:endParaRPr lang="en-US" sz="4400" dirty="0"/>
          </a:p>
        </p:txBody>
      </p:sp>
      <p:sp>
        <p:nvSpPr>
          <p:cNvPr id="220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0367B0-8080-483B-B8C4-9BCE2E5B79C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26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595274" y="3996000"/>
            <a:ext cx="2857520" cy="1076074"/>
          </a:xfrm>
          <a:prstGeom prst="rect">
            <a:avLst/>
          </a:prstGeom>
          <a:solidFill>
            <a:srgbClr val="B3B3B3">
              <a:alpha val="60000"/>
            </a:srgbClr>
          </a:solidFill>
          <a:ln w="0">
            <a:solidFill>
              <a:srgbClr val="B3B3B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err="1" smtClean="0">
                <a:solidFill>
                  <a:srgbClr val="000000"/>
                </a:solidFill>
                <a:latin typeface="Calibri"/>
              </a:rPr>
              <a:t>Defektas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3381356" y="3992400"/>
            <a:ext cx="8215370" cy="1079674"/>
          </a:xfrm>
          <a:prstGeom prst="rect">
            <a:avLst/>
          </a:prstGeom>
          <a:solidFill>
            <a:srgbClr val="666666"/>
          </a:solidFill>
          <a:ln w="0">
            <a:solidFill>
              <a:srgbClr val="B3B3B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3381356" y="4131360"/>
            <a:ext cx="8358246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t-LT" sz="3200" dirty="0" smtClean="0">
                <a:solidFill>
                  <a:schemeClr val="bg1"/>
                </a:solidFill>
              </a:rPr>
              <a:t>Defektas + jo buvimas pristatymo metu</a:t>
            </a:r>
            <a:endParaRPr lang="lv-LV" sz="3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3024000" y="2412000"/>
            <a:ext cx="228618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6 </a:t>
            </a:r>
            <a:r>
              <a:rPr lang="en-US" sz="3200" b="0" strike="noStrike" spc="-1" dirty="0" err="1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mėnesiai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" name="Line 7"/>
          <p:cNvSpPr/>
          <p:nvPr/>
        </p:nvSpPr>
        <p:spPr>
          <a:xfrm>
            <a:off x="3960000" y="3022200"/>
            <a:ext cx="0" cy="97020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V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artotojo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teisės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981C632-7F43-438A-86B2-82AF80D0A1B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27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1749600" y="2471760"/>
            <a:ext cx="4169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Remontas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5457600" y="2457000"/>
            <a:ext cx="402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akeitimas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5565600" y="4923360"/>
            <a:ext cx="3737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Kainos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sumažinimas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1717920" y="4739040"/>
            <a:ext cx="384192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r>
              <a:rPr lang="lt-LT" sz="2400" dirty="0" smtClean="0">
                <a:latin typeface="Calibri" pitchFamily="34" charset="0"/>
                <a:cs typeface="Calibri" pitchFamily="34" charset="0"/>
              </a:rPr>
              <a:t>Sutarties nutraukimas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latin typeface="Calibri" pitchFamily="34" charset="0"/>
                <a:cs typeface="Calibri" pitchFamily="34" charset="0"/>
              </a:rPr>
              <a:t> (pinigų grąžinimas)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2" name="Line 7"/>
          <p:cNvSpPr/>
          <p:nvPr/>
        </p:nvSpPr>
        <p:spPr>
          <a:xfrm>
            <a:off x="1713600" y="3888000"/>
            <a:ext cx="8280000" cy="0"/>
          </a:xfrm>
          <a:prstGeom prst="line">
            <a:avLst/>
          </a:prstGeom>
          <a:ln w="76320" cap="rnd">
            <a:solidFill>
              <a:srgbClr val="B3B3B3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8"/>
          <p:cNvSpPr/>
          <p:nvPr/>
        </p:nvSpPr>
        <p:spPr>
          <a:xfrm>
            <a:off x="9597600" y="2196000"/>
            <a:ext cx="929520" cy="929520"/>
          </a:xfrm>
          <a:prstGeom prst="ellipse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9"/>
          <p:cNvSpPr/>
          <p:nvPr/>
        </p:nvSpPr>
        <p:spPr>
          <a:xfrm>
            <a:off x="9817920" y="2376000"/>
            <a:ext cx="6127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sap"/>
                <a:ea typeface="DejaVu Sans"/>
              </a:rPr>
              <a:t>1.</a:t>
            </a:r>
            <a:endParaRPr lang="lv-LV" sz="3200" b="0" strike="noStrike" spc="-1"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9597600" y="4716000"/>
            <a:ext cx="929520" cy="929520"/>
          </a:xfrm>
          <a:prstGeom prst="ellipse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1"/>
          <p:cNvSpPr/>
          <p:nvPr/>
        </p:nvSpPr>
        <p:spPr>
          <a:xfrm>
            <a:off x="9813600" y="4896000"/>
            <a:ext cx="72504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sap"/>
                <a:ea typeface="DejaVu Sans"/>
              </a:rPr>
              <a:t>2.</a:t>
            </a:r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Tai yra svarbu!</a:t>
            </a:r>
            <a:endParaRPr lang="en-US" sz="4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lv-LV" sz="4400" b="0" strike="noStrike" spc="-1" dirty="0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9E85A19-9471-4A52-A667-4FB2EBED11E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28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0" y="3150360"/>
            <a:ext cx="11596726" cy="553998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Aft>
                <a:spcPts val="850"/>
              </a:spcAft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Vartotojas yra tas, kuris pasirenka, kuria teise pasinaudoti!</a:t>
            </a:r>
            <a:endParaRPr lang="lv-LV" sz="36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Vartotojo pasirinkimo ribos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105FB9F-2AD4-4352-95E6-CD763DE8FAB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29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900000" y="1676160"/>
            <a:ext cx="106182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Vartotojas gali laisvai pasirinkti, išskyrus atvejus, kai pardavėjas gali įrodyti, kad: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utaisymas yra neįmanomas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utaisymas yra neproporcingas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100000"/>
              </a:lnSpc>
              <a:spcAft>
                <a:spcPts val="850"/>
              </a:spcAft>
            </a:pPr>
            <a:endParaRPr lang="lv-LV" sz="3200" b="0" strike="noStrike" spc="-1" dirty="0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838080" y="4104000"/>
            <a:ext cx="10680120" cy="17982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Pavyzdys: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Pardavėjas  gali atsisakyti atlikti remontą, jei įrodo, kad jam tai kainuos žymiai daugiau, negu prekės pakeitimas.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838080" y="365040"/>
            <a:ext cx="10513080" cy="61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Kas yra 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vartotojas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?</a:t>
            </a:r>
            <a:endParaRPr lang="lv-LV" sz="4400" b="0" strike="noStrike" spc="-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Kaip atlikti remontą/keitimą?</a:t>
            </a:r>
            <a:endParaRPr lang="en-US" sz="4400" dirty="0" smtClean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B10FC12-1093-44E6-A38B-5015A7D9620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30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900000" y="1676160"/>
            <a:ext cx="10618200" cy="192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0"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Nemokamai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 protingą laiką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 didelių nepatogumų vartotojui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838080" y="4104000"/>
            <a:ext cx="10680120" cy="17982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3200" b="1" spc="-1" dirty="0" err="1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P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avyzdys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: </a:t>
            </a:r>
            <a:endParaRPr lang="lv-LV" sz="3200" b="0" strike="noStrike" spc="-1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Prekybininkas gali atsisakyti remonto, jei įrodo, 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kad jam tai kainuos žymiai daugiau, negu prekės pakeitimas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Kainos sumažinimas/pinigų grąžinimas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F370B91-B897-4621-89C3-4A68D51F814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31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80960" y="1676160"/>
            <a:ext cx="11358642" cy="318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Vartotojas gali laisvai rinktis, išskyrus: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Pinigai negražinami, jei defektas yra nedidelis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Kompensacija </a:t>
            </a:r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gali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būti sumažinta atsižvelgiant į tai, kaip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vartotojas naudojo prekes nuo tada, kai jam jos buvo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ristatytos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838080" y="365040"/>
            <a:ext cx="108601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Klaidos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kurias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dažniausiai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daro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pardavėjai</a:t>
            </a:r>
            <a:endParaRPr lang="en-US" sz="4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002C97-1DA2-4827-96AA-B3E8B432439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32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1708560" y="4759200"/>
            <a:ext cx="8030778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,,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Neremontuojame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nekeičiame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negražiname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pinigų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” </a:t>
            </a:r>
            <a:endParaRPr lang="lv-LV" sz="2800" spc="-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lv-LV" sz="2400" b="0" strike="noStrike" spc="-1" dirty="0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6238876" y="2357430"/>
            <a:ext cx="49269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,,</a:t>
            </a:r>
            <a:r>
              <a:rPr lang="en-US" sz="2800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ėra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gamybos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defekto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”</a:t>
            </a:r>
            <a:endParaRPr lang="lv-LV" sz="2800" b="0" strike="noStrike" spc="-1" dirty="0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5095868" y="3643314"/>
            <a:ext cx="622577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Nesugeba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laiku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pateikti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savo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įrodymų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" name="CustomShape 6"/>
          <p:cNvSpPr/>
          <p:nvPr/>
        </p:nvSpPr>
        <p:spPr>
          <a:xfrm>
            <a:off x="2095472" y="2857496"/>
            <a:ext cx="400052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Nepateiktia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informacijos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Pratimai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809588" y="1714488"/>
            <a:ext cx="10513080" cy="3143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1) Diskusija: Kaip pasiruošti apsilankymui parduotuvėje?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2) Vaidmenų žaidimas: telefono pirkimas parduotuvėje.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3) Diskusija: Ką daryti, jei telefonas sugedęs?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4)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Vaidmenų žaidimas: pokalbis su pardavėju apie sugedusį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telefoną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3B0AE2B-7796-499D-84A7-D9B092842A7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33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838080" y="365040"/>
            <a:ext cx="10513080" cy="61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Pirkimas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telefonu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ar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internetu</a:t>
            </a:r>
            <a:endParaRPr lang="lv-LV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09588" y="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Priminimas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lv-LV" sz="4400" b="1" strike="noStrike" spc="-1" dirty="0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4774FAE-BB3F-4BAA-B70C-618B9AE2EC1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35</a:t>
            </a:fld>
            <a:endParaRPr lang="lv-LV" sz="1200" b="0" strike="noStrike" spc="-1">
              <a:latin typeface="Arial"/>
            </a:endParaRPr>
          </a:p>
        </p:txBody>
      </p:sp>
      <p:graphicFrame>
        <p:nvGraphicFramePr>
          <p:cNvPr id="263" name="Table 3"/>
          <p:cNvGraphicFramePr/>
          <p:nvPr/>
        </p:nvGraphicFramePr>
        <p:xfrm>
          <a:off x="540000" y="1080360"/>
          <a:ext cx="11159640" cy="5563350"/>
        </p:xfrm>
        <a:graphic>
          <a:graphicData uri="http://schemas.openxmlformats.org/drawingml/2006/table">
            <a:tbl>
              <a:tblPr/>
              <a:tblGrid>
                <a:gridCol w="5841752"/>
                <a:gridCol w="5317888"/>
              </a:tblGrid>
              <a:tr h="860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158466"/>
                          </a:solidFill>
                          <a:latin typeface="Calibri"/>
                        </a:rPr>
                        <a:t>GALIMA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F10D0C"/>
                          </a:solidFill>
                          <a:latin typeface="Calibri"/>
                        </a:rPr>
                        <a:t>NEGALIMA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702671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Pasirinkite produktus, atitinkančius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jūsų poreikius!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Surinkite informaciją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Paklauskite, ar galite gražinti pirkinį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ir per kiek laiko, jei jis jums nepatinka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Žinokite savo teises (žr. žemiau)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Apsvarstykite galimybę pirkti naudotas prekes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Pasitarkite su šeima, draugais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Nepervertinkite kainos svarbos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 daug nepasitikėkite pardavėjo patarimais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Neignoruokite pardavėjo pasiūlymo išbandyti prekes, jas įjungti ir pan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ašiai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Neskubėkite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Nepirkite, jei nesate tikri!</a:t>
                      </a:r>
                      <a:endParaRPr lang="lv-LV" sz="28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838080" y="41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Be to, jei jums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kas nors paskambino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7AE4071-2EAB-43E0-B858-04AB4F17B8B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36</a:t>
            </a:fld>
            <a:endParaRPr lang="lv-LV" sz="1200" b="0" strike="noStrike" spc="-1">
              <a:latin typeface="Arial"/>
            </a:endParaRPr>
          </a:p>
        </p:txBody>
      </p:sp>
      <p:graphicFrame>
        <p:nvGraphicFramePr>
          <p:cNvPr id="266" name="Table 3"/>
          <p:cNvGraphicFramePr/>
          <p:nvPr/>
        </p:nvGraphicFramePr>
        <p:xfrm>
          <a:off x="540000" y="1188360"/>
          <a:ext cx="11199602" cy="4998720"/>
        </p:xfrm>
        <a:graphic>
          <a:graphicData uri="http://schemas.openxmlformats.org/drawingml/2006/table">
            <a:tbl>
              <a:tblPr/>
              <a:tblGrid>
                <a:gridCol w="5435956"/>
                <a:gridCol w="5763646"/>
              </a:tblGrid>
              <a:tr h="597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158466"/>
                          </a:solidFill>
                          <a:latin typeface="Calibri"/>
                        </a:rPr>
                        <a:t>TAIP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smtClean="0">
                          <a:solidFill>
                            <a:srgbClr val="F10D0C"/>
                          </a:solidFill>
                          <a:latin typeface="Calibri"/>
                        </a:rPr>
                        <a:t>NE</a:t>
                      </a:r>
                      <a:endParaRPr lang="lv-LV" sz="3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2454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Užsirašykite įmonės pavadinimą, skambinančiojo vardą, pagrindinius pasiūlymo elementus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Įsitikinimui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užduokite klausimus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Atpažinkite bandymus manipuliuoti.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Prisiminkite apie teisę atsisakyti sutarties (žr. žemiau) ir paklauskite, ar turite į ją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teisę.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Nebūkite pernelyg pasitikintys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savimi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Nesudarykite telefonu sudėtingų sutarčių (telekomunikacijų, energetikos, investicijų, kreditų ir pan.)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Nebendraukite, jei negalite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tam</a:t>
                      </a: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skirti viso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savo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dėmesio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Netikėkite pažadais, kurie atrodo pernelyg geri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lt-LT" sz="28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sidrovėkite</a:t>
                      </a: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patys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baigti pokalbio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lv-LV" sz="2800" b="0" strike="noStrike" spc="-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Neskubėkite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!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738150" y="2071678"/>
            <a:ext cx="10787138" cy="30748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Labai mažai tikėtina, kad skirdami daugiau laiko galvojimui prarasite savo gyvenimo galimybę!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Tačiau kur kas labiau tikėtina, kad neatsargiai skubėdami priimti pasiūlymą padarysite klaidą, dėl kurios vėliau gailėsitės!</a:t>
            </a:r>
            <a:endParaRPr lang="lv-LV" sz="32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0156834-47FD-41EC-8B81-2862D097A28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37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Vaidmenų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žaidimas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838080" y="1717560"/>
            <a:ext cx="10687208" cy="45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/>
              <a:t>1) Prekybininkas paskambino jums telefonu, norėdamas parduoti vitaminus. Kaip reaguotumėte, jei gydytojas būtų pasakęs, kad jums tikrai reikia vitamino D?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lt-LT" sz="3200" dirty="0" smtClean="0"/>
              <a:t>2) Jūsų telekomunikacijų operatorius skambina jums pasiūlyti papildomų paslaugų.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lt-LT" sz="3200" dirty="0" smtClean="0"/>
              <a:t>3) Energetikos įmonė skambina, kad įtikintų jus pakeisti energijos tiekėją.</a:t>
            </a:r>
            <a:endParaRPr lang="lv-LV" sz="3200" b="0" strike="noStrike" spc="-1" dirty="0"/>
          </a:p>
        </p:txBody>
      </p:sp>
      <p:sp>
        <p:nvSpPr>
          <p:cNvPr id="27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B9801EE-F31D-46C6-830A-D67DF808056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/>
              <a:t>Teisingas pirkimas internetu</a:t>
            </a:r>
            <a:endParaRPr lang="en-US" sz="4400" dirty="0"/>
          </a:p>
        </p:txBody>
      </p:sp>
      <p:sp>
        <p:nvSpPr>
          <p:cNvPr id="274" name="CustomShape 2"/>
          <p:cNvSpPr/>
          <p:nvPr/>
        </p:nvSpPr>
        <p:spPr>
          <a:xfrm>
            <a:off x="881026" y="2357430"/>
            <a:ext cx="10470134" cy="2465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Pasirinkite patikimą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internetinę parduotuvę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Mokėkite kredito/debeto kortele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Stebėkite savo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irkinio tranportavimo kelią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Atkreipkite dėmesį į pristatymo terminus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DDB8562-BB79-4235-9441-68DC2DCE723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39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276" name="Picture 275"/>
          <p:cNvPicPr/>
          <p:nvPr/>
        </p:nvPicPr>
        <p:blipFill>
          <a:blip r:embed="rId2"/>
          <a:stretch/>
        </p:blipFill>
        <p:spPr>
          <a:xfrm>
            <a:off x="8810644" y="1785926"/>
            <a:ext cx="2786082" cy="257176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A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š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 esu vartotojas, jeigu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095868" y="1214422"/>
            <a:ext cx="6858048" cy="4831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	</a:t>
            </a:r>
            <a:r>
              <a:rPr lang="lt-LT" sz="2800" dirty="0" smtClean="0">
                <a:latin typeface="+mj-lt"/>
              </a:rPr>
              <a:t>esu fizinis asmuo</a:t>
            </a:r>
            <a:r>
              <a:rPr lang="en-US" sz="2800" dirty="0" smtClean="0">
                <a:latin typeface="+mj-lt"/>
              </a:rPr>
              <a:t>,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  	</a:t>
            </a:r>
            <a:r>
              <a:rPr lang="lt-LT" sz="2800" dirty="0" smtClean="0">
                <a:latin typeface="+mj-lt"/>
              </a:rPr>
              <a:t>esu nesusijęs su savo prekyba, </a:t>
            </a:r>
            <a:r>
              <a:rPr lang="en-US" sz="2800" dirty="0" smtClean="0">
                <a:latin typeface="+mj-lt"/>
              </a:rPr>
              <a:t>    	</a:t>
            </a:r>
            <a:r>
              <a:rPr lang="lt-LT" sz="2800" dirty="0" smtClean="0">
                <a:latin typeface="+mj-lt"/>
              </a:rPr>
              <a:t>verslu, amatu ar profesija</a:t>
            </a: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     </a:t>
            </a:r>
            <a:r>
              <a:rPr lang="lt-LT" sz="2800" dirty="0" smtClean="0">
                <a:latin typeface="+mj-lt"/>
              </a:rPr>
              <a:t>bendrauju su fiziniu ar juridiniu </a:t>
            </a:r>
            <a:r>
              <a:rPr lang="en-US" sz="2800" dirty="0" smtClean="0">
                <a:latin typeface="+mj-lt"/>
              </a:rPr>
              <a:t>	</a:t>
            </a:r>
            <a:r>
              <a:rPr lang="lt-LT" sz="2800" dirty="0" smtClean="0">
                <a:latin typeface="+mj-lt"/>
              </a:rPr>
              <a:t>asmeniu, kuris parduoda prekes </a:t>
            </a:r>
            <a:r>
              <a:rPr lang="en-US" sz="2800" dirty="0" smtClean="0">
                <a:latin typeface="+mj-lt"/>
              </a:rPr>
              <a:t>	</a:t>
            </a:r>
            <a:r>
              <a:rPr lang="lt-LT" sz="2800" dirty="0" smtClean="0">
                <a:latin typeface="+mj-lt"/>
              </a:rPr>
              <a:t>ar siūlo paslaugas, susijusias su </a:t>
            </a:r>
            <a:r>
              <a:rPr lang="en-US" sz="2800" dirty="0" smtClean="0">
                <a:latin typeface="+mj-lt"/>
              </a:rPr>
              <a:t>	</a:t>
            </a:r>
            <a:r>
              <a:rPr lang="lt-LT" sz="2800" dirty="0" smtClean="0">
                <a:latin typeface="+mj-lt"/>
              </a:rPr>
              <a:t>jo prekyba, verslu, amatu</a:t>
            </a:r>
            <a:r>
              <a:rPr lang="en-US" sz="2800" dirty="0" smtClean="0">
                <a:latin typeface="+mj-lt"/>
              </a:rPr>
              <a:t>, </a:t>
            </a:r>
            <a:r>
              <a:rPr lang="lt-LT" sz="2800" dirty="0" smtClean="0">
                <a:latin typeface="+mj-lt"/>
              </a:rPr>
              <a:t>profesija</a:t>
            </a:r>
            <a:r>
              <a:rPr lang="en-US" sz="2800" dirty="0" smtClean="0"/>
              <a:t>.</a:t>
            </a:r>
            <a:endParaRPr lang="lv-LV" sz="2800" b="0" strike="noStrike" spc="-1" dirty="0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A72F3A8-4171-4130-B63D-5172CEB3E2C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1748520" y="3525120"/>
            <a:ext cx="1342800" cy="238284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1727280" y="1585440"/>
            <a:ext cx="3163680" cy="1003680"/>
          </a:xfrm>
          <a:prstGeom prst="cloudCallout">
            <a:avLst>
              <a:gd name="adj1" fmla="val -18634"/>
              <a:gd name="adj2" fmla="val 133712"/>
            </a:avLst>
          </a:prstGeom>
          <a:solidFill>
            <a:srgbClr val="FFFFFF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9" name="Picture 128"/>
          <p:cNvPicPr/>
          <p:nvPr/>
        </p:nvPicPr>
        <p:blipFill>
          <a:blip r:embed="rId3" cstate="print"/>
          <a:stretch/>
        </p:blipFill>
        <p:spPr>
          <a:xfrm>
            <a:off x="2771280" y="1709280"/>
            <a:ext cx="715680" cy="69336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29"/>
          <p:cNvPicPr/>
          <p:nvPr/>
        </p:nvPicPr>
        <p:blipFill>
          <a:blip r:embed="rId4" cstate="print"/>
          <a:stretch/>
        </p:blipFill>
        <p:spPr>
          <a:xfrm>
            <a:off x="3486960" y="1688040"/>
            <a:ext cx="771480" cy="739800"/>
          </a:xfrm>
          <a:prstGeom prst="rect">
            <a:avLst/>
          </a:prstGeom>
          <a:ln w="0">
            <a:noFill/>
          </a:ln>
        </p:spPr>
      </p:pic>
      <p:sp>
        <p:nvSpPr>
          <p:cNvPr id="131" name="Line 5"/>
          <p:cNvSpPr/>
          <p:nvPr/>
        </p:nvSpPr>
        <p:spPr>
          <a:xfrm>
            <a:off x="3671280" y="1765440"/>
            <a:ext cx="504000" cy="57600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Line 6"/>
          <p:cNvSpPr/>
          <p:nvPr/>
        </p:nvSpPr>
        <p:spPr>
          <a:xfrm flipH="1">
            <a:off x="3635280" y="1776960"/>
            <a:ext cx="504000" cy="52848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Picture 132"/>
          <p:cNvPicPr/>
          <p:nvPr/>
        </p:nvPicPr>
        <p:blipFill>
          <a:blip r:embed="rId5" cstate="print"/>
          <a:stretch/>
        </p:blipFill>
        <p:spPr>
          <a:xfrm>
            <a:off x="2135520" y="1765800"/>
            <a:ext cx="635760" cy="63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Nuotolinė sutartis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523836" y="1643050"/>
            <a:ext cx="11215766" cy="42955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Sutartys, sudarytos telefonu ir internetu, bus laikomos nuotolinėmis, </a:t>
            </a:r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jei jos yra organizuotos pardavimo sistemos dalis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pvz .: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- internetinė parduotuvė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- telekomunikacijų pasiūlymai ir kt.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1DBD33B-107E-4EC9-8FB8-F5648C25B24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595274" y="4428000"/>
            <a:ext cx="10922926" cy="17982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Jei jūsų vietinė kompiuterių parduotuvė neparduoda internetu ir tik išimtiniais atvejais priima užsakymus telefonu ar el. paštu, mažai tikėtina, kad tokie pardavimai bus laikomi nuotolinės prekybos sutartimis.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E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sate 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ne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patenkinti telefonu ar internetu p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i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rktomis prekėmis?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838080" y="2196000"/>
            <a:ext cx="10513080" cy="35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Ką norite pasiekti?</a:t>
            </a:r>
            <a:endParaRPr lang="en-US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3600" dirty="0" smtClean="0">
                <a:latin typeface="Calibri" pitchFamily="34" charset="0"/>
                <a:cs typeface="Calibri" pitchFamily="34" charset="0"/>
              </a:rPr>
              <a:t>• Grąžinti prekes ir atgauti pinigus? Pasinaudokite savo teise atsisakyti sutarties!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600" dirty="0" smtClean="0">
                <a:latin typeface="Calibri" pitchFamily="34" charset="0"/>
                <a:cs typeface="Calibri" pitchFamily="34" charset="0"/>
              </a:rPr>
              <a:t>• Pakeisti ar pataisyti prekes? Pasinaudokite savo teisėmis neatitikties atveju (žr. aukščiau)!</a:t>
            </a:r>
            <a:endParaRPr lang="lv-LV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E17843B-8A2E-468B-8541-1F6354F9E2F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Taigi, kas yra atsisakymo teisė?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838080" y="2196000"/>
            <a:ext cx="10513080" cy="35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600" dirty="0" smtClean="0">
                <a:latin typeface="Calibri" pitchFamily="34" charset="0"/>
                <a:cs typeface="Calibri" pitchFamily="34" charset="0"/>
              </a:rPr>
              <a:t>Atsisakymo teisė yra vartotojo teisė nutraukti nuotolinę ar ne prekybai skirtose patalpose sudarytą sutartį (žr.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žem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iau):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ienašališkai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er tam tikrą laiką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enurodant jokios priežasties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30FE8C4-0762-4260-955C-278DB27C46F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Ar sutarties atsisakymo teisė taikoma visoms nuotolinės prekybos sutartims?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838080" y="2196000"/>
            <a:ext cx="10513080" cy="35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3600" b="0" strike="noStrike" spc="-1" dirty="0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Ne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. 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Yra keletas išimčių: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AutoNum type="arabicParenR"/>
            </a:pPr>
            <a:r>
              <a:rPr lang="lt-LT" sz="3600" dirty="0" smtClean="0">
                <a:latin typeface="Calibri" pitchFamily="34" charset="0"/>
                <a:cs typeface="Calibri" pitchFamily="34" charset="0"/>
              </a:rPr>
              <a:t>Situacijos, kai teisė atsisakyti sutarties </a:t>
            </a:r>
            <a:r>
              <a:rPr lang="lt-LT" sz="3600" b="1" dirty="0" smtClean="0">
                <a:latin typeface="Calibri" pitchFamily="34" charset="0"/>
                <a:cs typeface="Calibri" pitchFamily="34" charset="0"/>
              </a:rPr>
              <a:t>egzistuoja, tačiau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 tam tikromis aplinkybėmis </a:t>
            </a:r>
            <a:r>
              <a:rPr lang="lt-LT" sz="3600" b="1" dirty="0" smtClean="0">
                <a:latin typeface="Calibri" pitchFamily="34" charset="0"/>
                <a:cs typeface="Calibri" pitchFamily="34" charset="0"/>
              </a:rPr>
              <a:t>gali būti prarasta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600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Situacijos, kai atsisakymo teisės </a:t>
            </a:r>
            <a:r>
              <a:rPr lang="lt-LT" sz="3600" b="1" dirty="0" smtClean="0">
                <a:latin typeface="Calibri" pitchFamily="34" charset="0"/>
                <a:cs typeface="Calibri" pitchFamily="34" charset="0"/>
              </a:rPr>
              <a:t>apskritai nėra</a:t>
            </a:r>
            <a:endParaRPr lang="lv-LV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933517F-EB10-4471-AB1C-CC9F55C6AD1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43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838080" y="257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Teisė atsisakyti sutarties egzistuoja, tačiau tam tikromis aplinkybėmis ji gali būti prarasta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838080" y="3744000"/>
            <a:ext cx="10513080" cy="75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F6980BF-98D0-48A1-B30D-195681EEDCF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44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452398" y="1785926"/>
            <a:ext cx="11215766" cy="17265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1 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Pristat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ytos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užplombuotos prekės, kurių dėl sveikatos apsaugos ar higienos priežasčių negalima grąžinti, nes buvo atplombuotos po pristatymo, tokios kaip medicininės adatos, kosmetika (pvz., lūpų dažai)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452398" y="3571876"/>
            <a:ext cx="11215766" cy="14385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/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2 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Pristat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yt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os prekės, kurios po pristatymo yra neatskiriamai sumaišytos su kitomis prekėmis, pavyzdžiui, smėlis, sumaišytas su kitomis medžiagomis.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452398" y="5148000"/>
            <a:ext cx="11215766" cy="12945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3 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Pristat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yti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užplombuoti garso/vaizdo įrašai arba kompiuterinė programinė įranga, po pristatymo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atplėšti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6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838080" y="257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Teisė atsisakyti sutarties iš esmės neegzistuoja</a:t>
            </a:r>
            <a:endParaRPr lang="lv-LV" sz="44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838080" y="3960000"/>
            <a:ext cx="10513080" cy="75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362A497-4BCF-49E9-9CA3-63F7F226E0B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45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838080" y="1980000"/>
            <a:ext cx="10680120" cy="12945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1 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Pristatytos prekės, pagamintos pagal vartotojo specifikacijas arba pritaikytos asmeniškai, pavyzdžiui siuvėjo užsakyta striukė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838080" y="3384000"/>
            <a:ext cx="10680120" cy="14385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/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2 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Pristatytos prekės, kurios gali greitai sugesti ar išnykti,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lt-LT" sz="2800" dirty="0" smtClean="0">
                <a:latin typeface="Calibri" pitchFamily="34" charset="0"/>
                <a:cs typeface="Calibri" pitchFamily="34" charset="0"/>
              </a:rPr>
              <a:t>pavyzdžiui vaisiai, daržovės, pienas ir kt.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838080" y="4932000"/>
            <a:ext cx="10680120" cy="12945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3 pavyzdys: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Pristatyti laikraščiai, periodiniai leidiniai ar žurnalai, išskyrus esant  prenumeratos sutartims, pavyzdžiui dienraščiai.</a:t>
            </a:r>
            <a:endParaRPr lang="lv-LV" sz="26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Svarbi pastaba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838080" y="3204000"/>
            <a:ext cx="10513080" cy="14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šimtys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kaip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atsisakyti sutarties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aiškinamos siaurai!</a:t>
            </a:r>
            <a:endParaRPr lang="lv-LV" sz="36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4F4B338-2BC5-41AC-9A61-0AF89C73861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46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Kaip naudotis atsisakymo teise?</a:t>
            </a:r>
            <a:endParaRPr lang="en-US" sz="4400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lv-LV" sz="4400" b="0" strike="noStrike" spc="-1" dirty="0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380960" y="1142984"/>
            <a:ext cx="6715172" cy="55155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350" indent="-514350"/>
            <a:r>
              <a:rPr lang="en-US" sz="3200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Parašykite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pardavėjui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pranešimą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(užpildykite sutarties atsisakymo formą arba pateikite pareiškimą dėl sutarties nutraukimo kita rašytine forma)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er nustatytą laiką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usiųskite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pranešimą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pardavėjui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3) Nusiųs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kite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prekes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pardavėjui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per 14 dienų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A1A3D70-3E6E-43D2-872A-76B8DB8BA0F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47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308" name="Picture 307"/>
          <p:cNvPicPr/>
          <p:nvPr/>
        </p:nvPicPr>
        <p:blipFill>
          <a:blip r:embed="rId2"/>
          <a:stretch/>
        </p:blipFill>
        <p:spPr>
          <a:xfrm>
            <a:off x="7024694" y="1627200"/>
            <a:ext cx="4786346" cy="449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Kodėl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tai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svarbu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?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838080" y="2196000"/>
            <a:ext cx="10513080" cy="35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42950" indent="-742950">
              <a:buAutoNum type="arabicPeriod"/>
            </a:pP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Norint pasinaudoti atsisakymo teise, prekiautojui būtina nusiųsti raštišką pranešimą. 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Nepakanka išsiųsti prek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 ar atsisakyti jas gauti!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/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6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Vartotojas turi įrodyti, 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kad pranešimas prekiautojui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600" dirty="0" smtClean="0">
                <a:latin typeface="Calibri" pitchFamily="34" charset="0"/>
                <a:cs typeface="Calibri" pitchFamily="34" charset="0"/>
              </a:rPr>
              <a:t>buvo išsiųstas!</a:t>
            </a:r>
            <a:endParaRPr lang="lv-LV" sz="36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8CC76C1-0875-47BE-BD89-0AA313549D6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Terminai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/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laiko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apribojimai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2C10388-AC78-4FC8-9D1F-02668B938A4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49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1548360" y="5436000"/>
            <a:ext cx="2081880" cy="713880"/>
          </a:xfrm>
          <a:prstGeom prst="rect">
            <a:avLst/>
          </a:prstGeom>
          <a:solidFill>
            <a:srgbClr val="B2B2B2">
              <a:alpha val="60000"/>
            </a:srgbClr>
          </a:solidFill>
          <a:ln w="0"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3636360" y="5432400"/>
            <a:ext cx="6617880" cy="717480"/>
          </a:xfrm>
          <a:prstGeom prst="rect">
            <a:avLst/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4284360" y="5571360"/>
            <a:ext cx="58258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sap"/>
                <a:ea typeface="DejaVu Sans"/>
              </a:rPr>
              <a:t> 14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dienų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sap"/>
                <a:ea typeface="DejaVu Sans"/>
              </a:rPr>
              <a:t> + 1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metai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1260360" y="5601600"/>
            <a:ext cx="26578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sap"/>
                <a:ea typeface="DejaVu Sans"/>
              </a:rPr>
              <a:t>14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dienų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318" name="CustomShape 7"/>
          <p:cNvSpPr/>
          <p:nvPr/>
        </p:nvSpPr>
        <p:spPr>
          <a:xfrm>
            <a:off x="2232360" y="1584000"/>
            <a:ext cx="701388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Ar buvo pateikta visa reikalinga informacija (terminas, sąlygos, procedūros, pavyzdinė forma)?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9" name="Line 8"/>
          <p:cNvSpPr/>
          <p:nvPr/>
        </p:nvSpPr>
        <p:spPr>
          <a:xfrm flipH="1">
            <a:off x="3240360" y="4534200"/>
            <a:ext cx="576000" cy="793800"/>
          </a:xfrm>
          <a:prstGeom prst="line">
            <a:avLst/>
          </a:prstGeom>
          <a:ln w="57240">
            <a:solidFill>
              <a:srgbClr val="B2B2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9"/>
          <p:cNvSpPr/>
          <p:nvPr/>
        </p:nvSpPr>
        <p:spPr>
          <a:xfrm>
            <a:off x="3564360" y="3960000"/>
            <a:ext cx="10738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aip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321" name="CustomShape 10"/>
          <p:cNvSpPr/>
          <p:nvPr/>
        </p:nvSpPr>
        <p:spPr>
          <a:xfrm>
            <a:off x="6264360" y="3960360"/>
            <a:ext cx="10738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allibri"/>
                <a:ea typeface="DejaVu Sans"/>
              </a:rPr>
              <a:t>Ne</a:t>
            </a:r>
            <a:endParaRPr lang="lv-LV" sz="2400" b="0" strike="noStrike" spc="-1" dirty="0">
              <a:latin typeface="Arial"/>
            </a:endParaRPr>
          </a:p>
        </p:txBody>
      </p:sp>
      <p:sp>
        <p:nvSpPr>
          <p:cNvPr id="322" name="Line 11"/>
          <p:cNvSpPr/>
          <p:nvPr/>
        </p:nvSpPr>
        <p:spPr>
          <a:xfrm>
            <a:off x="6926760" y="4520160"/>
            <a:ext cx="201600" cy="735840"/>
          </a:xfrm>
          <a:prstGeom prst="line">
            <a:avLst/>
          </a:prstGeom>
          <a:ln w="57240">
            <a:solidFill>
              <a:srgbClr val="B2B2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Line 12"/>
          <p:cNvSpPr/>
          <p:nvPr/>
        </p:nvSpPr>
        <p:spPr>
          <a:xfrm flipH="1">
            <a:off x="4226760" y="3116160"/>
            <a:ext cx="576000" cy="793800"/>
          </a:xfrm>
          <a:prstGeom prst="line">
            <a:avLst/>
          </a:prstGeom>
          <a:ln w="57240">
            <a:solidFill>
              <a:srgbClr val="B2B2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Line 13"/>
          <p:cNvSpPr/>
          <p:nvPr/>
        </p:nvSpPr>
        <p:spPr>
          <a:xfrm>
            <a:off x="6561000" y="3137760"/>
            <a:ext cx="201600" cy="735840"/>
          </a:xfrm>
          <a:prstGeom prst="line">
            <a:avLst/>
          </a:prstGeom>
          <a:ln w="57240">
            <a:solidFill>
              <a:srgbClr val="B2B2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Kodėl tai yra svarbu?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838080" y="1825560"/>
            <a:ext cx="5459760" cy="375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lt-LT" sz="3600" dirty="0" smtClean="0">
                <a:latin typeface="Calibri" pitchFamily="34" charset="0"/>
                <a:cs typeface="Calibri" pitchFamily="34" charset="0"/>
              </a:rPr>
              <a:t>Vartotojas laikomas silpnesne sandorio šalimi, todėl </a:t>
            </a:r>
            <a:r>
              <a:rPr lang="lt-LT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vartotojai naudojasi papildoma apsauga!</a:t>
            </a:r>
            <a:endParaRPr lang="lv-LV" sz="36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5153B66-A6CE-4D55-9AB9-13E3544CD63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6451560" y="2036520"/>
            <a:ext cx="5066280" cy="357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Kaip apskaičiuoti terminą?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C1CA76-0209-43ED-B64F-5AF6D8B266D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50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1095340" y="2017440"/>
            <a:ext cx="464347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lt-LT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14 - pristatymo/ paslaugų teikimo sutartis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28" name="Table 4"/>
          <p:cNvGraphicFramePr/>
          <p:nvPr/>
        </p:nvGraphicFramePr>
        <p:xfrm>
          <a:off x="6167441" y="2071800"/>
          <a:ext cx="5072093" cy="3643217"/>
        </p:xfrm>
        <a:graphic>
          <a:graphicData uri="http://schemas.openxmlformats.org/drawingml/2006/table">
            <a:tbl>
              <a:tblPr/>
              <a:tblGrid>
                <a:gridCol w="724533"/>
                <a:gridCol w="724533"/>
                <a:gridCol w="724533"/>
                <a:gridCol w="724533"/>
                <a:gridCol w="724533"/>
                <a:gridCol w="724533"/>
                <a:gridCol w="724895"/>
              </a:tblGrid>
              <a:tr h="728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 dirty="0">
                          <a:solidFill>
                            <a:srgbClr val="A9A9A9"/>
                          </a:solidFill>
                          <a:latin typeface="Asap"/>
                        </a:rPr>
                        <a:t>27</a:t>
                      </a:r>
                      <a:endParaRPr lang="lv-LV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28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29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30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31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 dirty="0">
                          <a:latin typeface="Asap"/>
                        </a:rPr>
                        <a:t>2</a:t>
                      </a:r>
                      <a:endParaRPr lang="lv-LV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8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3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4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5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 dirty="0">
                          <a:latin typeface="Asap"/>
                        </a:rPr>
                        <a:t>6</a:t>
                      </a:r>
                      <a:endParaRPr lang="lv-LV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 dirty="0">
                          <a:latin typeface="Asap"/>
                        </a:rPr>
                        <a:t>7</a:t>
                      </a:r>
                      <a:endParaRPr lang="lv-LV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8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9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8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10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11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12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13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808080"/>
                          </a:solidFill>
                          <a:latin typeface="Asap"/>
                        </a:rPr>
                        <a:t>14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15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16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8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17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18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19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20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21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22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23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9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24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25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26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27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C9211E"/>
                          </a:solidFill>
                          <a:latin typeface="Asap"/>
                        </a:rPr>
                        <a:t>28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1</a:t>
                      </a:r>
                      <a:endParaRPr lang="lv-LV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 dirty="0">
                          <a:solidFill>
                            <a:srgbClr val="A9A9A9"/>
                          </a:solidFill>
                          <a:latin typeface="Asap"/>
                        </a:rPr>
                        <a:t>2</a:t>
                      </a:r>
                      <a:endParaRPr lang="lv-LV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29" name="CustomShape 5"/>
          <p:cNvSpPr/>
          <p:nvPr/>
        </p:nvSpPr>
        <p:spPr>
          <a:xfrm>
            <a:off x="1238216" y="4573440"/>
            <a:ext cx="397710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28 – </a:t>
            </a:r>
            <a:r>
              <a:rPr lang="en-US" sz="2800" b="1" strike="noStrike" spc="-1" dirty="0" err="1" smtClean="0">
                <a:solidFill>
                  <a:srgbClr val="C9211E"/>
                </a:solidFill>
                <a:latin typeface="arial"/>
                <a:ea typeface="DejaVu Sans"/>
              </a:rPr>
              <a:t>paskutinioji</a:t>
            </a:r>
            <a:r>
              <a:rPr lang="en-US" sz="2800" b="1" strike="noStrike" spc="-1" dirty="0" smtClean="0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en-US" sz="2800" b="1" strike="noStrike" spc="-1" dirty="0" err="1" smtClean="0">
                <a:solidFill>
                  <a:srgbClr val="C9211E"/>
                </a:solidFill>
                <a:latin typeface="arial"/>
                <a:ea typeface="DejaVu Sans"/>
              </a:rPr>
              <a:t>diena</a:t>
            </a:r>
            <a:endParaRPr lang="lv-LV" sz="2800" b="0" strike="noStrike" spc="-1" dirty="0"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1166778" y="3313440"/>
            <a:ext cx="404854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15 –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pirmoji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diena</a:t>
            </a:r>
            <a:endParaRPr lang="lv-LV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Kaip elgtis su prekėmis per nustatytą laiką?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838080" y="1692000"/>
            <a:ext cx="10513080" cy="48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Vartotojas turėtų tikrinti ir tvarkyti prekes tik taip, kaip jam b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uvo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leista parduotuvėje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t.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artotojui leidžiama: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atidaryti pakuotę (su kai kuriomis išimtimis);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apžiūrėti prekes;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or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išbandyti prekes (įjunkt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pasimatuoti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suknelę ir pan.)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artotojui neleidžiama (pavyzdžiai):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kirpti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etiketes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audo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prekes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išėjus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iš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mų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ir pan.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B3C5B8-6C12-4B44-B0CB-512E77B1A87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51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Kodėl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tai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svarbu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?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838080" y="2196000"/>
            <a:ext cx="10513080" cy="35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Vartotojas yra atsakingas už sumažėjusią prekių vertę 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lt-LT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dėl netinkamo tvarkymo!</a:t>
            </a:r>
            <a:endParaRPr lang="lv-LV" sz="3200" b="1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817A74A-C72C-40CC-A8CE-9BA9F15E228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52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Pardavėjo teisės ir pareigos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838080" y="1692000"/>
            <a:ext cx="10513080" cy="48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Pardavėjas: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yra įpareigotas nedelsiant, bet ne vėliau kaip per 14 dienų, grąžinti visus iš vartotojo gautus mokėjimus, įskaitant pristatymo išlaidas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turi teisę sulaikyti kompensaciją, 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kol jis atsiims prekes arba kol vartotojas nepateiks atitinkamų įrodymų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9FCEF19-7F21-4BD9-ABA7-E91873D148C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53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Kodėl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tai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svarbu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?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452398" y="1692000"/>
            <a:ext cx="11287204" cy="4094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Pardavėjas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negali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nesutikti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sutarties atsisakym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ar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neišmokėti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kompensacijos</a:t>
            </a:r>
            <a:r>
              <a:rPr lang="lt-LT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net jei vartotojas netinkamai elgėsi su prekėmis !!!</a:t>
            </a:r>
            <a:endParaRPr lang="lv-LV" sz="32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C033A25-90EE-4475-8730-94ACF9117B0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54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66646" y="357166"/>
            <a:ext cx="1178727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Atvejo analizė -tinkamos internetinės parduotuvės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/ 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pardavėjo pasirinkimas socialinėje žiniasklaidoje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838080" y="2214554"/>
            <a:ext cx="10513080" cy="44083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Palyginti įvairias internetines parduotuves ir kartu su grupe atlikti keletą patikrinimų: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ikrin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perspėjimus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vartotojų organizacijos ir (arba) vartotojų apsaugos institucijos svetainėse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Pat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ikrin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v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iešai prieinam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ą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informacij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ą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apie įmonę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Atsiliepimų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apie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parduotuvę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įmonę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internete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tikrinimas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Pat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ikrin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nformacij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ą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internetinės parduotuvės svetainėje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CC4FF14-377A-4383-BE2D-11597763DBB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55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Informacijos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tikrinimas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– 1-as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žingsnis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809588" y="1500174"/>
            <a:ext cx="10513080" cy="50875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Pirmas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žingsnis - </a:t>
            </a:r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patikrinkite, su kuo susidursite: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Ieškokite svetainėje informacijos apie prekybininko vardą, adresą, telefono numerį, el.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ašto adresą ir faksogramą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Patikrinkite viešai prieinamus įrašus apie prekybininką, pavyzdžiui, viešuose registruose ir peržiūrėkite svetaines, pvz.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Kas vadovauja įmonei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Ar yra problemų dėl mokesčių ar kitų mokėjimų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Ką kiti vartotojai sako apie prekybininką ir pan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ašiai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953388" y="649548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F3B241E-8305-424E-A65C-E5645558F6F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56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Informacijos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tikrinimas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– 2-as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žingsnis</a:t>
            </a:r>
            <a:endParaRPr lang="lv-LV" sz="4400" spc="-1" dirty="0"/>
          </a:p>
        </p:txBody>
      </p:sp>
      <p:sp>
        <p:nvSpPr>
          <p:cNvPr id="350" name="CustomShape 2"/>
          <p:cNvSpPr/>
          <p:nvPr/>
        </p:nvSpPr>
        <p:spPr>
          <a:xfrm>
            <a:off x="309522" y="1476000"/>
            <a:ext cx="11882478" cy="48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eržiūrėkite sąlygas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dėl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lt-LT" sz="2800" dirty="0" smtClean="0"/>
              <a:t>•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Nuotolinio ryšio priemonių naudojimo išlaid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ų;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Mokėjim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ų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pristatym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atlikim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laik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iki kurio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pardavėjas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įsipareigoja pristatyti prekes arba atlikti paslaugą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Teisė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atsisakyti sutarties (terminas, sąlygos, procedūros ir pavyzdinė forma) arba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jei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vartotojas jos neturi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ar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kokiomis aplinkybėmis vartotojas ją praranda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Teisinė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garantij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susijusios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prekių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kokybe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garantini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aptarnavim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ir sąlyg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ų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bei komercinės garantijos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Skundų nagrinėjimo politik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ir neteisminio žalos atlyginimo mechanizm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ų.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7094A4B-8D67-4D99-AE10-EFAC75F15BE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57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Informacijos tikrinimas – 2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-as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žingsnis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 (tęsinys)</a:t>
            </a:r>
            <a:endParaRPr lang="en-US" sz="4400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lv-LV" sz="4400" b="0" strike="noStrike" spc="-1" dirty="0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52398" y="1357298"/>
            <a:ext cx="11215766" cy="5072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Ar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vartotojas turės padengti prekių grąžinimo išlaidas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sutarties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atsisakymo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atveju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o nuotolinių sutarčių atveju,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yra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grąžinimo išlaidos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jei prekės dėl savo pobūdžio paprastai negali būti grąžintos paštu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Ar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vartotojas privalo sumokėti prekiautojui pagrįstas išlaidas už paslaugų teikimą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j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ei vartotojas pasinaudoja teise atsisakyti sutarties pateikęs prašymą pradė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jus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teikti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šias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paslaugas per sutarties atsisakymo laikotarpį.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Depozitai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ir finansinės garantijos, jei tokių yra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titinkamų elgesio kodeksų buvimas ir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kita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83C597F-176F-406C-8FB5-D203AA5A7B3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Informacijos tikrinimas – 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3-čias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žingsnis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380960" y="2214554"/>
            <a:ext cx="11430080" cy="4516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atikrinkite informaciją apie prekes/paslaugas, pvz .: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Pagrindinės prekių ar paslaugų savybės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Prekių gamintojas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 Bendra prekių ar paslaugų kaina, įskaitant mokesčius, pristatymą, pašto mokesčius ir k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ita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169372-175E-4ED4-AE50-D706172DF66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59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/>
          <p:nvPr/>
        </p:nvPicPr>
        <p:blipFill>
          <a:blip r:embed="rId2"/>
          <a:stretch/>
        </p:blipFill>
        <p:spPr>
          <a:xfrm>
            <a:off x="8096264" y="1857364"/>
            <a:ext cx="4033576" cy="3612476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Pratimas -   Ar jūs esate vartotojas?</a:t>
            </a:r>
            <a:endParaRPr lang="en-US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838080" y="2000240"/>
            <a:ext cx="9959760" cy="375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1</a:t>
            </a:r>
            <a:r>
              <a:rPr lang="lt-LT" sz="2800" dirty="0" smtClean="0">
                <a:latin typeface="+mj-lt"/>
              </a:rPr>
              <a:t>) Perkate produktus maisto prekių parduotuvėje?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2) </a:t>
            </a:r>
            <a:r>
              <a:rPr lang="en-US" sz="2800" dirty="0" smtClean="0">
                <a:latin typeface="+mj-lt"/>
              </a:rPr>
              <a:t>N</a:t>
            </a:r>
            <a:r>
              <a:rPr lang="lt-LT" sz="2800" dirty="0" smtClean="0">
                <a:latin typeface="+mj-lt"/>
              </a:rPr>
              <a:t>uomojate butą ar automobilį?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3) Pasiimate draugo automobilį pasivažinėjimui?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4) Gaunate iš banko kredito kortelę?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5) Suteikiate garantiją savo vaiko paskolai?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6) Užsakote interneto ar televizijos paslaugas?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7) Gaunate pensiją?</a:t>
            </a:r>
            <a:endParaRPr lang="en-US" sz="2800" dirty="0" smtClean="0">
              <a:latin typeface="+mj-lt"/>
            </a:endParaRPr>
          </a:p>
          <a:p>
            <a:r>
              <a:rPr lang="lt-LT" sz="2800" dirty="0" smtClean="0">
                <a:latin typeface="+mj-lt"/>
              </a:rPr>
              <a:t>8) Mokate mokesčius?</a:t>
            </a:r>
            <a:endParaRPr lang="lv-LV" sz="2800" b="0" strike="noStrike" spc="-1" dirty="0">
              <a:latin typeface="+mj-lt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9785587-BC68-4059-B5DB-E4AABB2F1C3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Kokios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informacijos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radote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?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380960" y="1836000"/>
            <a:ext cx="11430080" cy="48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jos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pakako? Ar buvo kokių nors reikšmingų nutylėjimų?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tai buvo teisinga? Ar tai prieštaravo čia išmoktoms taisyklėms?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buvo lengva rasti, aišku ir suprantama?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Jei buvo daug praleidimų ir klaidų, ką tai sako apie prekybininką?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pirktumėte iš tokio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pardavėjo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ne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internetu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manote, kad iš šio prekiautojo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pirkti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saugu?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BA71EF-1452-43FC-8A95-F817D388A07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60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838080" y="365040"/>
            <a:ext cx="10513080" cy="61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Pardavimas ne patalpose</a:t>
            </a:r>
            <a:endParaRPr lang="lv-LV" sz="44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Pardavimas ne patalpose</a:t>
            </a:r>
            <a:endParaRPr lang="lv-LV" sz="4400" b="1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952464" y="1643050"/>
            <a:ext cx="5643602" cy="4656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Ka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prekybininkas lanko jus namuose, darbe,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prieina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prie jūsų gatvėje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Ka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lankotės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pardavėjo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organizuotame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pristatyme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Kada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dalyvaujate prekybininko organizuo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je ekskursijoje, kurios tikslas ar poveikis yra reklamuoti ir parduoti prekes ar paslaugas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21899A9-9F06-4388-9A44-34F5F2D5307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62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365" name="Picture 364"/>
          <p:cNvPicPr/>
          <p:nvPr/>
        </p:nvPicPr>
        <p:blipFill>
          <a:blip r:embed="rId2" cstate="print"/>
          <a:stretch/>
        </p:blipFill>
        <p:spPr>
          <a:xfrm>
            <a:off x="6167438" y="1928802"/>
            <a:ext cx="5429288" cy="43577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strike="noStrike" spc="-1" dirty="0" smtClean="0">
                <a:solidFill>
                  <a:srgbClr val="FF0000"/>
                </a:solidFill>
                <a:latin typeface="Calibri Light"/>
                <a:ea typeface="DejaVu Sans"/>
              </a:rPr>
              <a:t>Tai </a:t>
            </a:r>
            <a:r>
              <a:rPr lang="lt-LT" sz="4400" dirty="0" smtClean="0">
                <a:solidFill>
                  <a:srgbClr val="FF0000"/>
                </a:solidFill>
              </a:rPr>
              <a:t>nėra pardavimas ne patalpose</a:t>
            </a:r>
            <a:endParaRPr lang="en-US" sz="4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lv-LV" sz="4400" b="0" strike="noStrike" spc="-1" dirty="0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59E6337-1A06-42D3-82BC-2305632E358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63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6810380" y="1285860"/>
            <a:ext cx="5000660" cy="4375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Situacijos, ka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prekiautojas pirmą kartą atvyksta į jūsų namus, norėdamas atlikti matavimus ar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paskaičiavimus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dar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ums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įsipareigoj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ant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ir ka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sutartis sudaroma vėliau - p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ardavimų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biure, el.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aštu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telefonu ir pan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ašiai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" name="Picture 368"/>
          <p:cNvPicPr/>
          <p:nvPr/>
        </p:nvPicPr>
        <p:blipFill>
          <a:blip r:embed="rId2" cstate="print"/>
          <a:stretch/>
        </p:blipFill>
        <p:spPr>
          <a:xfrm>
            <a:off x="642960" y="1800000"/>
            <a:ext cx="5836320" cy="389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lang="en-US" sz="4400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Jei nesate pasiruošę vizitui namuose ...</a:t>
            </a:r>
            <a:endParaRPr lang="en-US" sz="4400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lv-LV" sz="44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738150" y="1857364"/>
            <a:ext cx="11072890" cy="19288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Neatidarykite durų.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Jei atidarėte duris – pardavėjo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neįsileiskite.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Pasitikėkite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savimi ir paprašykite pardavėjo išeiti arba (ir) niekada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negrįžti.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653E913-3B98-4B9B-863A-A1A16E85FC5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64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881026" y="4143380"/>
            <a:ext cx="10930014" cy="2143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 dirty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It is illegal</a:t>
            </a:r>
            <a:r>
              <a:rPr lang="en-US" sz="3200" b="0" strike="noStrike" spc="-1" dirty="0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: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Neišeiti ir nekreipti dėmesio į prašymą negrįžti, kai to prašoma!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838080" y="365040"/>
            <a:ext cx="10513080" cy="1206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Atpažinkite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manipuliacijas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452398" y="1571612"/>
            <a:ext cx="8042882" cy="8396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„Tai riboto laiko pasiūlymas, įsigykite dabar!“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CB2E6C-E436-4D7D-A46E-25F7170AED5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65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309522" y="5072074"/>
            <a:ext cx="11572956" cy="1587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 dirty="0" err="1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Nelegalu</a:t>
            </a:r>
            <a:r>
              <a:rPr lang="en-US" sz="3200" b="0" strike="noStrike" spc="-1" dirty="0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: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Aiškiai informuo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vartotoją, kad jei jis nepirks produkto ar paslaugos, prek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eivio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darb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ui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ar pragyvenim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ui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kils pavoju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380960" y="2857496"/>
            <a:ext cx="11072890" cy="885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„Šis produktas/paslauga išgelbės jūsų gyvybę/sveikatą!“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1980000" y="2214554"/>
            <a:ext cx="9616726" cy="7007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„Tai išskirtinis pasiūlymas/kaina, niekur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nerasite!"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lang="lv-LV" sz="2800" b="0" strike="noStrike" spc="-1" dirty="0"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720000" y="3500438"/>
            <a:ext cx="10876726" cy="8188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/>
            <a:r>
              <a:rPr lang="lt-LT" sz="3200" dirty="0" smtClean="0">
                <a:latin typeface="Calibri" pitchFamily="34" charset="0"/>
                <a:cs typeface="Calibri" pitchFamily="34" charset="0"/>
              </a:rPr>
              <a:t>„Aš tiek daug dėl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jūsų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darau, bet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jūs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atšauki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ate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užsakymą!?"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1" name="CustomShape 8"/>
          <p:cNvSpPr/>
          <p:nvPr/>
        </p:nvSpPr>
        <p:spPr>
          <a:xfrm>
            <a:off x="166646" y="4143380"/>
            <a:ext cx="12025354" cy="751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„Mano gyvenimas toks blogas, prašau nupirk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produktą, k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ad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man padėt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umėte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!"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Teisė atsisakyti sutarties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838080" y="1573560"/>
            <a:ext cx="10513080" cy="58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0"/>
            <a:r>
              <a:rPr lang="lt-LT" sz="2800" dirty="0" smtClean="0">
                <a:latin typeface="Calibri" pitchFamily="34" charset="0"/>
                <a:cs typeface="Calibri" pitchFamily="34" charset="0"/>
              </a:rPr>
              <a:t>Teisė atsisakyti sutarties taikoma, tačiau atkreipkite dėmesį į išimtis: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rekės, kurios gali greitai sugesti arba išnykti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Sa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ndariai supakuotos prekės, kurių dėl sveikatos apsaugos ar higienos priežasčių negalima grąžinti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Sandariai supakuoti garso ar vaizdo įrašai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arba kompiuterinė programinė įranga, kurie buvo atplėšti po pristatymo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Paslauga buvo pilnai suteikta, jei ji buvo pradėta gavus aiškų išankstinį vartotojo sutikimą ir pripažinus, kad jis praras atsisakymo teisę.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Vartotojas specialiai paprašė prekybininko apsilankyti, kad būtų atliktas skubus remontas ar techninė priežiūra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D1F90CA-42DE-4B91-974B-F2CD4108AC1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66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 smtClean="0">
                <a:solidFill>
                  <a:srgbClr val="000000"/>
                </a:solidFill>
                <a:latin typeface="Calibri Light"/>
              </a:rPr>
              <a:t>Vaidmenų žaidimas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881026" y="2581560"/>
            <a:ext cx="10429948" cy="137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Prek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iautoj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as apsilanko jusų namuose ir siūlo vandens filtrą už 500 EUR, bandydamas jus įtikinti, kad vanduo iš čiaupo kenkia jūsų sveikatai.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1B82A75-5113-4E6A-9B22-2D87FF15668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67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838080" y="365040"/>
            <a:ext cx="10513080" cy="57786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Informacijos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ir</a:t>
            </a: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"/>
              </a:rPr>
              <a:t>pagalbos</a:t>
            </a: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"/>
              </a:rPr>
              <a:t>šaltiniai</a:t>
            </a:r>
            <a:endParaRPr lang="lv-LV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838080" y="0"/>
            <a:ext cx="10513080" cy="168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Du požiūriai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86F3251-994F-4133-84B1-4E25771867E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69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1595406" y="1643050"/>
            <a:ext cx="8999640" cy="714380"/>
          </a:xfrm>
          <a:prstGeom prst="rect">
            <a:avLst/>
          </a:prstGeom>
          <a:noFill/>
          <a:ln w="3600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Vartotojų teisių pažeidimas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2" name="CustomShape 4"/>
          <p:cNvSpPr/>
          <p:nvPr/>
        </p:nvSpPr>
        <p:spPr>
          <a:xfrm>
            <a:off x="1023902" y="3389040"/>
            <a:ext cx="4948858" cy="3017160"/>
          </a:xfrm>
          <a:prstGeom prst="rect">
            <a:avLst/>
          </a:prstGeom>
          <a:noFill/>
          <a:ln w="3600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 smtClean="0">
                <a:latin typeface="Calibri" pitchFamily="34" charset="0"/>
                <a:cs typeface="Calibri" pitchFamily="34" charset="0"/>
              </a:rPr>
              <a:t>Pirmas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u="sng" dirty="0" smtClean="0">
                <a:latin typeface="Calibri" pitchFamily="34" charset="0"/>
                <a:cs typeface="Calibri" pitchFamily="34" charset="0"/>
              </a:rPr>
              <a:t>variantas</a:t>
            </a:r>
            <a:endParaRPr lang="en-US" sz="2800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lt-LT" sz="2800" dirty="0" smtClean="0">
                <a:latin typeface="Calibri" pitchFamily="34" charset="0"/>
                <a:cs typeface="Calibri" pitchFamily="34" charset="0"/>
              </a:rPr>
              <a:t>Veikite individualiai: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susisiekite su prekybininkais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gau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kite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patarimų/pagalbos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naudo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kite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vartotojų GAS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ei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kite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į teismą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endParaRPr lang="lv-LV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lv-LV" sz="2800" b="0" strike="noStrike" spc="-1" dirty="0">
              <a:latin typeface="Arial"/>
            </a:endParaRPr>
          </a:p>
        </p:txBody>
      </p:sp>
      <p:sp>
        <p:nvSpPr>
          <p:cNvPr id="393" name="CustomShape 5"/>
          <p:cNvSpPr/>
          <p:nvPr/>
        </p:nvSpPr>
        <p:spPr>
          <a:xfrm>
            <a:off x="6300000" y="3389040"/>
            <a:ext cx="5082412" cy="3017160"/>
          </a:xfrm>
          <a:prstGeom prst="rect">
            <a:avLst/>
          </a:prstGeom>
          <a:noFill/>
          <a:ln w="3600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>
            <a:noAutofit/>
          </a:bodyPr>
          <a:lstStyle/>
          <a:p>
            <a:r>
              <a:rPr lang="en-US" sz="2800" u="sng" dirty="0" err="1" smtClean="0">
                <a:latin typeface="Calibri" pitchFamily="34" charset="0"/>
                <a:cs typeface="Calibri" pitchFamily="34" charset="0"/>
              </a:rPr>
              <a:t>Antras</a:t>
            </a:r>
            <a:r>
              <a:rPr lang="lt-LT" sz="2800" u="sng" dirty="0" smtClean="0">
                <a:latin typeface="Calibri" pitchFamily="34" charset="0"/>
                <a:cs typeface="Calibri" pitchFamily="34" charset="0"/>
              </a:rPr>
              <a:t> variantas</a:t>
            </a:r>
            <a:endParaRPr lang="en-US" sz="2800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lt-LT" sz="2800" dirty="0" smtClean="0">
                <a:latin typeface="Calibri" pitchFamily="34" charset="0"/>
                <a:cs typeface="Calibri" pitchFamily="34" charset="0"/>
              </a:rPr>
              <a:t>Veikite bendrai: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kreipkitės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į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valdžios institucij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dėl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neteisėtų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veiksmų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draudimo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2800" dirty="0" smtClean="0">
                <a:latin typeface="Calibri" pitchFamily="34" charset="0"/>
                <a:cs typeface="Calibri" pitchFamily="34" charset="0"/>
              </a:rPr>
              <a:t>• dalyvau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kite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 grupini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uos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e/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kolektyvini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uose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veiksm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uose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4" name="CustomShape 6"/>
          <p:cNvSpPr/>
          <p:nvPr/>
        </p:nvSpPr>
        <p:spPr>
          <a:xfrm>
            <a:off x="3780000" y="2376000"/>
            <a:ext cx="212760" cy="932760"/>
          </a:xfrm>
          <a:custGeom>
            <a:avLst/>
            <a:gdLst/>
            <a:ahLst/>
            <a:cxnLst/>
            <a:rect l="l" t="t" r="r" b="b"/>
            <a:pathLst>
              <a:path w="602" h="2602">
                <a:moveTo>
                  <a:pt x="150" y="0"/>
                </a:moveTo>
                <a:lnTo>
                  <a:pt x="150" y="1950"/>
                </a:lnTo>
                <a:lnTo>
                  <a:pt x="0" y="1950"/>
                </a:lnTo>
                <a:lnTo>
                  <a:pt x="300" y="2601"/>
                </a:lnTo>
                <a:lnTo>
                  <a:pt x="601" y="1950"/>
                </a:lnTo>
                <a:lnTo>
                  <a:pt x="450" y="1950"/>
                </a:lnTo>
                <a:lnTo>
                  <a:pt x="450" y="0"/>
                </a:lnTo>
                <a:lnTo>
                  <a:pt x="150" y="0"/>
                </a:lnTo>
              </a:path>
            </a:pathLst>
          </a:custGeom>
          <a:solidFill>
            <a:srgbClr val="111111"/>
          </a:solidFill>
          <a:ln w="0">
            <a:solidFill>
              <a:srgbClr val="11111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7"/>
          <p:cNvSpPr/>
          <p:nvPr/>
        </p:nvSpPr>
        <p:spPr>
          <a:xfrm>
            <a:off x="8208360" y="2376360"/>
            <a:ext cx="212760" cy="932760"/>
          </a:xfrm>
          <a:custGeom>
            <a:avLst/>
            <a:gdLst/>
            <a:ahLst/>
            <a:cxnLst/>
            <a:rect l="l" t="t" r="r" b="b"/>
            <a:pathLst>
              <a:path w="602" h="2602">
                <a:moveTo>
                  <a:pt x="150" y="0"/>
                </a:moveTo>
                <a:lnTo>
                  <a:pt x="150" y="1950"/>
                </a:lnTo>
                <a:lnTo>
                  <a:pt x="0" y="1950"/>
                </a:lnTo>
                <a:lnTo>
                  <a:pt x="300" y="2601"/>
                </a:lnTo>
                <a:lnTo>
                  <a:pt x="601" y="1950"/>
                </a:lnTo>
                <a:lnTo>
                  <a:pt x="450" y="1950"/>
                </a:lnTo>
                <a:lnTo>
                  <a:pt x="450" y="0"/>
                </a:lnTo>
                <a:lnTo>
                  <a:pt x="150" y="0"/>
                </a:lnTo>
              </a:path>
            </a:pathLst>
          </a:custGeom>
          <a:solidFill>
            <a:srgbClr val="111111"/>
          </a:solidFill>
          <a:ln w="0">
            <a:solidFill>
              <a:srgbClr val="11111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Pagrindinės vartotojų teisės</a:t>
            </a:r>
            <a:endParaRPr lang="lv-LV" sz="4400" b="0" strike="noStrike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-333420" y="2571744"/>
            <a:ext cx="13018038" cy="2790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JT vartotojų apsaugos gairės (1985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Atnaujinta 1999 ir 2015 m.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Apibūdina pagrindinius teisėtus vartotojų poreikius,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3"/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t. y. „Vartotojų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teises“ ir jų įgyvendinimo būdus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4C945AC-FA57-4DFD-996D-6FB93C23DA3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8640000" y="360000"/>
            <a:ext cx="3237840" cy="194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Patarimų ir pagalbos šaltiniai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7C28FD2-2FB5-4075-B5B1-A87F438FA92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70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398" name="Line 3"/>
          <p:cNvSpPr/>
          <p:nvPr/>
        </p:nvSpPr>
        <p:spPr>
          <a:xfrm>
            <a:off x="634320" y="2699640"/>
            <a:ext cx="5312520" cy="0"/>
          </a:xfrm>
          <a:prstGeom prst="line">
            <a:avLst/>
          </a:prstGeom>
          <a:ln w="7632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4"/>
          <p:cNvSpPr/>
          <p:nvPr/>
        </p:nvSpPr>
        <p:spPr>
          <a:xfrm flipV="1">
            <a:off x="5990040" y="1654560"/>
            <a:ext cx="0" cy="4876920"/>
          </a:xfrm>
          <a:prstGeom prst="line">
            <a:avLst/>
          </a:prstGeom>
          <a:ln w="7632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5"/>
          <p:cNvSpPr/>
          <p:nvPr/>
        </p:nvSpPr>
        <p:spPr>
          <a:xfrm>
            <a:off x="6029280" y="2699640"/>
            <a:ext cx="5312520" cy="0"/>
          </a:xfrm>
          <a:prstGeom prst="line">
            <a:avLst/>
          </a:prstGeom>
          <a:ln w="7632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6"/>
          <p:cNvSpPr/>
          <p:nvPr/>
        </p:nvSpPr>
        <p:spPr>
          <a:xfrm>
            <a:off x="677880" y="1800360"/>
            <a:ext cx="5136480" cy="94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r>
              <a:rPr lang="lt-LT" sz="2800" b="1" dirty="0" smtClean="0">
                <a:latin typeface="Calibri" pitchFamily="34" charset="0"/>
                <a:cs typeface="Calibri" pitchFamily="34" charset="0"/>
              </a:rPr>
              <a:t>Vartotojų apsaugos institucijos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lv-LV" sz="2800" b="0" strike="noStrike" spc="-1" dirty="0">
              <a:latin typeface="Arial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6077160" y="1800360"/>
            <a:ext cx="5571720" cy="8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Vartotojų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organizacijos</a:t>
            </a:r>
            <a:endParaRPr lang="lv-LV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2800" b="0" strike="noStrike" spc="-1" dirty="0">
              <a:latin typeface="Arial"/>
            </a:endParaRPr>
          </a:p>
        </p:txBody>
      </p:sp>
      <p:sp>
        <p:nvSpPr>
          <p:cNvPr id="403" name="CustomShape 8"/>
          <p:cNvSpPr/>
          <p:nvPr/>
        </p:nvSpPr>
        <p:spPr>
          <a:xfrm>
            <a:off x="677880" y="2873880"/>
            <a:ext cx="5136480" cy="363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Nemokamai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Turi daugiau išteklių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Įpareigojantys sprendimai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Gali taikyti draudimus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Ne toks lankstus, formalus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Jokios kompensacijos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4" name="CustomShape 9"/>
          <p:cNvSpPr/>
          <p:nvPr/>
        </p:nvSpPr>
        <p:spPr>
          <a:xfrm>
            <a:off x="6164280" y="2873880"/>
            <a:ext cx="5136480" cy="30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Nemokamai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Lankstus, neformalus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Daugiau laisvės kritikuoti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Gali kreiptis į teismą ir prašyti kompensacijos</a:t>
            </a:r>
            <a:endParaRPr lang="en-US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Jokių privalomų sprendimų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lt-L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Turi mažiau išteklių</a:t>
            </a:r>
            <a:endParaRPr lang="lv-LV" sz="2400" b="0" strike="noStrike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Vei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kimas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individualiai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Tikslas yra rasti savo individualios problemos sprendimą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Pradėkite kuo paprasčiau ir pigiau: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Susisiekite su prekybininku žodžiu, o ne raštu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Naudokite alternatyvų ginčų sprendimą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Naudokite supaprastintas teismo procedūras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Jei nesiseka, pereikite prie brangesnių ir sudėtingesnių priemonių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47FB35-5913-4D36-8F8D-9A171D850CC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71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Kaip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spręsti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ginčius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4A57756-CDB4-4127-8718-1262E796143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72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1001160" y="2612160"/>
            <a:ext cx="2697120" cy="1739160"/>
          </a:xfrm>
          <a:custGeom>
            <a:avLst/>
            <a:gdLst/>
            <a:ahLst/>
            <a:cxnLst/>
            <a:rect l="l" t="t" r="r" b="b"/>
            <a:pathLst>
              <a:path w="7501" h="4840">
                <a:moveTo>
                  <a:pt x="0" y="0"/>
                </a:moveTo>
                <a:lnTo>
                  <a:pt x="6250" y="0"/>
                </a:lnTo>
                <a:lnTo>
                  <a:pt x="7500" y="2419"/>
                </a:lnTo>
                <a:lnTo>
                  <a:pt x="6250" y="4839"/>
                </a:lnTo>
                <a:lnTo>
                  <a:pt x="0" y="4839"/>
                </a:lnTo>
                <a:lnTo>
                  <a:pt x="1250" y="2419"/>
                </a:lnTo>
                <a:lnTo>
                  <a:pt x="0" y="0"/>
                </a:lnTo>
              </a:path>
            </a:pathLst>
          </a:custGeom>
          <a:solidFill>
            <a:srgbClr val="0064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Derybos</a:t>
            </a:r>
            <a:r>
              <a:rPr lang="en-US" sz="218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lv-LV" sz="2180" b="0" strike="noStrike" spc="-1" dirty="0">
              <a:latin typeface="Arial"/>
            </a:endParaRPr>
          </a:p>
        </p:txBody>
      </p:sp>
      <p:sp>
        <p:nvSpPr>
          <p:cNvPr id="411" name="CustomShape 4"/>
          <p:cNvSpPr/>
          <p:nvPr/>
        </p:nvSpPr>
        <p:spPr>
          <a:xfrm>
            <a:off x="3135240" y="2612160"/>
            <a:ext cx="2697120" cy="1739160"/>
          </a:xfrm>
          <a:custGeom>
            <a:avLst/>
            <a:gdLst/>
            <a:ahLst/>
            <a:cxnLst/>
            <a:rect l="l" t="t" r="r" b="b"/>
            <a:pathLst>
              <a:path w="7501" h="4840">
                <a:moveTo>
                  <a:pt x="0" y="0"/>
                </a:moveTo>
                <a:lnTo>
                  <a:pt x="6250" y="0"/>
                </a:lnTo>
                <a:lnTo>
                  <a:pt x="7500" y="2419"/>
                </a:lnTo>
                <a:lnTo>
                  <a:pt x="6250" y="4839"/>
                </a:lnTo>
                <a:lnTo>
                  <a:pt x="0" y="4839"/>
                </a:lnTo>
                <a:lnTo>
                  <a:pt x="1250" y="2419"/>
                </a:lnTo>
                <a:lnTo>
                  <a:pt x="0" y="0"/>
                </a:lnTo>
              </a:path>
            </a:pathLst>
          </a:custGeom>
          <a:solidFill>
            <a:srgbClr val="7FFF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lt-LT" sz="2400" dirty="0" smtClean="0">
                <a:latin typeface="Calibri" pitchFamily="34" charset="0"/>
                <a:cs typeface="Calibri" pitchFamily="34" charset="0"/>
              </a:rPr>
              <a:t>Tarpininkavimas/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lt-LT" sz="2400" dirty="0" smtClean="0">
                <a:latin typeface="Calibri" pitchFamily="34" charset="0"/>
                <a:cs typeface="Calibri" pitchFamily="34" charset="0"/>
              </a:rPr>
              <a:t>susitaikymas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2" name="CustomShape 5"/>
          <p:cNvSpPr/>
          <p:nvPr/>
        </p:nvSpPr>
        <p:spPr>
          <a:xfrm>
            <a:off x="5269320" y="2612160"/>
            <a:ext cx="2914200" cy="1739160"/>
          </a:xfrm>
          <a:custGeom>
            <a:avLst/>
            <a:gdLst/>
            <a:ahLst/>
            <a:cxnLst/>
            <a:rect l="l" t="t" r="r" b="b"/>
            <a:pathLst>
              <a:path w="8104" h="4840">
                <a:moveTo>
                  <a:pt x="0" y="0"/>
                </a:moveTo>
                <a:lnTo>
                  <a:pt x="6852" y="0"/>
                </a:lnTo>
                <a:lnTo>
                  <a:pt x="8103" y="2419"/>
                </a:lnTo>
                <a:lnTo>
                  <a:pt x="6852" y="4839"/>
                </a:lnTo>
                <a:lnTo>
                  <a:pt x="0" y="4839"/>
                </a:lnTo>
                <a:lnTo>
                  <a:pt x="1251" y="2419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Arbitražas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lv-LV" sz="2180" b="0" strike="noStrike" spc="-1" dirty="0">
              <a:latin typeface="Arial"/>
            </a:endParaRPr>
          </a:p>
        </p:txBody>
      </p:sp>
      <p:sp>
        <p:nvSpPr>
          <p:cNvPr id="413" name="CustomShape 6"/>
          <p:cNvSpPr/>
          <p:nvPr/>
        </p:nvSpPr>
        <p:spPr>
          <a:xfrm>
            <a:off x="7621200" y="2612160"/>
            <a:ext cx="2914200" cy="1739160"/>
          </a:xfrm>
          <a:custGeom>
            <a:avLst/>
            <a:gdLst/>
            <a:ahLst/>
            <a:cxnLst/>
            <a:rect l="l" t="t" r="r" b="b"/>
            <a:pathLst>
              <a:path w="8104" h="4840">
                <a:moveTo>
                  <a:pt x="0" y="0"/>
                </a:moveTo>
                <a:lnTo>
                  <a:pt x="6852" y="0"/>
                </a:lnTo>
                <a:lnTo>
                  <a:pt x="8103" y="2419"/>
                </a:lnTo>
                <a:lnTo>
                  <a:pt x="6852" y="4839"/>
                </a:lnTo>
                <a:lnTo>
                  <a:pt x="0" y="4839"/>
                </a:lnTo>
                <a:lnTo>
                  <a:pt x="1251" y="2419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n-US" sz="218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Teismo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18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procedūra</a:t>
            </a:r>
            <a:endParaRPr lang="lv-LV" sz="2180" b="0" strike="noStrike" spc="-1" dirty="0">
              <a:latin typeface="Arial"/>
            </a:endParaRPr>
          </a:p>
        </p:txBody>
      </p:sp>
      <p:sp>
        <p:nvSpPr>
          <p:cNvPr id="414" name="CustomShape 7"/>
          <p:cNvSpPr/>
          <p:nvPr/>
        </p:nvSpPr>
        <p:spPr>
          <a:xfrm>
            <a:off x="827280" y="4833000"/>
            <a:ext cx="1434240" cy="10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80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Pigu</a:t>
            </a:r>
            <a:r>
              <a:rPr lang="en-US" sz="2180" spc="-1" dirty="0" smtClean="0">
                <a:solidFill>
                  <a:srgbClr val="000000"/>
                </a:solidFill>
                <a:latin typeface="Asap"/>
                <a:ea typeface="DejaVu Sans"/>
              </a:rPr>
              <a:t>,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sap"/>
                <a:ea typeface="DejaVu Sans"/>
              </a:rPr>
              <a:t> </a:t>
            </a:r>
            <a:endParaRPr lang="lv-LV" sz="218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180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greita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sap"/>
                <a:ea typeface="DejaVu Sans"/>
              </a:rPr>
              <a:t>, </a:t>
            </a:r>
            <a:endParaRPr lang="lv-LV" sz="218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180" b="0" strike="noStrike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lengva</a:t>
            </a:r>
            <a:endParaRPr lang="lv-LV" sz="2180" b="0" strike="noStrike" spc="-1" dirty="0">
              <a:latin typeface="Arial"/>
            </a:endParaRPr>
          </a:p>
        </p:txBody>
      </p:sp>
      <p:sp>
        <p:nvSpPr>
          <p:cNvPr id="415" name="CustomShape 8"/>
          <p:cNvSpPr/>
          <p:nvPr/>
        </p:nvSpPr>
        <p:spPr>
          <a:xfrm>
            <a:off x="8784000" y="4833360"/>
            <a:ext cx="1725480" cy="166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80" b="0" strike="noStrike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Brangu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sap"/>
                <a:ea typeface="DejaVu Sans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2180" b="0" strike="noStrike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Lėtai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sap"/>
                <a:ea typeface="DejaVu Sans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2180" spc="-1" dirty="0" err="1" smtClean="0">
                <a:solidFill>
                  <a:srgbClr val="000000"/>
                </a:solidFill>
                <a:latin typeface="Asap"/>
                <a:ea typeface="DejaVu Sans"/>
              </a:rPr>
              <a:t>sudėtinga</a:t>
            </a:r>
            <a:r>
              <a:rPr lang="en-US" sz="2180" b="0" strike="noStrike" spc="-1" dirty="0" smtClean="0">
                <a:solidFill>
                  <a:srgbClr val="000000"/>
                </a:solidFill>
                <a:latin typeface="Asap"/>
                <a:ea typeface="DejaVu Sans"/>
              </a:rPr>
              <a:t> </a:t>
            </a:r>
            <a:endParaRPr lang="lv-LV" sz="218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Kai kurios rekomendacijos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8640" indent="-226800">
              <a:lnSpc>
                <a:spcPct val="100000"/>
              </a:lnSpc>
              <a:tabLst>
                <a:tab pos="0" algn="l"/>
              </a:tabLst>
            </a:pPr>
            <a:r>
              <a:rPr lang="en-US" sz="3200" b="1" strike="noStrike" spc="-1" dirty="0" err="1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Prisiminkite</a:t>
            </a:r>
            <a:r>
              <a:rPr lang="en-US" sz="3200" b="1" strike="noStrike" spc="-1" dirty="0" smtClean="0">
                <a:solidFill>
                  <a:srgbClr val="FF0000"/>
                </a:solidFill>
                <a:latin typeface="Calibri" pitchFamily="34" charset="0"/>
                <a:ea typeface="DejaVu Sans"/>
                <a:cs typeface="Calibri" pitchFamily="34" charset="0"/>
              </a:rPr>
              <a:t>: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Tam, k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ad žinotumėte, kaip apsaugoti savo teises - bent jau turėtumėte jas žinoti!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Nebijokite ginti savo teisių, tačiau tai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dary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kite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agresyviai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Saugokite kvitus, sąskaitas faktūras, mokėjimo dokumentus, rašytinį bendravimą su prekybininkais ir kitus dokumentus, susijusius su jūsų skundu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E9DAD99-A0EE-4F20-BA0F-A35C6A9497E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73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Veik</a:t>
            </a:r>
            <a:r>
              <a:rPr lang="en-US" sz="4400" b="1" dirty="0" err="1" smtClean="0">
                <a:latin typeface="Calibri Light" pitchFamily="34" charset="0"/>
                <a:cs typeface="Calibri Light" pitchFamily="34" charset="0"/>
              </a:rPr>
              <a:t>imas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 kolektyviai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9A9E1E3-A02B-40DE-8C52-0CF7E6A861A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74</a:t>
            </a:fld>
            <a:endParaRPr lang="lv-LV" sz="1200" b="0" strike="noStrike" spc="-1">
              <a:latin typeface="Arial"/>
            </a:endParaRPr>
          </a:p>
        </p:txBody>
      </p:sp>
      <p:sp>
        <p:nvSpPr>
          <p:cNvPr id="421" name="Line 3"/>
          <p:cNvSpPr/>
          <p:nvPr/>
        </p:nvSpPr>
        <p:spPr>
          <a:xfrm>
            <a:off x="634320" y="2699640"/>
            <a:ext cx="5312520" cy="0"/>
          </a:xfrm>
          <a:prstGeom prst="line">
            <a:avLst/>
          </a:prstGeom>
          <a:ln w="7632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Line 4"/>
          <p:cNvSpPr/>
          <p:nvPr/>
        </p:nvSpPr>
        <p:spPr>
          <a:xfrm flipV="1">
            <a:off x="5810248" y="1571612"/>
            <a:ext cx="0" cy="4876920"/>
          </a:xfrm>
          <a:prstGeom prst="line">
            <a:avLst/>
          </a:prstGeom>
          <a:ln w="7632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Line 5"/>
          <p:cNvSpPr/>
          <p:nvPr/>
        </p:nvSpPr>
        <p:spPr>
          <a:xfrm>
            <a:off x="5953124" y="2714620"/>
            <a:ext cx="5312520" cy="0"/>
          </a:xfrm>
          <a:prstGeom prst="line">
            <a:avLst/>
          </a:prstGeom>
          <a:ln w="76320">
            <a:solidFill>
              <a:srgbClr val="11111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6"/>
          <p:cNvSpPr/>
          <p:nvPr/>
        </p:nvSpPr>
        <p:spPr>
          <a:xfrm>
            <a:off x="677880" y="1961640"/>
            <a:ext cx="5136480" cy="5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Teisminiai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</a:t>
            </a:r>
            <a:r>
              <a:rPr lang="lt-LT" sz="3200" b="1" dirty="0" smtClean="0">
                <a:latin typeface="Calibri" pitchFamily="34" charset="0"/>
                <a:cs typeface="Calibri" pitchFamily="34" charset="0"/>
              </a:rPr>
              <a:t>raudimai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5" name="CustomShape 7"/>
          <p:cNvSpPr/>
          <p:nvPr/>
        </p:nvSpPr>
        <p:spPr>
          <a:xfrm>
            <a:off x="5810248" y="1959480"/>
            <a:ext cx="5838632" cy="6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Grupiniai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kolektyviniai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veiksmai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426" name="CustomShape 8"/>
          <p:cNvSpPr/>
          <p:nvPr/>
        </p:nvSpPr>
        <p:spPr>
          <a:xfrm>
            <a:off x="523836" y="2928934"/>
            <a:ext cx="5136480" cy="363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Tikslas yra sustabdyti pažeidimą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Apima sprendimo priėmimą, jo paskelbimą ir, jei reikia, piniginių baudų taikymą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7" name="CustomShape 9"/>
          <p:cNvSpPr/>
          <p:nvPr/>
        </p:nvSpPr>
        <p:spPr>
          <a:xfrm>
            <a:off x="5453058" y="2857496"/>
            <a:ext cx="6429420" cy="2714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Tikslas - užtikrinti, kad vieno proceso metu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keli vartotojai su panašiais reikalavimais būtų patenkinti (įskaitant kompensaciją)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t-LT" sz="3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Teisiniai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draudimai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Paprastai </a:t>
            </a:r>
            <a:r>
              <a:rPr lang="lt-LT" sz="3200" u="sng" dirty="0" smtClean="0">
                <a:latin typeface="Calibri" pitchFamily="34" charset="0"/>
                <a:cs typeface="Calibri" pitchFamily="34" charset="0"/>
              </a:rPr>
              <a:t>vartotojų apsaugos institucijos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yra kompetentingos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atlikti tyrimą ir priimti sprendimus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Institucijos pačios nustato savo prioritetus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Vartotojų organizacijos turi teisę prašyti valdžios institucijų (kartais ir teismų) taikyti draudimą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Galimi savanoriški prekiautojo įsipareigojimai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Piniginės baudos priklauso nuo šalies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įstatymų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1676966-53CA-4289-9218-90CB88A12CC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75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Tai 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NĖRA</a:t>
            </a: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 kolektyvinis veiksmas!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72EDD30-E9BB-490B-A8BF-F9B8C8F8269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76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433" name="Picture 432"/>
          <p:cNvPicPr/>
          <p:nvPr/>
        </p:nvPicPr>
        <p:blipFill>
          <a:blip r:embed="rId2"/>
          <a:stretch/>
        </p:blipFill>
        <p:spPr>
          <a:xfrm>
            <a:off x="2507400" y="221580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34" name="Picture 433"/>
          <p:cNvPicPr/>
          <p:nvPr/>
        </p:nvPicPr>
        <p:blipFill>
          <a:blip r:embed="rId3" cstate="print"/>
          <a:stretch/>
        </p:blipFill>
        <p:spPr>
          <a:xfrm>
            <a:off x="6256440" y="2750400"/>
            <a:ext cx="1361520" cy="1310760"/>
          </a:xfrm>
          <a:prstGeom prst="rect">
            <a:avLst/>
          </a:prstGeom>
          <a:ln w="0">
            <a:noFill/>
          </a:ln>
        </p:spPr>
      </p:pic>
      <p:sp>
        <p:nvSpPr>
          <p:cNvPr id="435" name="CustomShape 3"/>
          <p:cNvSpPr/>
          <p:nvPr/>
        </p:nvSpPr>
        <p:spPr>
          <a:xfrm>
            <a:off x="4179960" y="2917080"/>
            <a:ext cx="1566000" cy="259560"/>
          </a:xfrm>
          <a:custGeom>
            <a:avLst/>
            <a:gdLst/>
            <a:ahLst/>
            <a:cxnLst/>
            <a:rect l="l" t="t" r="r" b="b"/>
            <a:pathLst>
              <a:path w="4357" h="728">
                <a:moveTo>
                  <a:pt x="0" y="181"/>
                </a:moveTo>
                <a:lnTo>
                  <a:pt x="3267" y="181"/>
                </a:lnTo>
                <a:lnTo>
                  <a:pt x="3267" y="0"/>
                </a:lnTo>
                <a:lnTo>
                  <a:pt x="4356" y="363"/>
                </a:lnTo>
                <a:lnTo>
                  <a:pt x="3267" y="727"/>
                </a:lnTo>
                <a:lnTo>
                  <a:pt x="3267" y="545"/>
                </a:lnTo>
                <a:lnTo>
                  <a:pt x="0" y="545"/>
                </a:lnTo>
                <a:lnTo>
                  <a:pt x="0" y="181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6" name="Picture 435"/>
          <p:cNvPicPr/>
          <p:nvPr/>
        </p:nvPicPr>
        <p:blipFill>
          <a:blip r:embed="rId2"/>
          <a:stretch/>
        </p:blipFill>
        <p:spPr>
          <a:xfrm>
            <a:off x="2507760" y="400104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436"/>
          <p:cNvPicPr/>
          <p:nvPr/>
        </p:nvPicPr>
        <p:blipFill>
          <a:blip r:embed="rId2"/>
          <a:stretch/>
        </p:blipFill>
        <p:spPr>
          <a:xfrm>
            <a:off x="5207760" y="491544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437"/>
          <p:cNvPicPr/>
          <p:nvPr/>
        </p:nvPicPr>
        <p:blipFill>
          <a:blip r:embed="rId2"/>
          <a:stretch/>
        </p:blipFill>
        <p:spPr>
          <a:xfrm>
            <a:off x="3727080" y="487188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438"/>
          <p:cNvPicPr/>
          <p:nvPr/>
        </p:nvPicPr>
        <p:blipFill>
          <a:blip r:embed="rId2"/>
          <a:stretch/>
        </p:blipFill>
        <p:spPr>
          <a:xfrm>
            <a:off x="6601320" y="491544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439"/>
          <p:cNvPicPr/>
          <p:nvPr/>
        </p:nvPicPr>
        <p:blipFill>
          <a:blip r:embed="rId2"/>
          <a:stretch/>
        </p:blipFill>
        <p:spPr>
          <a:xfrm>
            <a:off x="8082360" y="491544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440"/>
          <p:cNvPicPr/>
          <p:nvPr/>
        </p:nvPicPr>
        <p:blipFill>
          <a:blip r:embed="rId2"/>
          <a:stretch/>
        </p:blipFill>
        <p:spPr>
          <a:xfrm>
            <a:off x="9476280" y="4915440"/>
            <a:ext cx="930600" cy="1650240"/>
          </a:xfrm>
          <a:prstGeom prst="rect">
            <a:avLst/>
          </a:prstGeom>
          <a:ln w="0">
            <a:noFill/>
          </a:ln>
        </p:spPr>
      </p:pic>
      <p:sp>
        <p:nvSpPr>
          <p:cNvPr id="442" name="CustomShape 4"/>
          <p:cNvSpPr/>
          <p:nvPr/>
        </p:nvSpPr>
        <p:spPr>
          <a:xfrm rot="20778000">
            <a:off x="4178160" y="3962160"/>
            <a:ext cx="1566000" cy="259200"/>
          </a:xfrm>
          <a:custGeom>
            <a:avLst/>
            <a:gdLst/>
            <a:ahLst/>
            <a:cxnLst/>
            <a:rect l="l" t="t" r="r" b="b"/>
            <a:pathLst>
              <a:path w="4357" h="727">
                <a:moveTo>
                  <a:pt x="0" y="181"/>
                </a:moveTo>
                <a:lnTo>
                  <a:pt x="3267" y="181"/>
                </a:lnTo>
                <a:lnTo>
                  <a:pt x="3268" y="0"/>
                </a:lnTo>
                <a:lnTo>
                  <a:pt x="4356" y="363"/>
                </a:lnTo>
                <a:lnTo>
                  <a:pt x="3266" y="726"/>
                </a:lnTo>
                <a:lnTo>
                  <a:pt x="3267" y="544"/>
                </a:lnTo>
                <a:lnTo>
                  <a:pt x="0" y="544"/>
                </a:lnTo>
                <a:lnTo>
                  <a:pt x="0" y="181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5"/>
          <p:cNvSpPr/>
          <p:nvPr/>
        </p:nvSpPr>
        <p:spPr>
          <a:xfrm rot="19927800">
            <a:off x="4650480" y="4498920"/>
            <a:ext cx="1565280" cy="259200"/>
          </a:xfrm>
          <a:custGeom>
            <a:avLst/>
            <a:gdLst/>
            <a:ahLst/>
            <a:cxnLst/>
            <a:rect l="l" t="t" r="r" b="b"/>
            <a:pathLst>
              <a:path w="4355" h="728">
                <a:moveTo>
                  <a:pt x="0" y="186"/>
                </a:moveTo>
                <a:lnTo>
                  <a:pt x="3265" y="181"/>
                </a:lnTo>
                <a:lnTo>
                  <a:pt x="3265" y="0"/>
                </a:lnTo>
                <a:lnTo>
                  <a:pt x="4354" y="361"/>
                </a:lnTo>
                <a:lnTo>
                  <a:pt x="3265" y="727"/>
                </a:lnTo>
                <a:lnTo>
                  <a:pt x="3264" y="545"/>
                </a:lnTo>
                <a:lnTo>
                  <a:pt x="0" y="548"/>
                </a:lnTo>
                <a:lnTo>
                  <a:pt x="0" y="186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"/>
          <p:cNvSpPr/>
          <p:nvPr/>
        </p:nvSpPr>
        <p:spPr>
          <a:xfrm rot="18987000">
            <a:off x="5761800" y="4510440"/>
            <a:ext cx="900000" cy="259200"/>
          </a:xfrm>
          <a:custGeom>
            <a:avLst/>
            <a:gdLst/>
            <a:ahLst/>
            <a:cxnLst/>
            <a:rect l="l" t="t" r="r" b="b"/>
            <a:pathLst>
              <a:path w="2507" h="726">
                <a:moveTo>
                  <a:pt x="1" y="182"/>
                </a:moveTo>
                <a:lnTo>
                  <a:pt x="1879" y="181"/>
                </a:lnTo>
                <a:lnTo>
                  <a:pt x="1880" y="0"/>
                </a:lnTo>
                <a:lnTo>
                  <a:pt x="2506" y="362"/>
                </a:lnTo>
                <a:lnTo>
                  <a:pt x="1879" y="725"/>
                </a:lnTo>
                <a:lnTo>
                  <a:pt x="1879" y="543"/>
                </a:lnTo>
                <a:lnTo>
                  <a:pt x="0" y="545"/>
                </a:lnTo>
                <a:lnTo>
                  <a:pt x="1" y="182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7"/>
          <p:cNvSpPr/>
          <p:nvPr/>
        </p:nvSpPr>
        <p:spPr>
          <a:xfrm rot="16348800">
            <a:off x="6823800" y="4451040"/>
            <a:ext cx="543240" cy="259200"/>
          </a:xfrm>
          <a:custGeom>
            <a:avLst/>
            <a:gdLst/>
            <a:ahLst/>
            <a:cxnLst/>
            <a:rect l="l" t="t" r="r" b="b"/>
            <a:pathLst>
              <a:path w="1516" h="726">
                <a:moveTo>
                  <a:pt x="0" y="180"/>
                </a:moveTo>
                <a:lnTo>
                  <a:pt x="1137" y="181"/>
                </a:lnTo>
                <a:lnTo>
                  <a:pt x="1136" y="0"/>
                </a:lnTo>
                <a:lnTo>
                  <a:pt x="1515" y="362"/>
                </a:lnTo>
                <a:lnTo>
                  <a:pt x="1136" y="725"/>
                </a:lnTo>
                <a:lnTo>
                  <a:pt x="1136" y="543"/>
                </a:lnTo>
                <a:lnTo>
                  <a:pt x="0" y="544"/>
                </a:lnTo>
                <a:lnTo>
                  <a:pt x="0" y="180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8"/>
          <p:cNvSpPr/>
          <p:nvPr/>
        </p:nvSpPr>
        <p:spPr>
          <a:xfrm rot="13893600">
            <a:off x="7612920" y="4317480"/>
            <a:ext cx="900000" cy="259200"/>
          </a:xfrm>
          <a:custGeom>
            <a:avLst/>
            <a:gdLst/>
            <a:ahLst/>
            <a:cxnLst/>
            <a:rect l="l" t="t" r="r" b="b"/>
            <a:pathLst>
              <a:path w="2507" h="727">
                <a:moveTo>
                  <a:pt x="0" y="182"/>
                </a:moveTo>
                <a:lnTo>
                  <a:pt x="1879" y="181"/>
                </a:lnTo>
                <a:lnTo>
                  <a:pt x="1879" y="0"/>
                </a:lnTo>
                <a:lnTo>
                  <a:pt x="2506" y="362"/>
                </a:lnTo>
                <a:lnTo>
                  <a:pt x="1879" y="726"/>
                </a:lnTo>
                <a:lnTo>
                  <a:pt x="1879" y="544"/>
                </a:lnTo>
                <a:lnTo>
                  <a:pt x="0" y="545"/>
                </a:lnTo>
                <a:lnTo>
                  <a:pt x="0" y="182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9"/>
          <p:cNvSpPr/>
          <p:nvPr/>
        </p:nvSpPr>
        <p:spPr>
          <a:xfrm rot="13210800">
            <a:off x="8052840" y="4073400"/>
            <a:ext cx="1559880" cy="259200"/>
          </a:xfrm>
          <a:custGeom>
            <a:avLst/>
            <a:gdLst/>
            <a:ahLst/>
            <a:cxnLst/>
            <a:rect l="l" t="t" r="r" b="b"/>
            <a:pathLst>
              <a:path w="4340" h="727">
                <a:moveTo>
                  <a:pt x="0" y="183"/>
                </a:moveTo>
                <a:lnTo>
                  <a:pt x="3254" y="181"/>
                </a:lnTo>
                <a:lnTo>
                  <a:pt x="3254" y="0"/>
                </a:lnTo>
                <a:lnTo>
                  <a:pt x="4339" y="362"/>
                </a:lnTo>
                <a:lnTo>
                  <a:pt x="3254" y="726"/>
                </a:lnTo>
                <a:lnTo>
                  <a:pt x="3254" y="544"/>
                </a:lnTo>
                <a:lnTo>
                  <a:pt x="0" y="545"/>
                </a:lnTo>
                <a:lnTo>
                  <a:pt x="0" y="183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Tai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kolektyvinis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veiksmas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97AAF69-1461-48B1-AF38-046A76F2A15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77</a:t>
            </a:fld>
            <a:endParaRPr lang="lv-LV" sz="1200" b="0" strike="noStrike" spc="-1">
              <a:latin typeface="Arial"/>
            </a:endParaRPr>
          </a:p>
        </p:txBody>
      </p:sp>
      <p:pic>
        <p:nvPicPr>
          <p:cNvPr id="450" name="Picture 449"/>
          <p:cNvPicPr/>
          <p:nvPr/>
        </p:nvPicPr>
        <p:blipFill>
          <a:blip r:embed="rId2"/>
          <a:stretch/>
        </p:blipFill>
        <p:spPr>
          <a:xfrm>
            <a:off x="1643400" y="203616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450"/>
          <p:cNvPicPr/>
          <p:nvPr/>
        </p:nvPicPr>
        <p:blipFill>
          <a:blip r:embed="rId3" cstate="print"/>
          <a:stretch/>
        </p:blipFill>
        <p:spPr>
          <a:xfrm>
            <a:off x="9616320" y="1569240"/>
            <a:ext cx="1361520" cy="1310760"/>
          </a:xfrm>
          <a:prstGeom prst="rect">
            <a:avLst/>
          </a:prstGeom>
          <a:ln w="0">
            <a:noFill/>
          </a:ln>
        </p:spPr>
      </p:pic>
      <p:sp>
        <p:nvSpPr>
          <p:cNvPr id="452" name="CustomShape 3"/>
          <p:cNvSpPr/>
          <p:nvPr/>
        </p:nvSpPr>
        <p:spPr>
          <a:xfrm>
            <a:off x="3315960" y="2737440"/>
            <a:ext cx="1566000" cy="259560"/>
          </a:xfrm>
          <a:custGeom>
            <a:avLst/>
            <a:gdLst/>
            <a:ahLst/>
            <a:cxnLst/>
            <a:rect l="l" t="t" r="r" b="b"/>
            <a:pathLst>
              <a:path w="4357" h="728">
                <a:moveTo>
                  <a:pt x="0" y="181"/>
                </a:moveTo>
                <a:lnTo>
                  <a:pt x="3267" y="181"/>
                </a:lnTo>
                <a:lnTo>
                  <a:pt x="3267" y="0"/>
                </a:lnTo>
                <a:lnTo>
                  <a:pt x="4356" y="363"/>
                </a:lnTo>
                <a:lnTo>
                  <a:pt x="3267" y="727"/>
                </a:lnTo>
                <a:lnTo>
                  <a:pt x="3267" y="545"/>
                </a:lnTo>
                <a:lnTo>
                  <a:pt x="0" y="545"/>
                </a:lnTo>
                <a:lnTo>
                  <a:pt x="0" y="181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452"/>
          <p:cNvPicPr/>
          <p:nvPr/>
        </p:nvPicPr>
        <p:blipFill>
          <a:blip r:embed="rId2"/>
          <a:stretch/>
        </p:blipFill>
        <p:spPr>
          <a:xfrm>
            <a:off x="1643760" y="382140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54" name="Picture 453"/>
          <p:cNvPicPr/>
          <p:nvPr/>
        </p:nvPicPr>
        <p:blipFill>
          <a:blip r:embed="rId2"/>
          <a:stretch/>
        </p:blipFill>
        <p:spPr>
          <a:xfrm>
            <a:off x="4343760" y="473580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454"/>
          <p:cNvPicPr/>
          <p:nvPr/>
        </p:nvPicPr>
        <p:blipFill>
          <a:blip r:embed="rId2"/>
          <a:stretch/>
        </p:blipFill>
        <p:spPr>
          <a:xfrm>
            <a:off x="2863080" y="469224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455"/>
          <p:cNvPicPr/>
          <p:nvPr/>
        </p:nvPicPr>
        <p:blipFill>
          <a:blip r:embed="rId2"/>
          <a:stretch/>
        </p:blipFill>
        <p:spPr>
          <a:xfrm>
            <a:off x="5737320" y="473580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456"/>
          <p:cNvPicPr/>
          <p:nvPr/>
        </p:nvPicPr>
        <p:blipFill>
          <a:blip r:embed="rId2"/>
          <a:stretch/>
        </p:blipFill>
        <p:spPr>
          <a:xfrm>
            <a:off x="7218360" y="4735800"/>
            <a:ext cx="930600" cy="16502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457"/>
          <p:cNvPicPr/>
          <p:nvPr/>
        </p:nvPicPr>
        <p:blipFill>
          <a:blip r:embed="rId2"/>
          <a:stretch/>
        </p:blipFill>
        <p:spPr>
          <a:xfrm>
            <a:off x="8612280" y="4735800"/>
            <a:ext cx="930600" cy="1650240"/>
          </a:xfrm>
          <a:prstGeom prst="rect">
            <a:avLst/>
          </a:prstGeom>
          <a:ln w="0">
            <a:noFill/>
          </a:ln>
        </p:spPr>
      </p:pic>
      <p:sp>
        <p:nvSpPr>
          <p:cNvPr id="459" name="CustomShape 4"/>
          <p:cNvSpPr/>
          <p:nvPr/>
        </p:nvSpPr>
        <p:spPr>
          <a:xfrm rot="20778000">
            <a:off x="3314160" y="3782520"/>
            <a:ext cx="1566000" cy="259200"/>
          </a:xfrm>
          <a:custGeom>
            <a:avLst/>
            <a:gdLst/>
            <a:ahLst/>
            <a:cxnLst/>
            <a:rect l="l" t="t" r="r" b="b"/>
            <a:pathLst>
              <a:path w="4357" h="727">
                <a:moveTo>
                  <a:pt x="0" y="181"/>
                </a:moveTo>
                <a:lnTo>
                  <a:pt x="3267" y="181"/>
                </a:lnTo>
                <a:lnTo>
                  <a:pt x="3268" y="0"/>
                </a:lnTo>
                <a:lnTo>
                  <a:pt x="4356" y="363"/>
                </a:lnTo>
                <a:lnTo>
                  <a:pt x="3266" y="726"/>
                </a:lnTo>
                <a:lnTo>
                  <a:pt x="3267" y="544"/>
                </a:lnTo>
                <a:lnTo>
                  <a:pt x="0" y="544"/>
                </a:lnTo>
                <a:lnTo>
                  <a:pt x="0" y="181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5"/>
          <p:cNvSpPr/>
          <p:nvPr/>
        </p:nvSpPr>
        <p:spPr>
          <a:xfrm rot="19927800">
            <a:off x="3786480" y="4319280"/>
            <a:ext cx="1565280" cy="259200"/>
          </a:xfrm>
          <a:custGeom>
            <a:avLst/>
            <a:gdLst/>
            <a:ahLst/>
            <a:cxnLst/>
            <a:rect l="l" t="t" r="r" b="b"/>
            <a:pathLst>
              <a:path w="4355" h="728">
                <a:moveTo>
                  <a:pt x="0" y="186"/>
                </a:moveTo>
                <a:lnTo>
                  <a:pt x="3265" y="181"/>
                </a:lnTo>
                <a:lnTo>
                  <a:pt x="3265" y="0"/>
                </a:lnTo>
                <a:lnTo>
                  <a:pt x="4354" y="361"/>
                </a:lnTo>
                <a:lnTo>
                  <a:pt x="3265" y="727"/>
                </a:lnTo>
                <a:lnTo>
                  <a:pt x="3264" y="545"/>
                </a:lnTo>
                <a:lnTo>
                  <a:pt x="0" y="548"/>
                </a:lnTo>
                <a:lnTo>
                  <a:pt x="0" y="186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6"/>
          <p:cNvSpPr/>
          <p:nvPr/>
        </p:nvSpPr>
        <p:spPr>
          <a:xfrm rot="18987000">
            <a:off x="4897800" y="4330800"/>
            <a:ext cx="900000" cy="259200"/>
          </a:xfrm>
          <a:custGeom>
            <a:avLst/>
            <a:gdLst/>
            <a:ahLst/>
            <a:cxnLst/>
            <a:rect l="l" t="t" r="r" b="b"/>
            <a:pathLst>
              <a:path w="2507" h="726">
                <a:moveTo>
                  <a:pt x="1" y="182"/>
                </a:moveTo>
                <a:lnTo>
                  <a:pt x="1879" y="181"/>
                </a:lnTo>
                <a:lnTo>
                  <a:pt x="1880" y="0"/>
                </a:lnTo>
                <a:lnTo>
                  <a:pt x="2506" y="362"/>
                </a:lnTo>
                <a:lnTo>
                  <a:pt x="1879" y="725"/>
                </a:lnTo>
                <a:lnTo>
                  <a:pt x="1879" y="543"/>
                </a:lnTo>
                <a:lnTo>
                  <a:pt x="0" y="545"/>
                </a:lnTo>
                <a:lnTo>
                  <a:pt x="1" y="182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7"/>
          <p:cNvSpPr/>
          <p:nvPr/>
        </p:nvSpPr>
        <p:spPr>
          <a:xfrm rot="16348800">
            <a:off x="5959800" y="4271400"/>
            <a:ext cx="543240" cy="259200"/>
          </a:xfrm>
          <a:custGeom>
            <a:avLst/>
            <a:gdLst/>
            <a:ahLst/>
            <a:cxnLst/>
            <a:rect l="l" t="t" r="r" b="b"/>
            <a:pathLst>
              <a:path w="1516" h="726">
                <a:moveTo>
                  <a:pt x="0" y="180"/>
                </a:moveTo>
                <a:lnTo>
                  <a:pt x="1137" y="181"/>
                </a:lnTo>
                <a:lnTo>
                  <a:pt x="1136" y="0"/>
                </a:lnTo>
                <a:lnTo>
                  <a:pt x="1515" y="362"/>
                </a:lnTo>
                <a:lnTo>
                  <a:pt x="1136" y="725"/>
                </a:lnTo>
                <a:lnTo>
                  <a:pt x="1136" y="543"/>
                </a:lnTo>
                <a:lnTo>
                  <a:pt x="0" y="544"/>
                </a:lnTo>
                <a:lnTo>
                  <a:pt x="0" y="180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8"/>
          <p:cNvSpPr/>
          <p:nvPr/>
        </p:nvSpPr>
        <p:spPr>
          <a:xfrm rot="13893600">
            <a:off x="6748920" y="4137840"/>
            <a:ext cx="900000" cy="259200"/>
          </a:xfrm>
          <a:custGeom>
            <a:avLst/>
            <a:gdLst/>
            <a:ahLst/>
            <a:cxnLst/>
            <a:rect l="l" t="t" r="r" b="b"/>
            <a:pathLst>
              <a:path w="2507" h="727">
                <a:moveTo>
                  <a:pt x="0" y="182"/>
                </a:moveTo>
                <a:lnTo>
                  <a:pt x="1879" y="181"/>
                </a:lnTo>
                <a:lnTo>
                  <a:pt x="1879" y="0"/>
                </a:lnTo>
                <a:lnTo>
                  <a:pt x="2506" y="362"/>
                </a:lnTo>
                <a:lnTo>
                  <a:pt x="1879" y="726"/>
                </a:lnTo>
                <a:lnTo>
                  <a:pt x="1879" y="544"/>
                </a:lnTo>
                <a:lnTo>
                  <a:pt x="0" y="545"/>
                </a:lnTo>
                <a:lnTo>
                  <a:pt x="0" y="182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9"/>
          <p:cNvSpPr/>
          <p:nvPr/>
        </p:nvSpPr>
        <p:spPr>
          <a:xfrm rot="13210800">
            <a:off x="7188840" y="3893760"/>
            <a:ext cx="1559880" cy="259200"/>
          </a:xfrm>
          <a:custGeom>
            <a:avLst/>
            <a:gdLst/>
            <a:ahLst/>
            <a:cxnLst/>
            <a:rect l="l" t="t" r="r" b="b"/>
            <a:pathLst>
              <a:path w="4340" h="727">
                <a:moveTo>
                  <a:pt x="0" y="183"/>
                </a:moveTo>
                <a:lnTo>
                  <a:pt x="3254" y="181"/>
                </a:lnTo>
                <a:lnTo>
                  <a:pt x="3254" y="0"/>
                </a:lnTo>
                <a:lnTo>
                  <a:pt x="4339" y="362"/>
                </a:lnTo>
                <a:lnTo>
                  <a:pt x="3254" y="726"/>
                </a:lnTo>
                <a:lnTo>
                  <a:pt x="3254" y="544"/>
                </a:lnTo>
                <a:lnTo>
                  <a:pt x="0" y="545"/>
                </a:lnTo>
                <a:lnTo>
                  <a:pt x="0" y="183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10"/>
          <p:cNvSpPr/>
          <p:nvPr/>
        </p:nvSpPr>
        <p:spPr>
          <a:xfrm>
            <a:off x="5231880" y="2543760"/>
            <a:ext cx="2262600" cy="106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Vartotojų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organizacija</a:t>
            </a:r>
            <a:endParaRPr lang="lv-LV" sz="2800" b="0" strike="noStrike" spc="-1" dirty="0">
              <a:latin typeface="Arial"/>
            </a:endParaRPr>
          </a:p>
        </p:txBody>
      </p:sp>
      <p:sp>
        <p:nvSpPr>
          <p:cNvPr id="466" name="CustomShape 11"/>
          <p:cNvSpPr/>
          <p:nvPr/>
        </p:nvSpPr>
        <p:spPr>
          <a:xfrm rot="20654400">
            <a:off x="7715520" y="2181240"/>
            <a:ext cx="1566000" cy="697320"/>
          </a:xfrm>
          <a:custGeom>
            <a:avLst/>
            <a:gdLst/>
            <a:ahLst/>
            <a:cxnLst/>
            <a:rect l="l" t="t" r="r" b="b"/>
            <a:pathLst>
              <a:path w="4358" h="1945">
                <a:moveTo>
                  <a:pt x="0" y="489"/>
                </a:moveTo>
                <a:lnTo>
                  <a:pt x="3267" y="485"/>
                </a:lnTo>
                <a:lnTo>
                  <a:pt x="3266" y="0"/>
                </a:lnTo>
                <a:lnTo>
                  <a:pt x="4357" y="970"/>
                </a:lnTo>
                <a:lnTo>
                  <a:pt x="3268" y="1944"/>
                </a:lnTo>
                <a:lnTo>
                  <a:pt x="3268" y="1457"/>
                </a:lnTo>
                <a:lnTo>
                  <a:pt x="1" y="1460"/>
                </a:lnTo>
                <a:lnTo>
                  <a:pt x="0" y="489"/>
                </a:lnTo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Kolektyviniai veiksmai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838080" y="1789560"/>
            <a:ext cx="10830084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Vienas ieškovas - daug naudos gavėjų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Neįgaliotas atstovas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Įvairių rūšių pretenzijos - sutarties įvykdymas, žalos atlyginimas, prekių remontas, atsisaky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mo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teisė ir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kita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5350D4E-F4BA-4C35-8D16-29E1C06BB4B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P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ratimai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595274" y="2285992"/>
            <a:ext cx="11001452" cy="4013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lt-LT" sz="3200" b="1" dirty="0" smtClean="0">
                <a:latin typeface="Calibri Light" pitchFamily="34" charset="0"/>
                <a:cs typeface="Calibri Light" pitchFamily="34" charset="0"/>
              </a:rPr>
              <a:t>Diskusija - </a:t>
            </a:r>
            <a:r>
              <a:rPr lang="en-US" sz="3200" b="1" dirty="0" smtClean="0">
                <a:latin typeface="Calibri Light" pitchFamily="34" charset="0"/>
                <a:cs typeface="Calibri Light" pitchFamily="34" charset="0"/>
              </a:rPr>
              <a:t>K</a:t>
            </a:r>
            <a:r>
              <a:rPr lang="lt-LT" sz="3200" b="1" dirty="0" smtClean="0">
                <a:latin typeface="Calibri Light" pitchFamily="34" charset="0"/>
                <a:cs typeface="Calibri Light" pitchFamily="34" charset="0"/>
              </a:rPr>
              <a:t>aip parašyti tobulą skundą dėl nekokybiškų prekių</a:t>
            </a:r>
            <a:r>
              <a:rPr lang="en-US" sz="3200" b="1" dirty="0" smtClean="0">
                <a:latin typeface="Calibri Light" pitchFamily="34" charset="0"/>
                <a:cs typeface="Calibri Light" pitchFamily="34" charset="0"/>
              </a:rPr>
              <a:t>?</a:t>
            </a:r>
          </a:p>
          <a:p>
            <a:endParaRPr lang="en-US" sz="32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lt-LT" sz="3200" b="1" dirty="0" smtClean="0">
                <a:latin typeface="Calibri Light" pitchFamily="34" charset="0"/>
                <a:cs typeface="Calibri Light" pitchFamily="34" charset="0"/>
              </a:rPr>
              <a:t>• Vaidmenų žaidimas-</a:t>
            </a:r>
            <a:r>
              <a:rPr lang="en-US" sz="32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lt-LT" sz="3200" b="1" dirty="0" smtClean="0">
                <a:latin typeface="Calibri Light" pitchFamily="34" charset="0"/>
                <a:cs typeface="Calibri Light" pitchFamily="34" charset="0"/>
              </a:rPr>
              <a:t>dialogas tarp vartotojo ir </a:t>
            </a:r>
            <a:r>
              <a:rPr lang="en-US" sz="3200" b="1" dirty="0" err="1" smtClean="0">
                <a:latin typeface="Calibri Light" pitchFamily="34" charset="0"/>
                <a:cs typeface="Calibri Light" pitchFamily="34" charset="0"/>
              </a:rPr>
              <a:t>pardavėjo</a:t>
            </a:r>
            <a:r>
              <a:rPr lang="en-US" sz="3200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lt-LT" sz="3200" b="1" dirty="0" smtClean="0">
                <a:latin typeface="Calibri Light" pitchFamily="34" charset="0"/>
                <a:cs typeface="Calibri Light" pitchFamily="34" charset="0"/>
              </a:rPr>
              <a:t>apie vartotojo problemą</a:t>
            </a:r>
            <a:r>
              <a:rPr lang="en-US" sz="3200" b="1" dirty="0" smtClean="0">
                <a:latin typeface="Calibri Light" pitchFamily="34" charset="0"/>
                <a:cs typeface="Calibri Light" pitchFamily="34" charset="0"/>
              </a:rPr>
              <a:t>.</a:t>
            </a:r>
            <a:endParaRPr lang="lv-LV" sz="3200" b="1" strike="noStrike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6EA324C-5580-413C-A519-BA74B24E110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79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Pagrindinės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vartotojų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teisės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38080" y="1643050"/>
            <a:ext cx="9959760" cy="4114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1) Prieiga prie būtiniausių prekių ir paslaugų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2) Pažeidžiamų ir nepalankioje padėtyje esančių vartotojų apsauga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3) Produkto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saugumas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latin typeface="Calibri" pitchFamily="34" charset="0"/>
                <a:cs typeface="Calibri" pitchFamily="34" charset="0"/>
              </a:rPr>
              <a:t>4) Ekonominių interesų apsauga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5)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Informacija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6)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Vartotojų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švietimas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AE37D3D-6471-4F1C-B773-55A530F594D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838080" y="365040"/>
            <a:ext cx="10513080" cy="61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Klausimai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atsakymai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ir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apibendrinimas</a:t>
            </a:r>
            <a:endParaRPr lang="lv-LV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1.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>
                <a:cs typeface="Calibri" pitchFamily="34" charset="0"/>
              </a:rPr>
              <a:t>Kaip žinoti, ar veikiate kaip vartotojas?</a:t>
            </a:r>
            <a:endParaRPr lang="lv-LV" sz="3200" b="0" strike="noStrike" spc="-1" dirty="0">
              <a:cs typeface="Calibri" pitchFamily="34" charset="0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0E60C1C-4469-46BE-92F8-E9E1CD4635B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81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1.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K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lausimas -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: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Kaip žinoti, ar veikiate kaip vartotojas?</a:t>
            </a:r>
            <a:endParaRPr lang="lv-LV" sz="3200" spc="-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tsakymas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:</a:t>
            </a:r>
            <a:endParaRPr lang="lv-LV" sz="3200" b="0" strike="noStrike" spc="-1" dirty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Trys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kriterijai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aš veikiu kaip fizinis asmuo ar juridinio asmens vardu?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veikiu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atsietai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nuo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savo p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rekybos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versl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, amat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 ar profesij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lt-LT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lt-LT" sz="3200" dirty="0" smtClean="0">
                <a:latin typeface="Calibri" pitchFamily="34" charset="0"/>
                <a:cs typeface="Calibri" pitchFamily="34" charset="0"/>
              </a:rPr>
              <a:t>• Ar aš turiu reikalų su fiziniu ar juridiniu asmeniu, kuris parduoda prekes ar siūlo paslaugas, susijusias su jo prekyba, verslu, amatu ar profesija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lv-LV" sz="2800" b="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A643DF6-1ED7-4DA7-9691-D0DF7A364CC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82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2.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Ar vartotojų teisės priklauso tik nuo šalies teisės aktų?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531F1EE-38F6-4B86-80BA-611E9B2E95B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83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2.Klausimas -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lt-LT" sz="3200" dirty="0" smtClean="0"/>
              <a:t>Ar vartotojų teisės priklauso tik nuo šalies teisės aktų?</a:t>
            </a:r>
            <a:endParaRPr lang="lv-LV" sz="3200" spc="-1" dirty="0" smtClean="0"/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: 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Ne. </a:t>
            </a:r>
            <a:r>
              <a:rPr lang="lt-LT" sz="3200" dirty="0" smtClean="0"/>
              <a:t>Vartotojų apsauga yra tarptautinis </a:t>
            </a:r>
            <a:r>
              <a:rPr lang="en-US" sz="3200" dirty="0" err="1" smtClean="0"/>
              <a:t>reikalas</a:t>
            </a:r>
            <a:r>
              <a:rPr lang="en-US" sz="3200" dirty="0" smtClean="0"/>
              <a:t>.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 Daugelis vartotojų teisių iš tikrųjų kyla iš ES teisės aktų.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4B8EFDF-0884-4C2B-BB86-21ADCD46C0F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84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3.Klausimas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K</a:t>
            </a:r>
            <a:r>
              <a:rPr lang="en-US" sz="3200" dirty="0" err="1" smtClean="0"/>
              <a:t>ur</a:t>
            </a:r>
            <a:r>
              <a:rPr lang="lt-LT" sz="3200" dirty="0" smtClean="0"/>
              <a:t>ioje situacijoje turėtumėte būti atsargesni - pirkdami parduotuvėje ar internetu?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AFD38C-1C21-4566-85D7-34120BE575A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85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3-ias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/>
          </a:p>
        </p:txBody>
      </p:sp>
      <p:sp>
        <p:nvSpPr>
          <p:cNvPr id="490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spcAft>
                <a:spcPts val="567"/>
              </a:spcAft>
            </a:pPr>
            <a:r>
              <a:rPr lang="lt-LT" sz="3200" dirty="0" smtClean="0"/>
              <a:t>K</a:t>
            </a:r>
            <a:r>
              <a:rPr lang="en-US" sz="3200" dirty="0" err="1" smtClean="0"/>
              <a:t>ur</a:t>
            </a:r>
            <a:r>
              <a:rPr lang="lt-LT" sz="3200" dirty="0" smtClean="0"/>
              <a:t>ioje situacijoje turėtumėte būti atsargesni - pirkdami parduotuvėje ar internetu?</a:t>
            </a:r>
            <a:endParaRPr lang="lv-LV" sz="3200" spc="-1" dirty="0" smtClean="0"/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: 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Svarbu būti atsargiems abiejose situacijose, tačiau jūsų atsargumo priemonės skirsis.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603EA9A-ADC2-4B5D-AC6D-87F25FE4C47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86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4.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238084" y="2357430"/>
            <a:ext cx="11644394" cy="3942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dirty="0" smtClean="0">
                <a:latin typeface="+mj-lt"/>
              </a:rPr>
              <a:t>  </a:t>
            </a:r>
            <a:r>
              <a:rPr lang="lt-LT" sz="3200" dirty="0" smtClean="0">
                <a:latin typeface="+mj-lt"/>
              </a:rPr>
              <a:t>Kokias teises turite, jei jūsų pirktos prekės yra nekokybiškos?</a:t>
            </a:r>
            <a:endParaRPr lang="lv-LV" sz="3200" b="0" strike="noStrike" spc="-1" dirty="0">
              <a:latin typeface="+mj-lt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A23255D-F081-4DD7-BD0D-4AC128FE4BB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87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4.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/>
          </a:p>
        </p:txBody>
      </p:sp>
      <p:sp>
        <p:nvSpPr>
          <p:cNvPr id="496" name="CustomShape 2"/>
          <p:cNvSpPr/>
          <p:nvPr/>
        </p:nvSpPr>
        <p:spPr>
          <a:xfrm>
            <a:off x="595274" y="1789560"/>
            <a:ext cx="11001452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lt-LT" sz="3200" dirty="0" smtClean="0"/>
              <a:t>Kokias teises turite, jei jūsų pirktos prekės yra nekokybiškos?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lv-LV" sz="3200" b="0" strike="noStrike" spc="-1" dirty="0"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lt-LT" sz="3200" dirty="0" smtClean="0"/>
              <a:t>Remontas - pašalinkite neatitikimą</a:t>
            </a:r>
            <a:r>
              <a:rPr lang="en-US" sz="3200" dirty="0" smtClean="0"/>
              <a:t>.</a:t>
            </a:r>
          </a:p>
          <a:p>
            <a:r>
              <a:rPr lang="lt-LT" sz="3200" dirty="0" smtClean="0"/>
              <a:t>• Pakeitimas - vietoj to duokite kitų tos pačios rūšies prekių</a:t>
            </a:r>
            <a:r>
              <a:rPr lang="en-US" sz="3200" dirty="0" smtClean="0"/>
              <a:t>.</a:t>
            </a:r>
          </a:p>
          <a:p>
            <a:r>
              <a:rPr lang="lt-LT" sz="3200" dirty="0" smtClean="0"/>
              <a:t>• Kainos sumažinimas - sumažinama prekių kaina</a:t>
            </a:r>
            <a:r>
              <a:rPr lang="en-US" sz="3200" dirty="0" smtClean="0"/>
              <a:t>.</a:t>
            </a:r>
          </a:p>
          <a:p>
            <a:r>
              <a:rPr lang="lt-LT" sz="3200" dirty="0" smtClean="0"/>
              <a:t>• Pinigų grąžinimas - grąžinkite prekes ir atsiimkite pinigus</a:t>
            </a:r>
            <a:r>
              <a:rPr lang="en-US" sz="3200" dirty="0" smtClean="0"/>
              <a:t>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EFF890F-9E2D-46F9-B4DA-19FC3A9B6DD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5.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838080" y="2143116"/>
            <a:ext cx="10513080" cy="41565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Jūs atnešate nekokybiškas prekes pardavėjui. Jis sako, kad defektas atsirado dėl gamybos problemų ir tvirtina, kad jis negali būti atsakingas, nes nepagamino prekių, ir siūlo jums kreiptis į įgaliotą garantinę tarnybą. Ar pardavėjas turi teisę tai padaryti?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64B5514-7688-4BE8-87B1-571D32B744F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89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dirty="0" smtClean="0">
                <a:latin typeface="Calibri Light" pitchFamily="34" charset="0"/>
                <a:cs typeface="Calibri Light" pitchFamily="34" charset="0"/>
              </a:rPr>
              <a:t>Pagrindinės vartotojų teisės</a:t>
            </a:r>
            <a:endParaRPr lang="lv-LV" sz="4400" spc="-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38080" y="1714488"/>
            <a:ext cx="9959760" cy="40433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7)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Laisvė kurti vartotojų grupes ir organizacijas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8)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Veiksmingas ginčų sprendimas ir žalos atlyginimas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9)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Tvarus vartojimas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10)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Ne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mažėjęs elektroninės komercijos vartotojų apsaugos lygis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11) </a:t>
            </a:r>
            <a:r>
              <a:rPr lang="lt-LT" sz="2800" dirty="0" smtClean="0">
                <a:latin typeface="Calibri" pitchFamily="34" charset="0"/>
                <a:cs typeface="Calibri" pitchFamily="34" charset="0"/>
              </a:rPr>
              <a:t>Privatumas ir laisvas pasaulinės informacijos srautas</a:t>
            </a:r>
            <a:endParaRPr lang="en-US" sz="2800" b="0" strike="noStrike" spc="-1" dirty="0" smtClean="0">
              <a:solidFill>
                <a:srgbClr val="000000"/>
              </a:solidFill>
              <a:latin typeface="Calibri" pitchFamily="34" charset="0"/>
              <a:ea typeface="DejaVu Sans"/>
              <a:cs typeface="Calibri" pitchFamily="34" charset="0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63FB9DD-5991-4F46-8F9F-915C2478A3B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5. </a:t>
            </a:r>
            <a:r>
              <a:rPr lang="en-US" sz="4400" b="1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838080" y="1571612"/>
            <a:ext cx="10687208" cy="47280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Jūs atnešate nekokybiškas prekes pardavėjui. Jis sako, kad defektas atsirado dėl gamybos problemų ir tvirtina, kad jis negali būti atsakingas, nes nepagamino prekių, ir siūlo jums kreiptis į įgaliotą garantinę tarnybą. Ar pardavėjas turi teisę tai padaryti?</a:t>
            </a:r>
            <a:endParaRPr lang="lv-LV" sz="3200" spc="-1" dirty="0" smtClean="0"/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: 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Ne. </a:t>
            </a:r>
            <a:r>
              <a:rPr lang="lt-LT" sz="3200" dirty="0" smtClean="0"/>
              <a:t>Pagal ES teisę pardavėjas yra teisiškai atsakingas vartotojui.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29B15B3-268C-47F0-BE6A-1A02D0B3F7B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90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6.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endParaRPr lang="lv-LV" sz="4400" spc="-1" dirty="0"/>
          </a:p>
        </p:txBody>
      </p:sp>
      <p:sp>
        <p:nvSpPr>
          <p:cNvPr id="505" name="CustomShape 2"/>
          <p:cNvSpPr/>
          <p:nvPr/>
        </p:nvSpPr>
        <p:spPr>
          <a:xfrm>
            <a:off x="838080" y="2357430"/>
            <a:ext cx="10513080" cy="3942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Kas yra at</a:t>
            </a:r>
            <a:r>
              <a:rPr lang="en-US" sz="3200" dirty="0" err="1" smtClean="0"/>
              <a:t>sisakymo</a:t>
            </a:r>
            <a:r>
              <a:rPr lang="lt-LT" sz="3200" dirty="0" smtClean="0"/>
              <a:t> teisė?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127F472-BCF5-404F-B79B-BC32581EA1A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91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6.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/>
          </a:p>
        </p:txBody>
      </p:sp>
      <p:sp>
        <p:nvSpPr>
          <p:cNvPr id="508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yra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atsisakymo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teisė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: 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Vartotojo teisė nutraukti sutartį, kuri buvo sudaryta telefonu, internetu, apsilankius namuose ir pan., </a:t>
            </a:r>
            <a:r>
              <a:rPr lang="en-US" sz="3200" dirty="0" smtClean="0"/>
              <a:t>n</a:t>
            </a:r>
            <a:r>
              <a:rPr lang="lt-LT" sz="3200" dirty="0" smtClean="0"/>
              <a:t>enurodant jokios priežasties ir paprastai per 14 dienų nuo prekių pristatymo/paslaugų sutarties sudarymo…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CC1E270-F18E-4B9E-9DF1-02CCE345A6B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92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7.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838080" y="2285992"/>
            <a:ext cx="10513080" cy="4013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Ar galite atšaukti užsakymą, padarytą telefoninio pokalbio su  pardavėju metu?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48BA209-4450-45EF-8053-E11A719275C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93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7.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/>
          </a:p>
        </p:txBody>
      </p:sp>
      <p:sp>
        <p:nvSpPr>
          <p:cNvPr id="514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Ar galite atšaukti užsakymą, padarytą telefoninio pokalbio su  pardavėju metu?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aip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lt-LT" sz="3200" dirty="0" smtClean="0"/>
              <a:t>Galite pasinaudoti savo teise atsisakyti sutarties.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15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44F5033-1E7A-4B03-B0D3-142D4DAEA69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94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8.Klausimas</a:t>
            </a:r>
            <a:endParaRPr lang="lv-LV" sz="4400" spc="-1" dirty="0"/>
          </a:p>
        </p:txBody>
      </p:sp>
      <p:sp>
        <p:nvSpPr>
          <p:cNvPr id="517" name="CustomShape 2"/>
          <p:cNvSpPr/>
          <p:nvPr/>
        </p:nvSpPr>
        <p:spPr>
          <a:xfrm>
            <a:off x="838080" y="2285992"/>
            <a:ext cx="10513080" cy="4013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dirty="0" err="1" smtClean="0"/>
              <a:t>Telefonu</a:t>
            </a:r>
            <a:r>
              <a:rPr lang="en-US" sz="3200" dirty="0" smtClean="0"/>
              <a:t>  </a:t>
            </a:r>
            <a:r>
              <a:rPr lang="en-US" sz="3200" dirty="0" err="1" smtClean="0"/>
              <a:t>užsisakėte</a:t>
            </a:r>
            <a:r>
              <a:rPr lang="en-US" sz="3200" dirty="0" smtClean="0"/>
              <a:t> </a:t>
            </a:r>
            <a:r>
              <a:rPr lang="en-US" sz="3200" dirty="0" err="1" smtClean="0"/>
              <a:t>produktų</a:t>
            </a:r>
            <a:r>
              <a:rPr lang="en-US" sz="3200" dirty="0" smtClean="0"/>
              <a:t>, bet </a:t>
            </a:r>
            <a:r>
              <a:rPr lang="en-US" sz="3200" dirty="0" err="1" smtClean="0"/>
              <a:t>vėliau</a:t>
            </a:r>
            <a:r>
              <a:rPr lang="en-US" sz="3200" dirty="0" smtClean="0"/>
              <a:t> </a:t>
            </a:r>
            <a:r>
              <a:rPr lang="en-US" sz="3200" dirty="0" err="1" smtClean="0"/>
              <a:t>persigalvojote</a:t>
            </a:r>
            <a:r>
              <a:rPr lang="en-US" sz="3200" dirty="0" smtClean="0"/>
              <a:t>. </a:t>
            </a:r>
            <a:r>
              <a:rPr lang="en-US" sz="3200" dirty="0" err="1" smtClean="0"/>
              <a:t>Ar</a:t>
            </a:r>
            <a:r>
              <a:rPr lang="en-US" sz="3200" dirty="0" smtClean="0"/>
              <a:t> </a:t>
            </a:r>
            <a:r>
              <a:rPr lang="en-US" sz="3200" dirty="0" err="1" smtClean="0"/>
              <a:t>galite</a:t>
            </a:r>
            <a:r>
              <a:rPr lang="en-US" sz="3200" dirty="0" smtClean="0"/>
              <a:t> </a:t>
            </a:r>
            <a:r>
              <a:rPr lang="en-US" sz="3200" dirty="0" err="1" smtClean="0"/>
              <a:t>tiesiog</a:t>
            </a:r>
            <a:r>
              <a:rPr lang="en-US" sz="3200" dirty="0" smtClean="0"/>
              <a:t> </a:t>
            </a:r>
            <a:r>
              <a:rPr lang="en-US" sz="3200" dirty="0" err="1" smtClean="0"/>
              <a:t>atsisakyti</a:t>
            </a:r>
            <a:r>
              <a:rPr lang="en-US" sz="3200" dirty="0" smtClean="0"/>
              <a:t> </a:t>
            </a:r>
            <a:r>
              <a:rPr lang="en-US" sz="3200" dirty="0" err="1" smtClean="0"/>
              <a:t>priimti</a:t>
            </a:r>
            <a:r>
              <a:rPr lang="en-US" sz="3200" dirty="0" smtClean="0"/>
              <a:t> </a:t>
            </a:r>
            <a:r>
              <a:rPr lang="en-US" sz="3200" dirty="0" err="1" smtClean="0"/>
              <a:t>prekes</a:t>
            </a:r>
            <a:r>
              <a:rPr lang="en-US" sz="3200" dirty="0" smtClean="0"/>
              <a:t> </a:t>
            </a:r>
            <a:r>
              <a:rPr lang="en-US" sz="3200" dirty="0" err="1" smtClean="0"/>
              <a:t>iš</a:t>
            </a:r>
            <a:r>
              <a:rPr lang="en-US" sz="3200" dirty="0" smtClean="0"/>
              <a:t> </a:t>
            </a:r>
            <a:r>
              <a:rPr lang="en-US" sz="3200" dirty="0" err="1" smtClean="0"/>
              <a:t>pristatymo</a:t>
            </a:r>
            <a:r>
              <a:rPr lang="en-US" sz="3200" dirty="0" smtClean="0"/>
              <a:t> </a:t>
            </a:r>
            <a:r>
              <a:rPr lang="en-US" sz="3200" dirty="0" err="1" smtClean="0"/>
              <a:t>tarnybos</a:t>
            </a:r>
            <a:r>
              <a:rPr lang="en-US" sz="3200" dirty="0" smtClean="0"/>
              <a:t>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ACBB7A6-7CBE-495C-A786-3026447E694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95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838080" y="365040"/>
            <a:ext cx="10513080" cy="12780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8.K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lausimas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 smtClean="0"/>
          </a:p>
          <a:p>
            <a:pPr>
              <a:lnSpc>
                <a:spcPct val="90000"/>
              </a:lnSpc>
            </a:pPr>
            <a:endParaRPr lang="lv-LV" sz="4400" b="0" strike="noStrike" spc="-1" dirty="0"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838080" y="1643050"/>
            <a:ext cx="10513080" cy="4656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Klausimas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spcAft>
                <a:spcPts val="567"/>
              </a:spcAft>
            </a:pPr>
            <a:r>
              <a:rPr lang="en-US" sz="3200" dirty="0" err="1" smtClean="0"/>
              <a:t>Telefonu</a:t>
            </a:r>
            <a:r>
              <a:rPr lang="en-US" sz="3200" dirty="0" smtClean="0"/>
              <a:t>  </a:t>
            </a:r>
            <a:r>
              <a:rPr lang="en-US" sz="3200" dirty="0" err="1" smtClean="0"/>
              <a:t>užsisakėte</a:t>
            </a:r>
            <a:r>
              <a:rPr lang="en-US" sz="3200" dirty="0" smtClean="0"/>
              <a:t> </a:t>
            </a:r>
            <a:r>
              <a:rPr lang="en-US" sz="3200" dirty="0" err="1" smtClean="0"/>
              <a:t>produktų</a:t>
            </a:r>
            <a:r>
              <a:rPr lang="en-US" sz="3200" dirty="0" smtClean="0"/>
              <a:t>, bet </a:t>
            </a:r>
            <a:r>
              <a:rPr lang="en-US" sz="3200" dirty="0" err="1" smtClean="0"/>
              <a:t>vėliau</a:t>
            </a:r>
            <a:r>
              <a:rPr lang="en-US" sz="3200" dirty="0" smtClean="0"/>
              <a:t> </a:t>
            </a:r>
            <a:r>
              <a:rPr lang="en-US" sz="3200" dirty="0" err="1" smtClean="0"/>
              <a:t>persigalvojote</a:t>
            </a:r>
            <a:r>
              <a:rPr lang="en-US" sz="3200" dirty="0" smtClean="0"/>
              <a:t>. </a:t>
            </a:r>
            <a:r>
              <a:rPr lang="en-US" sz="3200" dirty="0" err="1" smtClean="0"/>
              <a:t>Ar</a:t>
            </a:r>
            <a:r>
              <a:rPr lang="en-US" sz="3200" dirty="0" smtClean="0"/>
              <a:t> </a:t>
            </a:r>
            <a:r>
              <a:rPr lang="en-US" sz="3200" dirty="0" err="1" smtClean="0"/>
              <a:t>galite</a:t>
            </a:r>
            <a:r>
              <a:rPr lang="en-US" sz="3200" dirty="0" smtClean="0"/>
              <a:t> </a:t>
            </a:r>
            <a:r>
              <a:rPr lang="en-US" sz="3200" dirty="0" err="1" smtClean="0"/>
              <a:t>tiesiog</a:t>
            </a:r>
            <a:r>
              <a:rPr lang="en-US" sz="3200" dirty="0" smtClean="0"/>
              <a:t> </a:t>
            </a:r>
            <a:r>
              <a:rPr lang="en-US" sz="3200" dirty="0" err="1" smtClean="0"/>
              <a:t>atsisakyti</a:t>
            </a:r>
            <a:r>
              <a:rPr lang="en-US" sz="3200" dirty="0" smtClean="0"/>
              <a:t> </a:t>
            </a:r>
            <a:r>
              <a:rPr lang="en-US" sz="3200" dirty="0" err="1" smtClean="0"/>
              <a:t>priimti</a:t>
            </a:r>
            <a:r>
              <a:rPr lang="en-US" sz="3200" dirty="0" smtClean="0"/>
              <a:t> </a:t>
            </a:r>
            <a:r>
              <a:rPr lang="en-US" sz="3200" dirty="0" err="1" smtClean="0"/>
              <a:t>prekes</a:t>
            </a:r>
            <a:r>
              <a:rPr lang="en-US" sz="3200" dirty="0" smtClean="0"/>
              <a:t> </a:t>
            </a:r>
            <a:r>
              <a:rPr lang="en-US" sz="3200" dirty="0" err="1" smtClean="0"/>
              <a:t>iš</a:t>
            </a:r>
            <a:r>
              <a:rPr lang="en-US" sz="3200" dirty="0" smtClean="0"/>
              <a:t> </a:t>
            </a:r>
            <a:r>
              <a:rPr lang="en-US" sz="3200" dirty="0" err="1" smtClean="0"/>
              <a:t>pristatymo</a:t>
            </a:r>
            <a:r>
              <a:rPr lang="en-US" sz="3200" dirty="0" smtClean="0"/>
              <a:t> </a:t>
            </a:r>
            <a:r>
              <a:rPr lang="en-US" sz="3200" dirty="0" err="1" smtClean="0"/>
              <a:t>tarnybos</a:t>
            </a:r>
            <a:r>
              <a:rPr lang="en-US" sz="3200" dirty="0" smtClean="0"/>
              <a:t>?</a:t>
            </a:r>
            <a:endParaRPr lang="lv-LV" sz="3200" spc="-1" dirty="0" smtClean="0"/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: 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Ne. </a:t>
            </a:r>
            <a:r>
              <a:rPr lang="lt-LT" sz="3200" dirty="0" smtClean="0"/>
              <a:t>Turėtumėte aiškiai (pageidautina raštu) informuoti prekiautoją apie užsakymo atšaukimą.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D0F22BE-B465-4DFF-9C3A-F34ECBD0D02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96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9.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Turite problemų dėl prekių/paslaugų. Ką pirmiausia turėtumėte daryti?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14CB5D-524E-43D3-95B3-FA0701B4C2C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97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9.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atsakymas</a:t>
            </a:r>
            <a:endParaRPr lang="lv-LV" sz="4400" spc="-1" dirty="0" smtClean="0"/>
          </a:p>
        </p:txBody>
      </p:sp>
      <p:sp>
        <p:nvSpPr>
          <p:cNvPr id="526" name="CustomShape 2"/>
          <p:cNvSpPr/>
          <p:nvPr/>
        </p:nvSpPr>
        <p:spPr>
          <a:xfrm>
            <a:off x="838080" y="1789560"/>
            <a:ext cx="1051308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lausimas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Turite problemų dėl prekių/paslaugų. Ką pirmiausia turėtumėte daryti?</a:t>
            </a:r>
            <a:endParaRPr lang="lv-LV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en-US" sz="32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Turėtumėte susisiekti su prekybininku ir aiškiai api</a:t>
            </a:r>
            <a:r>
              <a:rPr lang="en-US" sz="3200" dirty="0" err="1" smtClean="0"/>
              <a:t>būdinti</a:t>
            </a:r>
            <a:r>
              <a:rPr lang="lt-LT" sz="3200" dirty="0" smtClean="0"/>
              <a:t> problemą. Jei prekiautojas ne</a:t>
            </a:r>
            <a:r>
              <a:rPr lang="en-US" sz="3200" dirty="0" err="1" smtClean="0"/>
              <a:t>pateisina</a:t>
            </a:r>
            <a:r>
              <a:rPr lang="lt-LT" sz="3200" dirty="0" smtClean="0"/>
              <a:t> jūsų lūkesčių, turite prekiautojui</a:t>
            </a:r>
            <a:r>
              <a:rPr lang="en-US" sz="3200" dirty="0" smtClean="0"/>
              <a:t> </a:t>
            </a:r>
            <a:r>
              <a:rPr lang="lt-LT" sz="3200" dirty="0" smtClean="0"/>
              <a:t>pateikti rašytinį skundą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16BC3E0-3F9A-412C-8A6F-144E51A4242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98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 Light"/>
              </a:rPr>
              <a:t>10. </a:t>
            </a:r>
            <a:r>
              <a:rPr lang="en-US" sz="4400" b="1" spc="-1" dirty="0" err="1" smtClean="0">
                <a:solidFill>
                  <a:srgbClr val="000000"/>
                </a:solidFill>
                <a:latin typeface="Calibri Light"/>
              </a:rPr>
              <a:t>Klausimas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838080" y="2500306"/>
            <a:ext cx="10513080" cy="37993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dirty="0" smtClean="0"/>
              <a:t>Prekybininkas atsisako priimti jūsų pareiškimą. Ką  galite padaryti?</a:t>
            </a:r>
            <a:endParaRPr lang="lv-LV" sz="3200" b="0" strike="noStrike" spc="-1" dirty="0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13E7BA-5F66-4866-8877-A5200E33030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99</a:t>
            </a:fld>
            <a:endParaRPr lang="lv-LV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5352</TotalTime>
  <Words>4156</Words>
  <Application>LibreOffice/7.0.5.2$Linux_X86_64 LibreOffice_project/00$Build-2</Application>
  <PresentationFormat>Custom</PresentationFormat>
  <Paragraphs>687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of MS PowerPoint and Open Office Impress</dc:title>
  <dc:creator>Martins</dc:creator>
  <cp:lastModifiedBy>Grazina</cp:lastModifiedBy>
  <cp:revision>541</cp:revision>
  <dcterms:created xsi:type="dcterms:W3CDTF">2021-02-22T10:49:08Z</dcterms:created>
  <dcterms:modified xsi:type="dcterms:W3CDTF">2021-08-13T14:14:23Z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Plačiaekranė</vt:lpwstr>
  </property>
  <property fmtid="{D5CDD505-2E9C-101B-9397-08002B2CF9AE}" pid="3" name="Slides">
    <vt:i4>8</vt:i4>
  </property>
</Properties>
</file>