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eta Baukse" initials="VB" lastIdx="1" clrIdx="0">
    <p:extLst>
      <p:ext uri="{19B8F6BF-5375-455C-9EA6-DF929625EA0E}">
        <p15:presenceInfo xmlns:p15="http://schemas.microsoft.com/office/powerpoint/2012/main" userId="Vineta Bauk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792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69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903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198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875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204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87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968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684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016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75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7D42-5D0B-49ED-B0E0-71889667AC11}" type="datetimeFigureOut">
              <a:rPr lang="lv-LV" smtClean="0"/>
              <a:t>17.09.2021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62816-4CE2-43B1-9174-745F68968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336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6185-4889-442C-95CE-5D77E410C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3082"/>
            <a:ext cx="9144000" cy="2387600"/>
          </a:xfrm>
        </p:spPr>
        <p:txBody>
          <a:bodyPr/>
          <a:lstStyle/>
          <a:p>
            <a:r>
              <a:rPr lang="lt-LT" dirty="0"/>
              <a:t>LAIKYSENA IR EMOCIJOS</a:t>
            </a:r>
            <a:r>
              <a:rPr lang="en-US"/>
              <a:t> </a:t>
            </a:r>
            <a:br>
              <a:rPr lang="en-US"/>
            </a:br>
            <a:r>
              <a:rPr lang="en-US"/>
              <a:t>(I DALIS)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CDFC9-2631-4C0B-A3CB-7DC933FE2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1334"/>
            <a:ext cx="9144000" cy="25057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b="1" dirty="0"/>
              <a:t>Amžius ne kliūtis</a:t>
            </a:r>
          </a:p>
          <a:p>
            <a:pPr>
              <a:lnSpc>
                <a:spcPct val="150000"/>
              </a:lnSpc>
            </a:pPr>
            <a:r>
              <a:rPr lang="lv-LV" b="1" dirty="0"/>
              <a:t> </a:t>
            </a:r>
            <a:r>
              <a:rPr lang="lv-LV" dirty="0"/>
              <a:t>Vineta Baukše</a:t>
            </a:r>
          </a:p>
          <a:p>
            <a:pPr>
              <a:lnSpc>
                <a:spcPct val="150000"/>
              </a:lnSpc>
            </a:pPr>
            <a:r>
              <a:rPr lang="lv-LV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20203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44F-F51A-473C-A6F0-7DE57219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Emocijos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33A48-BEF0-48FE-BA92-8E5E24DA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lt-LT" dirty="0"/>
              <a:t>Emocijos organizme sukelia ir objektyvius ir subjektyvius pakitimus </a:t>
            </a:r>
          </a:p>
          <a:p>
            <a:r>
              <a:rPr lang="lt-LT" dirty="0"/>
              <a:t>Subjektyvusis komponentas - tai mūsų emociniai pergyvenimai, kurių neįmanoma objektyviai išmatuoti ir įvertinti.</a:t>
            </a:r>
          </a:p>
          <a:p>
            <a:r>
              <a:rPr lang="lt-LT" dirty="0"/>
              <a:t>Objektyvųjį komponentą galima įvertinti ir jį sudaro organizmo vegetatyvinės reakcijos ir somatiniai simptomai. </a:t>
            </a:r>
          </a:p>
          <a:p>
            <a:endParaRPr lang="lv-LV" dirty="0">
              <a:latin typeface="+mj-lt"/>
            </a:endParaRPr>
          </a:p>
        </p:txBody>
      </p:sp>
      <p:pic>
        <p:nvPicPr>
          <p:cNvPr id="2050" name="Picture 2" descr="Theories of Emotion - YouTube">
            <a:extLst>
              <a:ext uri="{FF2B5EF4-FFF2-40B4-BE49-F238E27FC236}">
                <a16:creationId xmlns:a16="http://schemas.microsoft.com/office/drawing/2014/main" id="{68EDA971-1806-46F0-ADB6-80D805FC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60" y="2439680"/>
            <a:ext cx="4864963" cy="27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5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7462-2693-47F7-A432-CE874418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Emocijos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BEDFE-54DB-4540-AE04-526F51DC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600932"/>
          </a:xfrm>
        </p:spPr>
        <p:txBody>
          <a:bodyPr>
            <a:normAutofit/>
          </a:bodyPr>
          <a:lstStyle/>
          <a:p>
            <a:r>
              <a:rPr lang="lt-LT" dirty="0"/>
              <a:t>Somatinės reakcijos pasireiškia kai įvyksta pakitimai skeleto raumenyse:</a:t>
            </a:r>
          </a:p>
          <a:p>
            <a:pPr marL="0" lvl="0" indent="0">
              <a:buNone/>
            </a:pPr>
            <a:r>
              <a:rPr lang="lt-LT" dirty="0"/>
              <a:t>Tai gali būti rankų ar kojų drebėjimas </a:t>
            </a:r>
          </a:p>
          <a:p>
            <a:pPr marL="0" lvl="0" indent="0">
              <a:buNone/>
            </a:pPr>
            <a:r>
              <a:rPr lang="lt-LT" dirty="0"/>
              <a:t>Kūno pozų ir mimikos pasikeitimai </a:t>
            </a:r>
          </a:p>
          <a:p>
            <a:r>
              <a:rPr lang="lt-LT" dirty="0"/>
              <a:t>Emocijas paprastai lydi išraiškingi judesiai, kurie labai svarbūs bendraujant ir užmezgant emocinį kontaktą</a:t>
            </a:r>
          </a:p>
          <a:p>
            <a:r>
              <a:rPr lang="lt-LT" dirty="0"/>
              <a:t>Ryškiausiai emocijos atsispindi žmogaus veide. Kiekviena emocija turi savo mimiką ir pozą. Mimikos, kūno judesių, emocinių kalbos išraiškų  dėka mes sužinome apie kitų </a:t>
            </a:r>
            <a:r>
              <a:rPr lang="lt-LT" dirty="0" err="1"/>
              <a:t>pergyvenimus</a:t>
            </a:r>
            <a:r>
              <a:rPr lang="lt-LT" dirty="0"/>
              <a:t>, užjaučiame ir kuriame savo santykius su aplinkiniais. </a:t>
            </a:r>
          </a:p>
        </p:txBody>
      </p:sp>
    </p:spTree>
    <p:extLst>
      <p:ext uri="{BB962C8B-B14F-4D97-AF65-F5344CB8AC3E}">
        <p14:creationId xmlns:p14="http://schemas.microsoft.com/office/powerpoint/2010/main" val="76232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811C-CB16-400F-BD2C-2BE553CD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Fizinis aktyvumas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FD1FF-0D06-4F90-8282-7A0E214F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t-LT" dirty="0"/>
              <a:t>Fiziniai užsiėmimai svarbūs ne tik kūno laikysenai, bet ir gerai savijautai.</a:t>
            </a:r>
          </a:p>
          <a:p>
            <a:r>
              <a:rPr lang="lt-LT" dirty="0"/>
              <a:t>Žmonės mažai aktyvūs fiziškai, o vyresniame amžiuje aktyvumas dar sumažėja. Tai galų gale didina hipodinamijos sukeltų susirgimų kiekį, o tada blogėja ir fizinė ir psichinė sveikata.</a:t>
            </a:r>
          </a:p>
          <a:p>
            <a:r>
              <a:rPr lang="lt-LT" dirty="0"/>
              <a:t>Svarbiausios priežastys užsiimti fizine veika – sveikatos gerinimas, gera savijauta, estetinis faktorius, streso mažinimas, o taip pat ir kokybiškas poilsis.</a:t>
            </a:r>
          </a:p>
          <a:p>
            <a:r>
              <a:rPr lang="lt-LT" dirty="0"/>
              <a:t>Taisyklinga laikysena – vienas iš sveiko organizmo požymių. Ji teigiamai veikia kvėpavimą, širdį, pilvo organus, raumenų darbą. </a:t>
            </a:r>
          </a:p>
          <a:p>
            <a:r>
              <a:rPr lang="lt-LT" dirty="0"/>
              <a:t>Kuo daugiau kasdien atliekame judesių, tuo labiau įjungtas </a:t>
            </a:r>
            <a:r>
              <a:rPr lang="lt-LT" dirty="0" err="1"/>
              <a:t>raumenynas</a:t>
            </a:r>
            <a:r>
              <a:rPr lang="lt-LT" dirty="0"/>
              <a:t>, kuris palaiko stuburą, tuo pačiu formuodamas gerą laikyseną. </a:t>
            </a:r>
          </a:p>
        </p:txBody>
      </p:sp>
    </p:spTree>
    <p:extLst>
      <p:ext uri="{BB962C8B-B14F-4D97-AF65-F5344CB8AC3E}">
        <p14:creationId xmlns:p14="http://schemas.microsoft.com/office/powerpoint/2010/main" val="140305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AA65-8091-4AAB-AA9D-5CC844EE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Rekomendacijos fiziniam aktyvumui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1F79-D1B8-463B-8FBE-77306CCE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t-LT" dirty="0"/>
              <a:t>Suaugusiems iki 64 metų</a:t>
            </a:r>
          </a:p>
          <a:p>
            <a:pPr lvl="0"/>
            <a:r>
              <a:rPr lang="lt-LT" dirty="0"/>
              <a:t>Rekomenduojama vidutinio intensyvumo fiziniai užsiėmimai ne mažiau 150  minučių (2 val. 30 min) kiekvieną savaitę. </a:t>
            </a:r>
          </a:p>
          <a:p>
            <a:pPr lvl="0"/>
            <a:r>
              <a:rPr lang="lt-LT" dirty="0"/>
              <a:t>Arba 75 min. (1 val. 15 min) didelio intensyvumo užsiėmimai (aerobika), kurią galima pakeisti kombinuota vidutinio ir aukšto intensyvumo fizine veikla</a:t>
            </a:r>
          </a:p>
          <a:p>
            <a:pPr lvl="0"/>
            <a:r>
              <a:rPr lang="lt-LT" dirty="0"/>
              <a:t> Fiziniai užsiėmimai, stiprinantys raumenis ( pagal galimybę kuo įvairesnėms raumenų grupėms), rekomenduojami 2 kartus per savaitę.</a:t>
            </a:r>
          </a:p>
        </p:txBody>
      </p:sp>
    </p:spTree>
    <p:extLst>
      <p:ext uri="{BB962C8B-B14F-4D97-AF65-F5344CB8AC3E}">
        <p14:creationId xmlns:p14="http://schemas.microsoft.com/office/powerpoint/2010/main" val="399387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4B1B-382D-418F-9FED-BB2DCE0D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cs typeface="Arial" panose="020B0604020202020204" pitchFamily="34" charset="0"/>
              </a:rPr>
              <a:t>Rekomendacijos fiziniam aktyvumui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6CE8-74EB-423C-A7D7-D0604433F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t-LT" dirty="0"/>
              <a:t>Amžiaus grupė po 64 metų</a:t>
            </a:r>
          </a:p>
          <a:p>
            <a:pPr lvl="0"/>
            <a:r>
              <a:rPr lang="lt-LT" dirty="0"/>
              <a:t>Rekomenduojami vidutinio intensyvumo fiziniai užsiėmimai ne mažiau 150 minučių per savaitę (2 val. 30 min.)</a:t>
            </a:r>
          </a:p>
          <a:p>
            <a:pPr lvl="0"/>
            <a:r>
              <a:rPr lang="lt-LT" dirty="0"/>
              <a:t>Arba 75 min. (1 val. 15 min) aukšto intensyvumo fiziniai pratimai (aerobika), kuriuos galima pakeisti kombinuotais vidutinio ir aukšto intensyvumo </a:t>
            </a:r>
            <a:r>
              <a:rPr lang="lt-LT" dirty="0" err="1"/>
              <a:t>užsiėmimais</a:t>
            </a:r>
            <a:r>
              <a:rPr lang="lt-LT" dirty="0"/>
              <a:t>. </a:t>
            </a:r>
          </a:p>
          <a:p>
            <a:pPr lvl="0"/>
            <a:r>
              <a:rPr lang="lt-LT" dirty="0"/>
              <a:t>Rekomenduojami įvairūs jėgos pratimai raumenims. 2 kartus per savaitę ir pratimai pusiausvyros lavinimui 3 kartus per savaitę. </a:t>
            </a:r>
          </a:p>
        </p:txBody>
      </p:sp>
    </p:spTree>
    <p:extLst>
      <p:ext uri="{BB962C8B-B14F-4D97-AF65-F5344CB8AC3E}">
        <p14:creationId xmlns:p14="http://schemas.microsoft.com/office/powerpoint/2010/main" val="81040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3CCAE-3F5B-48DB-B324-4E975BB9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713380"/>
            <a:ext cx="4556760" cy="5431239"/>
          </a:xfrm>
        </p:spPr>
        <p:txBody>
          <a:bodyPr>
            <a:normAutofit/>
          </a:bodyPr>
          <a:lstStyle/>
          <a:p>
            <a:r>
              <a:rPr lang="lt-LT" sz="2400" dirty="0"/>
              <a:t>Užsiiminėti fizine veikla pradėti reikia palaipsniui, nuo žemo ir vidutinio intensyvumo pratimų. Bet tam, kad būtų padaryta įtaka sveikatai, vienas pratimas turi trukti ne mažiau 10 min. </a:t>
            </a:r>
          </a:p>
          <a:p>
            <a:r>
              <a:rPr lang="lt-LT" sz="2400" dirty="0"/>
              <a:t>Pirmenybė teikiama tokiems </a:t>
            </a:r>
            <a:r>
              <a:rPr lang="lt-LT" sz="2400" dirty="0" err="1"/>
              <a:t>užsiėmimams</a:t>
            </a:r>
            <a:r>
              <a:rPr lang="lt-LT" sz="2400" dirty="0"/>
              <a:t>, kurie patinka ir kelia džiaugsmą. Tai gali būti plaukimas, pasivaikščiojimai grynam ore, važiavimas dviračiu, ar bėgimas – svarbiausia, kad organizmas būtų aktyvus. </a:t>
            </a:r>
          </a:p>
        </p:txBody>
      </p:sp>
      <p:pic>
        <p:nvPicPr>
          <p:cNvPr id="3074" name="Picture 2" descr="Best Age-Friendly Sports for Older Adults | 50+ World - 50+ World">
            <a:extLst>
              <a:ext uri="{FF2B5EF4-FFF2-40B4-BE49-F238E27FC236}">
                <a16:creationId xmlns:a16="http://schemas.microsoft.com/office/drawing/2014/main" id="{E85FBA71-E836-4922-A498-CE493815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20" y="305860"/>
            <a:ext cx="5568576" cy="30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orts and the elderly: benefits and advice for a completely safe practice  — Silver Economy">
            <a:extLst>
              <a:ext uri="{FF2B5EF4-FFF2-40B4-BE49-F238E27FC236}">
                <a16:creationId xmlns:a16="http://schemas.microsoft.com/office/drawing/2014/main" id="{0F7036E2-DF49-4F3A-BA6D-1550982A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20" y="3498192"/>
            <a:ext cx="5568576" cy="31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1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8A59-3E92-4B00-BAE0-ED985C94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585926"/>
            <a:ext cx="10980938" cy="6116715"/>
          </a:xfrm>
        </p:spPr>
        <p:txBody>
          <a:bodyPr>
            <a:normAutofit lnSpcReduction="10000"/>
          </a:bodyPr>
          <a:lstStyle/>
          <a:p>
            <a:r>
              <a:rPr lang="lt-LT" b="1" dirty="0"/>
              <a:t>Žemas intensyvumas  -  </a:t>
            </a:r>
            <a:r>
              <a:rPr lang="lt-LT" dirty="0"/>
              <a:t>tai</a:t>
            </a:r>
            <a:r>
              <a:rPr lang="lt-LT" b="1" dirty="0"/>
              <a:t> </a:t>
            </a:r>
            <a:r>
              <a:rPr lang="lt-LT" dirty="0"/>
              <a:t>užsiėmimai, kurių metu</a:t>
            </a:r>
            <a:r>
              <a:rPr lang="lt-LT" b="1" dirty="0"/>
              <a:t> </a:t>
            </a:r>
            <a:r>
              <a:rPr lang="lt-LT" dirty="0"/>
              <a:t>nesikeičia širdies ritmas, neprakaituojama, galima laisvai, neuždūstant kalbėtis. </a:t>
            </a:r>
            <a:r>
              <a:rPr lang="lt-LT" dirty="0" err="1"/>
              <a:t>Ttokio</a:t>
            </a:r>
            <a:r>
              <a:rPr lang="lt-LT" dirty="0"/>
              <a:t> krūvio pavyzdys – lėtas pasivaikščiojimas, kambarių tvarkymas. Pagal. 10 balų skalę tokį intensyvumą galima įvertinti 5-6 balais, kai sėdėjimas 0 balų, o treniruotė iš visų jėgų – 10 balų. </a:t>
            </a:r>
          </a:p>
          <a:p>
            <a:r>
              <a:rPr lang="ru-RU" b="1" dirty="0"/>
              <a:t>**</a:t>
            </a:r>
            <a:r>
              <a:rPr lang="lt-LT" b="1" dirty="0"/>
              <a:t>Vidutinis intensyvumas – </a:t>
            </a:r>
            <a:r>
              <a:rPr lang="lt-LT" dirty="0"/>
              <a:t>tai užsiėmimai, kurių metu dažnėja širdies ritmas, prasideda prakaitavimas, sunku kalbėti. Pavyzdžiui vidutinio intensyvumo ėjimas, šiaurietiškas ėjimas, vidutinio sunkumo darbai sode. Pagal 10 balų skalę -tai 6-7 balai.</a:t>
            </a:r>
          </a:p>
          <a:p>
            <a:r>
              <a:rPr lang="ru-RU" b="1" dirty="0"/>
              <a:t>***</a:t>
            </a:r>
            <a:r>
              <a:rPr lang="lt-LT" b="1" dirty="0"/>
              <a:t>Aukštas intensyvumas – </a:t>
            </a:r>
            <a:r>
              <a:rPr lang="lt-LT" dirty="0"/>
              <a:t>užsiėmimai, kurių metu stipriai prakaituojama, padažnėjęs kvėpavimas, negalima susikalbėti. Pavyzdžiui bėgimas, intensyvūs pratimai, slidinėjimas, aktyvus darbas sode ( lysvių kasimas ar panašūs darbai, kurių metu padažnėja pulsas). Pastangų lygis – 7-8 balai pagal 10 balų skalę.</a:t>
            </a:r>
          </a:p>
          <a:p>
            <a:r>
              <a:rPr lang="lt-LT" dirty="0"/>
              <a:t> 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9495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A5CA-0483-4E55-BED0-772AA73C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Gyvenimo kokybė </a:t>
            </a:r>
            <a:r>
              <a:rPr lang="en-US" dirty="0"/>
              <a:t>= </a:t>
            </a:r>
            <a:r>
              <a:rPr lang="en-US" dirty="0" err="1"/>
              <a:t>fiziniai</a:t>
            </a:r>
            <a:r>
              <a:rPr lang="en-US" dirty="0"/>
              <a:t> </a:t>
            </a:r>
            <a:r>
              <a:rPr lang="en-US" dirty="0" err="1"/>
              <a:t>pratimai</a:t>
            </a:r>
            <a:r>
              <a:rPr lang="en-US" dirty="0"/>
              <a:t>= </a:t>
            </a:r>
            <a:r>
              <a:rPr lang="en-US" dirty="0" err="1"/>
              <a:t>sveikata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A2F04-6EF7-4D6D-B7A7-DF0F869B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lt-LT" dirty="0"/>
              <a:t>Ž</a:t>
            </a:r>
            <a:r>
              <a:rPr lang="en-US" dirty="0" err="1"/>
              <a:t>mogaus</a:t>
            </a:r>
            <a:r>
              <a:rPr lang="en-US" dirty="0"/>
              <a:t> </a:t>
            </a:r>
            <a:r>
              <a:rPr lang="en-US" dirty="0" err="1"/>
              <a:t>sveikata</a:t>
            </a:r>
            <a:r>
              <a:rPr lang="en-US" dirty="0"/>
              <a:t>  - tai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savijauta</a:t>
            </a:r>
            <a:r>
              <a:rPr lang="en-US" dirty="0"/>
              <a:t>,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ligų</a:t>
            </a:r>
            <a:r>
              <a:rPr lang="en-US" dirty="0"/>
              <a:t> </a:t>
            </a:r>
            <a:r>
              <a:rPr lang="en-US" dirty="0" err="1"/>
              <a:t>nebuvimas</a:t>
            </a:r>
            <a:r>
              <a:rPr lang="en-US" dirty="0"/>
              <a:t>.</a:t>
            </a:r>
            <a:endParaRPr lang="lt-LT" dirty="0"/>
          </a:p>
          <a:p>
            <a:r>
              <a:rPr lang="lt-LT" dirty="0"/>
              <a:t>Fizinis aktyvumas nulemia ne tik gerą fizinę sveikatą, bet užtikrina ir gerą savijautą.</a:t>
            </a:r>
          </a:p>
          <a:p>
            <a:r>
              <a:rPr lang="ru-RU" dirty="0"/>
              <a:t> </a:t>
            </a:r>
            <a:r>
              <a:rPr lang="lt-LT" dirty="0"/>
              <a:t>Kūnas – tai ne tik kaulai raumenys ir sąnariai.</a:t>
            </a:r>
          </a:p>
          <a:p>
            <a:r>
              <a:rPr lang="lt-LT" dirty="0"/>
              <a:t> Tai ne tik kraujotakos ir kitų skysčių transporto sistema</a:t>
            </a:r>
          </a:p>
          <a:p>
            <a:r>
              <a:rPr lang="lt-LT" dirty="0"/>
              <a:t>bendru holistiniu požiūriu žmogus – vieninga visuma.  </a:t>
            </a:r>
          </a:p>
          <a:p>
            <a:r>
              <a:rPr lang="ru-RU" dirty="0"/>
              <a:t> </a:t>
            </a:r>
            <a:r>
              <a:rPr lang="lt-LT" dirty="0"/>
              <a:t>Fizinis ir mentalinis žmogaus kūnai veikia vienas kitą ir keičia organizmo fiziologinius, psichologinius, fizinius procesus.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7039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8F0D-59FF-4980-987C-2755673F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/>
              <a:t>Kas tai yra geras gyvenimas?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E6821-DE31-4C81-965F-C99C9599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dažnai geras gyvenimas tiesiogiai susijęs su gera emocine savijauta ir laime.</a:t>
            </a:r>
          </a:p>
          <a:p>
            <a:r>
              <a:rPr lang="lt-LT" dirty="0"/>
              <a:t> gera savijauta ir sėkmė – tai dinamiškos ir įvairiapusės sąvokos.</a:t>
            </a:r>
          </a:p>
          <a:p>
            <a:r>
              <a:rPr lang="lt-LT" dirty="0"/>
              <a:t>iš biologinio požiūrio taško gera savijauta ir laimė yra tiesiog biocheminiai procesai – </a:t>
            </a:r>
            <a:r>
              <a:rPr lang="lt-LT" dirty="0" err="1"/>
              <a:t>endorfinai</a:t>
            </a:r>
            <a:r>
              <a:rPr lang="lt-LT" dirty="0"/>
              <a:t> – endogeniniai </a:t>
            </a:r>
            <a:r>
              <a:rPr lang="lt-LT" dirty="0" err="1"/>
              <a:t>opioidai</a:t>
            </a:r>
            <a:r>
              <a:rPr lang="lt-LT" dirty="0"/>
              <a:t>.</a:t>
            </a:r>
          </a:p>
          <a:p>
            <a:r>
              <a:rPr lang="lt-LT" dirty="0"/>
              <a:t>tyrinėtojai atrado ryšį tarp fizinio aktyvumo, laikysenos ir padidinto </a:t>
            </a:r>
            <a:r>
              <a:rPr lang="lt-LT" dirty="0" err="1"/>
              <a:t>endorfinų</a:t>
            </a:r>
            <a:r>
              <a:rPr lang="lt-LT" dirty="0"/>
              <a:t> kiekio kraujo plazmoje.</a:t>
            </a:r>
          </a:p>
        </p:txBody>
      </p:sp>
    </p:spTree>
    <p:extLst>
      <p:ext uri="{BB962C8B-B14F-4D97-AF65-F5344CB8AC3E}">
        <p14:creationId xmlns:p14="http://schemas.microsoft.com/office/powerpoint/2010/main" val="47988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AE49-CDA5-4368-8CA7-2C9ECD05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/>
              <a:t>Kūno laikysena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7A57-9E17-42C6-9FD1-DC76A5FA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5327"/>
          </a:xfrm>
        </p:spPr>
        <p:txBody>
          <a:bodyPr>
            <a:normAutofit/>
          </a:bodyPr>
          <a:lstStyle/>
          <a:p>
            <a:r>
              <a:rPr lang="lt-LT" dirty="0"/>
              <a:t>laikysena – tai žmogaus poza, kai jis stovi laisvai ir kūno raumenys bei gravitacijos jėgos yra pusiausvyroje.</a:t>
            </a:r>
          </a:p>
          <a:p>
            <a:r>
              <a:rPr lang="lt-LT" dirty="0"/>
              <a:t>Normali, taisyklinga laikysena tai pusiausvyra tarp:</a:t>
            </a:r>
          </a:p>
          <a:p>
            <a:r>
              <a:rPr lang="ru-RU" dirty="0"/>
              <a:t>   - </a:t>
            </a:r>
            <a:r>
              <a:rPr lang="lt-LT" dirty="0"/>
              <a:t> aktyvių judesių (skersaruožių raumenų) </a:t>
            </a:r>
          </a:p>
          <a:p>
            <a:r>
              <a:rPr lang="ru-RU" dirty="0"/>
              <a:t>    - </a:t>
            </a:r>
            <a:r>
              <a:rPr lang="lt-LT" dirty="0"/>
              <a:t>ir pasyvių judesių aparato (</a:t>
            </a:r>
            <a:r>
              <a:rPr lang="lt-LT" dirty="0" err="1"/>
              <a:t>t.y</a:t>
            </a:r>
            <a:r>
              <a:rPr lang="lt-LT" dirty="0"/>
              <a:t>. skeleto) </a:t>
            </a:r>
          </a:p>
          <a:p>
            <a:r>
              <a:rPr lang="lt-LT" dirty="0"/>
              <a:t>kai laikysena taisyklinga ir normali, tai kūno segmentai yra apsaugoti nuo perkrovų, </a:t>
            </a:r>
            <a:r>
              <a:rPr lang="lt-LT" dirty="0" err="1"/>
              <a:t>mikrotraumų</a:t>
            </a:r>
            <a:r>
              <a:rPr lang="lt-LT" dirty="0"/>
              <a:t>, degeneracinių pakitimų. </a:t>
            </a:r>
          </a:p>
          <a:p>
            <a:r>
              <a:rPr lang="lt-LT" dirty="0"/>
              <a:t>Tai užtikrina krūtinės ląstos ir pilvo organų optimalų darbą. 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DF5CFE-A57D-4508-9F8F-384B04C1E292}"/>
              </a:ext>
            </a:extLst>
          </p:cNvPr>
          <p:cNvSpPr txBox="1">
            <a:spLocks/>
          </p:cNvSpPr>
          <p:nvPr/>
        </p:nvSpPr>
        <p:spPr>
          <a:xfrm>
            <a:off x="838200" y="374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5875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DE7E-F394-4D55-9F82-EAECB9E2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Kūno laikysena.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1AE1D-0697-40B5-9073-3DF70EBA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lt-LT" dirty="0"/>
              <a:t>Kūno laikyseną, pozą, tai, kaip žmogus stovi, sėdi, klūpi nulemia ne tik anatominė žmogaus struktūra, bet ir: </a:t>
            </a:r>
          </a:p>
          <a:p>
            <a:pPr lvl="0"/>
            <a:r>
              <a:rPr lang="lt-LT" dirty="0"/>
              <a:t>Psichologiniai, kultūriniai, darbo, buities ir technologiniai aspektai</a:t>
            </a:r>
          </a:p>
          <a:p>
            <a:pPr lvl="0"/>
            <a:r>
              <a:rPr lang="lt-LT" dirty="0"/>
              <a:t>Aplinka</a:t>
            </a:r>
          </a:p>
          <a:p>
            <a:pPr lvl="0"/>
            <a:r>
              <a:rPr lang="lt-LT" dirty="0"/>
              <a:t>Maitinimas</a:t>
            </a:r>
          </a:p>
          <a:p>
            <a:pPr lvl="0"/>
            <a:r>
              <a:rPr lang="lt-LT" dirty="0"/>
              <a:t>Dienos režimas</a:t>
            </a:r>
          </a:p>
          <a:p>
            <a:pPr lvl="0"/>
            <a:r>
              <a:rPr lang="ru-RU" dirty="0"/>
              <a:t> </a:t>
            </a:r>
            <a:r>
              <a:rPr lang="lt-LT" dirty="0"/>
              <a:t>Buvimas gryname ore,</a:t>
            </a:r>
          </a:p>
          <a:p>
            <a:pPr lvl="0"/>
            <a:r>
              <a:rPr lang="lt-LT" dirty="0"/>
              <a:t>Sunkio jėga.</a:t>
            </a:r>
          </a:p>
        </p:txBody>
      </p:sp>
    </p:spTree>
    <p:extLst>
      <p:ext uri="{BB962C8B-B14F-4D97-AF65-F5344CB8AC3E}">
        <p14:creationId xmlns:p14="http://schemas.microsoft.com/office/powerpoint/2010/main" val="33186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0268F-2348-407F-BCCC-86A8FD21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Normali laikysena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A1C1-BC65-47C2-BFFC-7E259069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151"/>
            <a:ext cx="5935462" cy="4532559"/>
          </a:xfrm>
        </p:spPr>
        <p:txBody>
          <a:bodyPr>
            <a:normAutofit/>
          </a:bodyPr>
          <a:lstStyle/>
          <a:p>
            <a:r>
              <a:rPr lang="lt-LT" b="1" dirty="0" err="1"/>
              <a:t>Sagitalinėje</a:t>
            </a:r>
            <a:r>
              <a:rPr lang="lt-LT" b="1" dirty="0"/>
              <a:t> plokštumoje:</a:t>
            </a:r>
            <a:endParaRPr lang="lt-LT" dirty="0"/>
          </a:p>
          <a:p>
            <a:pPr lvl="0"/>
            <a:r>
              <a:rPr lang="lt-LT" dirty="0"/>
              <a:t>Galva -neutralioje padėtyje.</a:t>
            </a:r>
          </a:p>
          <a:p>
            <a:pPr lvl="0"/>
            <a:r>
              <a:rPr lang="lt-LT" dirty="0"/>
              <a:t>Anatominiai stuburo linkiai nepakitę. </a:t>
            </a:r>
          </a:p>
          <a:p>
            <a:pPr lvl="0"/>
            <a:r>
              <a:rPr lang="lt-LT" dirty="0"/>
              <a:t>Mentės prigludę prie šonkaulių </a:t>
            </a:r>
          </a:p>
          <a:p>
            <a:pPr lvl="0"/>
            <a:r>
              <a:rPr lang="lt-LT" dirty="0"/>
              <a:t>Dubens padėtis neutrali, nepalinkusi nei pirmyn, nei atgal</a:t>
            </a:r>
          </a:p>
          <a:p>
            <a:pPr lvl="0"/>
            <a:r>
              <a:rPr lang="lt-LT" dirty="0"/>
              <a:t>Klubų, kelių ir čiurnų sąnariai neutralioje padėtyje.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1A8AC-A187-4E46-A615-2E4017E98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25" y="98085"/>
            <a:ext cx="1723988" cy="66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4410-13F3-47F6-B774-6411A48F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Normali laikysena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BFA06-C14F-410B-B0A8-112987A2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98111" cy="4351338"/>
          </a:xfrm>
        </p:spPr>
        <p:txBody>
          <a:bodyPr>
            <a:normAutofit fontScale="92500" lnSpcReduction="20000"/>
          </a:bodyPr>
          <a:lstStyle/>
          <a:p>
            <a:r>
              <a:rPr lang="lt-LT" b="1" dirty="0" err="1"/>
              <a:t>Frontalinėje</a:t>
            </a:r>
            <a:r>
              <a:rPr lang="lt-LT" b="1" dirty="0"/>
              <a:t> plokštumoje: </a:t>
            </a:r>
            <a:endParaRPr lang="lt-LT" dirty="0"/>
          </a:p>
          <a:p>
            <a:pPr lvl="0"/>
            <a:r>
              <a:rPr lang="lt-LT" dirty="0"/>
              <a:t>Galva – neutralioje padėtyje. </a:t>
            </a:r>
          </a:p>
          <a:p>
            <a:pPr lvl="0"/>
            <a:r>
              <a:rPr lang="lt-LT" dirty="0"/>
              <a:t>Stuburo kaklinė, krūtininė, </a:t>
            </a:r>
            <a:r>
              <a:rPr lang="lt-LT" dirty="0" err="1"/>
              <a:t>juosmeninė</a:t>
            </a:r>
            <a:r>
              <a:rPr lang="lt-LT" dirty="0"/>
              <a:t> dalys tiesios. </a:t>
            </a:r>
          </a:p>
          <a:p>
            <a:pPr lvl="0"/>
            <a:r>
              <a:rPr lang="lt-LT" dirty="0"/>
              <a:t>Pečių, raktikaulių, menčių padėtis simetriška abiejose pusėse.</a:t>
            </a:r>
          </a:p>
          <a:p>
            <a:pPr lvl="0"/>
            <a:r>
              <a:rPr lang="lt-LT" dirty="0"/>
              <a:t>Mentės vienodai nutolusios nuo stuburo </a:t>
            </a:r>
          </a:p>
          <a:p>
            <a:pPr lvl="0"/>
            <a:r>
              <a:rPr lang="lt-LT" dirty="0"/>
              <a:t>Dubuo ir kelių sąnariai vizualiai simetriški.</a:t>
            </a:r>
          </a:p>
          <a:p>
            <a:pPr lvl="0"/>
            <a:r>
              <a:rPr lang="lt-LT" dirty="0"/>
              <a:t>Pėdos pastatytos lygiagrečiai arba nežymiai pasuktos į išorę.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975E5-1395-4D0F-9FBD-65A5A05DE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21" y="553792"/>
            <a:ext cx="2413055" cy="61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5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95C0C-C12C-49F4-AD0B-D54C26384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0205" y="27682"/>
            <a:ext cx="12322205" cy="2471167"/>
          </a:xfrm>
        </p:spPr>
        <p:txBody>
          <a:bodyPr>
            <a:normAutofit/>
          </a:bodyPr>
          <a:lstStyle/>
          <a:p>
            <a:r>
              <a:rPr lang="lt-LT" sz="2400" dirty="0"/>
              <a:t>Įvairūs nukrypimai nuo normalios laikysenos ir pozos, gali liudyti apie:</a:t>
            </a:r>
          </a:p>
          <a:p>
            <a:pPr marL="0" indent="0">
              <a:buNone/>
            </a:pPr>
            <a:r>
              <a:rPr lang="ru-RU" sz="2400" dirty="0"/>
              <a:t>  *</a:t>
            </a:r>
            <a:r>
              <a:rPr lang="lt-LT" sz="2400" dirty="0"/>
              <a:t>   skirtingas emocijas </a:t>
            </a:r>
          </a:p>
          <a:p>
            <a:pPr marL="0" indent="0">
              <a:buNone/>
            </a:pPr>
            <a:r>
              <a:rPr lang="ru-RU" sz="2400" dirty="0"/>
              <a:t>  *</a:t>
            </a:r>
            <a:r>
              <a:rPr lang="lt-LT" sz="2400" dirty="0"/>
              <a:t>  apie žmogaus santykį su savimi ir kitais.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1F12E-A369-4A29-8AAD-3B6E35751A0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5" y="1538131"/>
            <a:ext cx="8039249" cy="53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6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07BA-26B4-4780-AFB3-667B61DA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Emocijos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F32CB-5607-4FA7-9B80-98E1FB1C7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582"/>
            <a:ext cx="4674833" cy="5045692"/>
          </a:xfrm>
        </p:spPr>
        <p:txBody>
          <a:bodyPr>
            <a:normAutofit fontScale="92500" lnSpcReduction="20000"/>
          </a:bodyPr>
          <a:lstStyle/>
          <a:p>
            <a:r>
              <a:rPr lang="lt-LT" dirty="0"/>
              <a:t>Emocijos – tai realių situacijų ir būsenų esmės atspindėjimas per subjektyvius </a:t>
            </a:r>
            <a:r>
              <a:rPr lang="lt-LT" dirty="0" err="1"/>
              <a:t>pergyvenimus</a:t>
            </a:r>
            <a:r>
              <a:rPr lang="lt-LT" dirty="0"/>
              <a:t>. </a:t>
            </a:r>
          </a:p>
          <a:p>
            <a:r>
              <a:rPr lang="lt-LT" dirty="0"/>
              <a:t>Optimizmas, meilė, ramybė, dėmesys, džiaugsmas, priėmimas, agresyvumas, laukimas, ištikimybė, susitaikymas, ekstazė, atsargumas, susižavėjimas, susierzinimas, pyktis, įniršis, siaubas, susirūpinimas, pasibjaurėjimas, nustebimas, panieka, pasišlykštėjimas, netikėtumas, jautrumas, nuobodulys, liūdesys, sumišimas, susimąstymas, gailestis, pasipriešinimas.</a:t>
            </a:r>
          </a:p>
          <a:p>
            <a:pPr>
              <a:lnSpc>
                <a:spcPct val="100000"/>
              </a:lnSpc>
            </a:pPr>
            <a:endParaRPr lang="lv-LV" dirty="0">
              <a:latin typeface="+mj-lt"/>
            </a:endParaRPr>
          </a:p>
        </p:txBody>
      </p:sp>
      <p:pic>
        <p:nvPicPr>
          <p:cNvPr id="1026" name="Picture 2" descr="Emocijas — Vikipēdija">
            <a:extLst>
              <a:ext uri="{FF2B5EF4-FFF2-40B4-BE49-F238E27FC236}">
                <a16:creationId xmlns:a16="http://schemas.microsoft.com/office/drawing/2014/main" id="{28B12FF8-7A65-4705-B63D-2EBFE17C9A6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50" y="427066"/>
            <a:ext cx="6341616" cy="64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7408</TotalTime>
  <Words>1060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LAIKYSENA IR EMOCIJOS  (I DALIS)</vt:lpstr>
      <vt:lpstr>Gyvenimo kokybė = fiziniai pratimai= sveikata</vt:lpstr>
      <vt:lpstr>Kas tai yra geras gyvenimas? </vt:lpstr>
      <vt:lpstr>Kūno laikysena </vt:lpstr>
      <vt:lpstr>Kūno laikysena.</vt:lpstr>
      <vt:lpstr>Normali laikysena </vt:lpstr>
      <vt:lpstr>Normali laikysena </vt:lpstr>
      <vt:lpstr>PowerPoint Presentation</vt:lpstr>
      <vt:lpstr>Emocijos</vt:lpstr>
      <vt:lpstr>Emocijos</vt:lpstr>
      <vt:lpstr>Emocijos</vt:lpstr>
      <vt:lpstr>Fizinis aktyvumas </vt:lpstr>
      <vt:lpstr>Rekomendacijos fiziniam aktyvumui</vt:lpstr>
      <vt:lpstr>Rekomendacijos fiziniam aktyvumui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Ķermeņa stāja un emocijas.</dc:title>
  <dc:creator>Vineta Baukse</dc:creator>
  <cp:lastModifiedBy>Andrej Jedik</cp:lastModifiedBy>
  <cp:revision>87</cp:revision>
  <dcterms:created xsi:type="dcterms:W3CDTF">2021-08-25T10:17:02Z</dcterms:created>
  <dcterms:modified xsi:type="dcterms:W3CDTF">2021-09-17T14:30:04Z</dcterms:modified>
</cp:coreProperties>
</file>