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91" r:id="rId5"/>
    <p:sldId id="256" r:id="rId6"/>
    <p:sldId id="284" r:id="rId7"/>
    <p:sldId id="285" r:id="rId8"/>
    <p:sldId id="287" r:id="rId9"/>
    <p:sldId id="288" r:id="rId10"/>
    <p:sldId id="289" r:id="rId11"/>
    <p:sldId id="257" r:id="rId12"/>
    <p:sldId id="258" r:id="rId13"/>
    <p:sldId id="259" r:id="rId14"/>
    <p:sldId id="260" r:id="rId15"/>
    <p:sldId id="261" r:id="rId16"/>
    <p:sldId id="262" r:id="rId17"/>
    <p:sldId id="263" r:id="rId18"/>
    <p:sldId id="264" r:id="rId19"/>
    <p:sldId id="265" r:id="rId20"/>
    <p:sldId id="266" r:id="rId21"/>
    <p:sldId id="267" r:id="rId22"/>
    <p:sldId id="268" r:id="rId23"/>
    <p:sldId id="269" r:id="rId24"/>
    <p:sldId id="270" r:id="rId25"/>
    <p:sldId id="271" r:id="rId26"/>
    <p:sldId id="272" r:id="rId27"/>
    <p:sldId id="273" r:id="rId28"/>
    <p:sldId id="274" r:id="rId29"/>
    <p:sldId id="275" r:id="rId30"/>
    <p:sldId id="276" r:id="rId31"/>
    <p:sldId id="279" r:id="rId32"/>
    <p:sldId id="280" r:id="rId33"/>
    <p:sldId id="290"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1A931C3-10C9-4B26-8420-21487D1FEBFC}" v="5" dt="2020-10-14T08:16:00.42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2" d="100"/>
          <a:sy n="122" d="100"/>
        </p:scale>
        <p:origin x="96" y="2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E85197CE-6620-49C5-B15C-443CADEFCBAE}" type="datetimeFigureOut">
              <a:rPr lang="en-US" smtClean="0"/>
              <a:t>9/21/2021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714C8C-E4D7-45DF-BCC6-E52344726D3C}" type="slidenum">
              <a:rPr lang="en-US" smtClean="0"/>
              <a:t>‹#›</a:t>
            </a:fld>
            <a:endParaRPr lang="en-US"/>
          </a:p>
        </p:txBody>
      </p:sp>
    </p:spTree>
    <p:extLst>
      <p:ext uri="{BB962C8B-B14F-4D97-AF65-F5344CB8AC3E}">
        <p14:creationId xmlns:p14="http://schemas.microsoft.com/office/powerpoint/2010/main" val="3411276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5197CE-6620-49C5-B15C-443CADEFCBAE}" type="datetimeFigureOut">
              <a:rPr lang="en-US" smtClean="0"/>
              <a:t>9/21/2021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714C8C-E4D7-45DF-BCC6-E52344726D3C}" type="slidenum">
              <a:rPr lang="en-US" smtClean="0"/>
              <a:t>‹#›</a:t>
            </a:fld>
            <a:endParaRPr lang="en-US"/>
          </a:p>
        </p:txBody>
      </p:sp>
    </p:spTree>
    <p:extLst>
      <p:ext uri="{BB962C8B-B14F-4D97-AF65-F5344CB8AC3E}">
        <p14:creationId xmlns:p14="http://schemas.microsoft.com/office/powerpoint/2010/main" val="3575779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5197CE-6620-49C5-B15C-443CADEFCBAE}" type="datetimeFigureOut">
              <a:rPr lang="en-US" smtClean="0"/>
              <a:t>9/21/2021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714C8C-E4D7-45DF-BCC6-E52344726D3C}" type="slidenum">
              <a:rPr lang="en-US" smtClean="0"/>
              <a:t>‹#›</a:t>
            </a:fld>
            <a:endParaRPr lang="en-US"/>
          </a:p>
        </p:txBody>
      </p:sp>
    </p:spTree>
    <p:extLst>
      <p:ext uri="{BB962C8B-B14F-4D97-AF65-F5344CB8AC3E}">
        <p14:creationId xmlns:p14="http://schemas.microsoft.com/office/powerpoint/2010/main" val="1539058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5197CE-6620-49C5-B15C-443CADEFCBAE}" type="datetimeFigureOut">
              <a:rPr lang="en-US" smtClean="0"/>
              <a:t>9/21/2021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714C8C-E4D7-45DF-BCC6-E52344726D3C}" type="slidenum">
              <a:rPr lang="en-US" smtClean="0"/>
              <a:t>‹#›</a:t>
            </a:fld>
            <a:endParaRPr lang="en-US"/>
          </a:p>
        </p:txBody>
      </p:sp>
    </p:spTree>
    <p:extLst>
      <p:ext uri="{BB962C8B-B14F-4D97-AF65-F5344CB8AC3E}">
        <p14:creationId xmlns:p14="http://schemas.microsoft.com/office/powerpoint/2010/main" val="281785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85197CE-6620-49C5-B15C-443CADEFCBAE}" type="datetimeFigureOut">
              <a:rPr lang="en-US" smtClean="0"/>
              <a:t>9/21/2021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714C8C-E4D7-45DF-BCC6-E52344726D3C}" type="slidenum">
              <a:rPr lang="en-US" smtClean="0"/>
              <a:t>‹#›</a:t>
            </a:fld>
            <a:endParaRPr lang="en-US"/>
          </a:p>
        </p:txBody>
      </p:sp>
    </p:spTree>
    <p:extLst>
      <p:ext uri="{BB962C8B-B14F-4D97-AF65-F5344CB8AC3E}">
        <p14:creationId xmlns:p14="http://schemas.microsoft.com/office/powerpoint/2010/main" val="1369477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85197CE-6620-49C5-B15C-443CADEFCBAE}" type="datetimeFigureOut">
              <a:rPr lang="en-US" smtClean="0"/>
              <a:t>9/21/2021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714C8C-E4D7-45DF-BCC6-E52344726D3C}" type="slidenum">
              <a:rPr lang="en-US" smtClean="0"/>
              <a:t>‹#›</a:t>
            </a:fld>
            <a:endParaRPr lang="en-US"/>
          </a:p>
        </p:txBody>
      </p:sp>
    </p:spTree>
    <p:extLst>
      <p:ext uri="{BB962C8B-B14F-4D97-AF65-F5344CB8AC3E}">
        <p14:creationId xmlns:p14="http://schemas.microsoft.com/office/powerpoint/2010/main" val="2674277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85197CE-6620-49C5-B15C-443CADEFCBAE}" type="datetimeFigureOut">
              <a:rPr lang="en-US" smtClean="0"/>
              <a:t>9/21/2021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714C8C-E4D7-45DF-BCC6-E52344726D3C}" type="slidenum">
              <a:rPr lang="en-US" smtClean="0"/>
              <a:t>‹#›</a:t>
            </a:fld>
            <a:endParaRPr lang="en-US"/>
          </a:p>
        </p:txBody>
      </p:sp>
    </p:spTree>
    <p:extLst>
      <p:ext uri="{BB962C8B-B14F-4D97-AF65-F5344CB8AC3E}">
        <p14:creationId xmlns:p14="http://schemas.microsoft.com/office/powerpoint/2010/main" val="2126441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85197CE-6620-49C5-B15C-443CADEFCBAE}" type="datetimeFigureOut">
              <a:rPr lang="en-US" smtClean="0"/>
              <a:t>9/21/2021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714C8C-E4D7-45DF-BCC6-E52344726D3C}" type="slidenum">
              <a:rPr lang="en-US" smtClean="0"/>
              <a:t>‹#›</a:t>
            </a:fld>
            <a:endParaRPr lang="en-US"/>
          </a:p>
        </p:txBody>
      </p:sp>
    </p:spTree>
    <p:extLst>
      <p:ext uri="{BB962C8B-B14F-4D97-AF65-F5344CB8AC3E}">
        <p14:creationId xmlns:p14="http://schemas.microsoft.com/office/powerpoint/2010/main" val="3552916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5197CE-6620-49C5-B15C-443CADEFCBAE}" type="datetimeFigureOut">
              <a:rPr lang="en-US" smtClean="0"/>
              <a:t>9/21/2021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714C8C-E4D7-45DF-BCC6-E52344726D3C}" type="slidenum">
              <a:rPr lang="en-US" smtClean="0"/>
              <a:t>‹#›</a:t>
            </a:fld>
            <a:endParaRPr lang="en-US"/>
          </a:p>
        </p:txBody>
      </p:sp>
    </p:spTree>
    <p:extLst>
      <p:ext uri="{BB962C8B-B14F-4D97-AF65-F5344CB8AC3E}">
        <p14:creationId xmlns:p14="http://schemas.microsoft.com/office/powerpoint/2010/main" val="2999221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85197CE-6620-49C5-B15C-443CADEFCBAE}" type="datetimeFigureOut">
              <a:rPr lang="en-US" smtClean="0"/>
              <a:t>9/21/2021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714C8C-E4D7-45DF-BCC6-E52344726D3C}" type="slidenum">
              <a:rPr lang="en-US" smtClean="0"/>
              <a:t>‹#›</a:t>
            </a:fld>
            <a:endParaRPr lang="en-US"/>
          </a:p>
        </p:txBody>
      </p:sp>
    </p:spTree>
    <p:extLst>
      <p:ext uri="{BB962C8B-B14F-4D97-AF65-F5344CB8AC3E}">
        <p14:creationId xmlns:p14="http://schemas.microsoft.com/office/powerpoint/2010/main" val="3921654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85197CE-6620-49C5-B15C-443CADEFCBAE}" type="datetimeFigureOut">
              <a:rPr lang="en-US" smtClean="0"/>
              <a:t>9/21/2021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714C8C-E4D7-45DF-BCC6-E52344726D3C}" type="slidenum">
              <a:rPr lang="en-US" smtClean="0"/>
              <a:t>‹#›</a:t>
            </a:fld>
            <a:endParaRPr lang="en-US"/>
          </a:p>
        </p:txBody>
      </p:sp>
    </p:spTree>
    <p:extLst>
      <p:ext uri="{BB962C8B-B14F-4D97-AF65-F5344CB8AC3E}">
        <p14:creationId xmlns:p14="http://schemas.microsoft.com/office/powerpoint/2010/main" val="2117516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5197CE-6620-49C5-B15C-443CADEFCBAE}" type="datetimeFigureOut">
              <a:rPr lang="en-US" smtClean="0"/>
              <a:t>9/21/2021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714C8C-E4D7-45DF-BCC6-E52344726D3C}" type="slidenum">
              <a:rPr lang="en-US" smtClean="0"/>
              <a:t>‹#›</a:t>
            </a:fld>
            <a:endParaRPr lang="en-US"/>
          </a:p>
        </p:txBody>
      </p:sp>
    </p:spTree>
    <p:extLst>
      <p:ext uri="{BB962C8B-B14F-4D97-AF65-F5344CB8AC3E}">
        <p14:creationId xmlns:p14="http://schemas.microsoft.com/office/powerpoint/2010/main" val="21558366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47942995-B07F-4636-9A06-C6A104B26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avadinimas 1">
            <a:extLst>
              <a:ext uri="{FF2B5EF4-FFF2-40B4-BE49-F238E27FC236}">
                <a16:creationId xmlns:a16="http://schemas.microsoft.com/office/drawing/2014/main" id="{972A9276-77AD-400B-B02E-D28A7563F378}"/>
              </a:ext>
            </a:extLst>
          </p:cNvPr>
          <p:cNvSpPr>
            <a:spLocks noGrp="1"/>
          </p:cNvSpPr>
          <p:nvPr>
            <p:ph type="ctrTitle"/>
          </p:nvPr>
        </p:nvSpPr>
        <p:spPr>
          <a:xfrm>
            <a:off x="1113810" y="2960716"/>
            <a:ext cx="4505452" cy="2387600"/>
          </a:xfrm>
        </p:spPr>
        <p:txBody>
          <a:bodyPr anchor="t">
            <a:normAutofit/>
          </a:bodyPr>
          <a:lstStyle/>
          <a:p>
            <a:pPr algn="l"/>
            <a:r>
              <a:rPr lang="lt-LT" sz="5400" dirty="0"/>
              <a:t>Projektas ,,Amžius nėra kliūtis“ </a:t>
            </a:r>
          </a:p>
        </p:txBody>
      </p:sp>
      <p:sp>
        <p:nvSpPr>
          <p:cNvPr id="3" name="Antrinis pavadinimas 2">
            <a:extLst>
              <a:ext uri="{FF2B5EF4-FFF2-40B4-BE49-F238E27FC236}">
                <a16:creationId xmlns:a16="http://schemas.microsoft.com/office/drawing/2014/main" id="{E02118DA-6F34-4397-8246-5119FA9046BC}"/>
              </a:ext>
            </a:extLst>
          </p:cNvPr>
          <p:cNvSpPr>
            <a:spLocks noGrp="1"/>
          </p:cNvSpPr>
          <p:nvPr>
            <p:ph type="subTitle" idx="1"/>
          </p:nvPr>
        </p:nvSpPr>
        <p:spPr>
          <a:xfrm>
            <a:off x="1113809" y="953037"/>
            <a:ext cx="4036333" cy="1709849"/>
          </a:xfrm>
        </p:spPr>
        <p:txBody>
          <a:bodyPr anchor="b">
            <a:normAutofit/>
          </a:bodyPr>
          <a:lstStyle/>
          <a:p>
            <a:pPr algn="l"/>
            <a:r>
              <a:rPr lang="lt-LT" sz="2000" dirty="0"/>
              <a:t>Zita Norkienė, 2021</a:t>
            </a:r>
          </a:p>
          <a:p>
            <a:pPr algn="l"/>
            <a:endParaRPr lang="lt-LT" sz="2000" dirty="0"/>
          </a:p>
        </p:txBody>
      </p:sp>
      <p:grpSp>
        <p:nvGrpSpPr>
          <p:cNvPr id="23" name="Group 22">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984992"/>
            <a:ext cx="731521" cy="673460"/>
            <a:chOff x="3940602" y="308034"/>
            <a:chExt cx="2116791" cy="3428999"/>
          </a:xfrm>
          <a:solidFill>
            <a:schemeClr val="accent4"/>
          </a:solidFill>
        </p:grpSpPr>
        <p:sp>
          <p:nvSpPr>
            <p:cNvPr id="24" name="Rectangle 23">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Rectangle 27">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aveikslėlis 4">
            <a:extLst>
              <a:ext uri="{FF2B5EF4-FFF2-40B4-BE49-F238E27FC236}">
                <a16:creationId xmlns:a16="http://schemas.microsoft.com/office/drawing/2014/main" id="{7095BA88-0D48-4DA2-A4D0-B0B958C2DE9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02474" y="1448183"/>
            <a:ext cx="1956019" cy="1378994"/>
          </a:xfrm>
          <a:prstGeom prst="rect">
            <a:avLst/>
          </a:prstGeom>
        </p:spPr>
      </p:pic>
    </p:spTree>
    <p:extLst>
      <p:ext uri="{BB962C8B-B14F-4D97-AF65-F5344CB8AC3E}">
        <p14:creationId xmlns:p14="http://schemas.microsoft.com/office/powerpoint/2010/main" val="3894063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t-LT" dirty="0"/>
              <a:t>„Atsistojimai nuo kėdės“ – kojų jėgos ištvermės vertinimas </a:t>
            </a:r>
            <a:br>
              <a:rPr lang="lt-LT" dirty="0"/>
            </a:br>
            <a:endParaRPr lang="en-US" dirty="0"/>
          </a:p>
        </p:txBody>
      </p:sp>
      <p:sp>
        <p:nvSpPr>
          <p:cNvPr id="3" name="Content Placeholder 2"/>
          <p:cNvSpPr>
            <a:spLocks noGrp="1"/>
          </p:cNvSpPr>
          <p:nvPr>
            <p:ph idx="1"/>
          </p:nvPr>
        </p:nvSpPr>
        <p:spPr>
          <a:xfrm>
            <a:off x="838200" y="1825625"/>
            <a:ext cx="7890164" cy="4351338"/>
          </a:xfrm>
        </p:spPr>
        <p:txBody>
          <a:bodyPr>
            <a:normAutofit fontScale="92500" lnSpcReduction="20000"/>
          </a:bodyPr>
          <a:lstStyle/>
          <a:p>
            <a:r>
              <a:rPr lang="lt-LT" dirty="0"/>
              <a:t>Šiuo testu vertinama kojų jėgos ištvermė. Testuojamasis sėdi ant kėdės su atlošu, kurio aukštis – 44 cm. Kojos patogiai remiasi į grindis. Testuojamasis laiko sukryžiavęs rankas ant krūtinės, nugara tiesi. Po komandos testuojamasis kiek galima greičiau atsistoja nuo kėdės ir vėl atsisėda. Testuojantysis stebi, kad atsistojus kojos per kelius būtų ištiestos ir testuojamasis po atsistojimo pilnai atsisėstų ant kėdės. </a:t>
            </a:r>
          </a:p>
          <a:p>
            <a:r>
              <a:rPr lang="lt-LT" dirty="0"/>
              <a:t>Kojų raumenų ištvermės įvertinimui  skaičiuojami  pilni atsistojimo ir atsisėdimo ciklai per 30 s.</a:t>
            </a:r>
          </a:p>
          <a:p>
            <a:pPr marL="0" indent="0">
              <a:buNone/>
            </a:pPr>
            <a:r>
              <a:rPr lang="en-US" dirty="0">
                <a:solidFill>
                  <a:srgbClr val="FF0000"/>
                </a:solidFill>
              </a:rPr>
              <a:t>Ri</a:t>
            </a:r>
            <a:r>
              <a:rPr lang="lt-LT" dirty="0" err="1">
                <a:solidFill>
                  <a:srgbClr val="FF0000"/>
                </a:solidFill>
              </a:rPr>
              <a:t>zikos</a:t>
            </a:r>
            <a:r>
              <a:rPr lang="en-US" dirty="0">
                <a:solidFill>
                  <a:srgbClr val="FF0000"/>
                </a:solidFill>
              </a:rPr>
              <a:t> </a:t>
            </a:r>
            <a:r>
              <a:rPr lang="en-US" dirty="0" err="1">
                <a:solidFill>
                  <a:srgbClr val="FF0000"/>
                </a:solidFill>
              </a:rPr>
              <a:t>zon</a:t>
            </a:r>
            <a:r>
              <a:rPr lang="lt-LT" dirty="0">
                <a:solidFill>
                  <a:srgbClr val="FF0000"/>
                </a:solidFill>
              </a:rPr>
              <a:t>a</a:t>
            </a:r>
            <a:endParaRPr lang="en-US" dirty="0">
              <a:solidFill>
                <a:srgbClr val="FF0000"/>
              </a:solidFill>
            </a:endParaRPr>
          </a:p>
          <a:p>
            <a:pPr marL="0" indent="0">
              <a:buNone/>
            </a:pPr>
            <a:r>
              <a:rPr lang="lt-LT" dirty="0">
                <a:solidFill>
                  <a:srgbClr val="FF0000"/>
                </a:solidFill>
              </a:rPr>
              <a:t>Mažiau nei 8 atsistojimai be pašalinių pagalbos tiek vyrams teik moterims</a:t>
            </a:r>
            <a:r>
              <a:rPr lang="lt-LT" dirty="0"/>
              <a:t>	 </a:t>
            </a:r>
          </a:p>
          <a:p>
            <a:endParaRPr lang="en-US" dirty="0"/>
          </a:p>
        </p:txBody>
      </p:sp>
      <p:pic>
        <p:nvPicPr>
          <p:cNvPr id="4" name="Picture 3"/>
          <p:cNvPicPr>
            <a:picLocks noChangeAspect="1"/>
          </p:cNvPicPr>
          <p:nvPr/>
        </p:nvPicPr>
        <p:blipFill>
          <a:blip r:embed="rId2"/>
          <a:stretch>
            <a:fillRect/>
          </a:stretch>
        </p:blipFill>
        <p:spPr>
          <a:xfrm>
            <a:off x="8990623" y="2392997"/>
            <a:ext cx="2497565" cy="2304762"/>
          </a:xfrm>
          <a:prstGeom prst="rect">
            <a:avLst/>
          </a:prstGeom>
        </p:spPr>
      </p:pic>
    </p:spTree>
    <p:extLst>
      <p:ext uri="{BB962C8B-B14F-4D97-AF65-F5344CB8AC3E}">
        <p14:creationId xmlns:p14="http://schemas.microsoft.com/office/powerpoint/2010/main" val="16582153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t-LT" dirty="0"/>
              <a:t>„Susisiekti rankomis už nugaros“ – pečių juostos </a:t>
            </a:r>
            <a:r>
              <a:rPr lang="lt-LT" dirty="0" err="1"/>
              <a:t>paslankumo</a:t>
            </a:r>
            <a:r>
              <a:rPr lang="lt-LT" dirty="0"/>
              <a:t> vertinimas</a:t>
            </a:r>
            <a:br>
              <a:rPr lang="lt-LT" dirty="0"/>
            </a:br>
            <a:endParaRPr lang="en-US" dirty="0"/>
          </a:p>
        </p:txBody>
      </p:sp>
      <p:sp>
        <p:nvSpPr>
          <p:cNvPr id="3" name="Content Placeholder 2"/>
          <p:cNvSpPr>
            <a:spLocks noGrp="1"/>
          </p:cNvSpPr>
          <p:nvPr>
            <p:ph idx="1"/>
          </p:nvPr>
        </p:nvSpPr>
        <p:spPr>
          <a:xfrm>
            <a:off x="838200" y="1825625"/>
            <a:ext cx="7582593" cy="4351338"/>
          </a:xfrm>
        </p:spPr>
        <p:txBody>
          <a:bodyPr>
            <a:normAutofit fontScale="92500"/>
          </a:bodyPr>
          <a:lstStyle/>
          <a:p>
            <a:r>
              <a:rPr lang="lt-LT" dirty="0"/>
              <a:t>Šiuo testu vertinamas pečių juostos </a:t>
            </a:r>
            <a:r>
              <a:rPr lang="lt-LT" dirty="0" err="1"/>
              <a:t>paslankumas</a:t>
            </a:r>
            <a:endParaRPr lang="lt-LT" dirty="0"/>
          </a:p>
          <a:p>
            <a:r>
              <a:rPr lang="lt-LT" dirty="0"/>
              <a:t>Testas atliekamas atsistojus. Testuojamojo dominuojanti ranka keliama ir lenkiant per alkūnę siekiama kuo toliau pasiekti už nugaros žemyn. Kita ranka nuleista ir lenkiant per alkūnę už nugaros stengiamasi pasiekti kuo aukščiau. Viena ranka siekia žemyn, kita aukštyn kol didieji pirštai susisiekia. 30 cm ilgio liniuote matuojamas atstumas tarp didžiųjų pirštų galų. Jei pirštai nesusisiekia fiksuojamas neigiamas atstumas, jei persidengia – teigiamas. </a:t>
            </a:r>
          </a:p>
          <a:p>
            <a:r>
              <a:rPr lang="lt-LT" dirty="0"/>
              <a:t>Rezultatas fiksuojamas 0,5 cm tikslumu.	 </a:t>
            </a:r>
          </a:p>
          <a:p>
            <a:endParaRPr lang="en-US" dirty="0"/>
          </a:p>
        </p:txBody>
      </p:sp>
      <p:pic>
        <p:nvPicPr>
          <p:cNvPr id="6" name="Picture 5"/>
          <p:cNvPicPr>
            <a:picLocks noChangeAspect="1"/>
          </p:cNvPicPr>
          <p:nvPr/>
        </p:nvPicPr>
        <p:blipFill>
          <a:blip r:embed="rId2"/>
          <a:stretch>
            <a:fillRect/>
          </a:stretch>
        </p:blipFill>
        <p:spPr>
          <a:xfrm>
            <a:off x="8621255" y="1921675"/>
            <a:ext cx="2534425" cy="3801637"/>
          </a:xfrm>
          <a:prstGeom prst="rect">
            <a:avLst/>
          </a:prstGeom>
        </p:spPr>
      </p:pic>
    </p:spTree>
    <p:extLst>
      <p:ext uri="{BB962C8B-B14F-4D97-AF65-F5344CB8AC3E}">
        <p14:creationId xmlns:p14="http://schemas.microsoft.com/office/powerpoint/2010/main" val="40431663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t-LT" dirty="0"/>
              <a:t>„Sėstis ir siekti testas“ – apatinės kūno dalies </a:t>
            </a:r>
            <a:r>
              <a:rPr lang="lt-LT" dirty="0" err="1"/>
              <a:t>paslankumo</a:t>
            </a:r>
            <a:r>
              <a:rPr lang="lt-LT" dirty="0"/>
              <a:t> vertinimas</a:t>
            </a:r>
            <a:br>
              <a:rPr lang="lt-LT" dirty="0"/>
            </a:br>
            <a:endParaRPr lang="en-US" dirty="0"/>
          </a:p>
        </p:txBody>
      </p:sp>
      <p:sp>
        <p:nvSpPr>
          <p:cNvPr id="3" name="Content Placeholder 2"/>
          <p:cNvSpPr>
            <a:spLocks noGrp="1"/>
          </p:cNvSpPr>
          <p:nvPr>
            <p:ph idx="1"/>
          </p:nvPr>
        </p:nvSpPr>
        <p:spPr>
          <a:xfrm>
            <a:off x="838199" y="1825625"/>
            <a:ext cx="7604051" cy="4351338"/>
          </a:xfrm>
        </p:spPr>
        <p:txBody>
          <a:bodyPr>
            <a:normAutofit fontScale="70000" lnSpcReduction="20000"/>
          </a:bodyPr>
          <a:lstStyle/>
          <a:p>
            <a:r>
              <a:rPr lang="lt-LT" dirty="0"/>
              <a:t>Šiuo testu vertinamas apatinės kūno dalies </a:t>
            </a:r>
            <a:r>
              <a:rPr lang="lt-LT" dirty="0" err="1"/>
              <a:t>paslankumas</a:t>
            </a:r>
            <a:r>
              <a:rPr lang="lt-LT" dirty="0"/>
              <a:t>. Pradinė padėtis-testuojamasis sėdi ant kėdės krašto. Dominuojanti koja ištiesta, kulnimi remiasi į žemę, pėda tiesiama kiek galima į save. Rankos sudedamos viena ant kitos ir palengva lenkiantis žemyn didžiaisiais rankų pirštais siekiamas ištiestos kojos didysis pirštas ir jei galima toliau. Pasiekus tolimiausią tašką stengiamasi išlaikyti rankas šioje pozicijoje ne trumpiau kaip 2 s. </a:t>
            </a:r>
          </a:p>
          <a:p>
            <a:r>
              <a:rPr lang="lt-LT" dirty="0"/>
              <a:t>Matuojamas atstumas tarp kojos ir rankų didžiųjų pirštų. Liniuotės nulinė žyma pridedama prie kojos didžiojo piršto. Jei testuojamasis nepasiekia kokos piršto, išmatuotas atstumas yra neigiamas, jei pasiekia toliau už kojos piršto linijos – fiksuojamas teigiamas atstumas.	 </a:t>
            </a:r>
          </a:p>
          <a:p>
            <a:r>
              <a:rPr lang="lt-LT" b="1" dirty="0">
                <a:solidFill>
                  <a:srgbClr val="FF0000"/>
                </a:solidFill>
              </a:rPr>
              <a:t>Rizikos zona</a:t>
            </a:r>
          </a:p>
          <a:p>
            <a:r>
              <a:rPr lang="lt-LT" dirty="0"/>
              <a:t>Vyrams</a:t>
            </a:r>
            <a:r>
              <a:rPr lang="en-US" dirty="0"/>
              <a:t>: Minus (-) </a:t>
            </a:r>
            <a:r>
              <a:rPr lang="lt-LT" dirty="0"/>
              <a:t>10 cm ir daugiau</a:t>
            </a:r>
            <a:endParaRPr lang="en-US" dirty="0"/>
          </a:p>
          <a:p>
            <a:r>
              <a:rPr lang="lt-LT" dirty="0"/>
              <a:t>Moterims</a:t>
            </a:r>
            <a:r>
              <a:rPr lang="en-US" dirty="0"/>
              <a:t>: Minus (-) </a:t>
            </a:r>
            <a:r>
              <a:rPr lang="lt-LT" dirty="0"/>
              <a:t>5 cm ir daugiau</a:t>
            </a:r>
            <a:endParaRPr lang="en-US" dirty="0"/>
          </a:p>
        </p:txBody>
      </p:sp>
      <p:pic>
        <p:nvPicPr>
          <p:cNvPr id="6" name="Picture 5"/>
          <p:cNvPicPr>
            <a:picLocks noChangeAspect="1"/>
          </p:cNvPicPr>
          <p:nvPr/>
        </p:nvPicPr>
        <p:blipFill>
          <a:blip r:embed="rId2"/>
          <a:stretch>
            <a:fillRect/>
          </a:stretch>
        </p:blipFill>
        <p:spPr>
          <a:xfrm>
            <a:off x="8788537" y="1563817"/>
            <a:ext cx="2383767" cy="3623325"/>
          </a:xfrm>
          <a:prstGeom prst="rect">
            <a:avLst/>
          </a:prstGeom>
        </p:spPr>
      </p:pic>
    </p:spTree>
    <p:extLst>
      <p:ext uri="{BB962C8B-B14F-4D97-AF65-F5344CB8AC3E}">
        <p14:creationId xmlns:p14="http://schemas.microsoft.com/office/powerpoint/2010/main" val="2868619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t-LT" dirty="0"/>
              <a:t>„8 pėdų ėjimo testas“ – dinaminės pusiausvyros, vikrumo, koordinacijos vertinimas</a:t>
            </a:r>
            <a:br>
              <a:rPr lang="lt-LT" dirty="0"/>
            </a:br>
            <a:endParaRPr lang="en-US" dirty="0"/>
          </a:p>
        </p:txBody>
      </p:sp>
      <p:sp>
        <p:nvSpPr>
          <p:cNvPr id="3" name="Content Placeholder 2"/>
          <p:cNvSpPr>
            <a:spLocks noGrp="1"/>
          </p:cNvSpPr>
          <p:nvPr>
            <p:ph idx="1"/>
          </p:nvPr>
        </p:nvSpPr>
        <p:spPr>
          <a:xfrm>
            <a:off x="838200" y="1825625"/>
            <a:ext cx="6909262" cy="4351338"/>
          </a:xfrm>
        </p:spPr>
        <p:txBody>
          <a:bodyPr>
            <a:normAutofit fontScale="70000" lnSpcReduction="20000"/>
          </a:bodyPr>
          <a:lstStyle/>
          <a:p>
            <a:r>
              <a:rPr lang="lt-LT" dirty="0"/>
              <a:t>Šiuo testu vertinama dinaminė pusiausvyra, vikrumas, koordinacija. Testui atlikti reikalinga kėdė ir kūgis, pastatomas ant grindų.  Nuo kėdės krašto pamatavus 2,44 metrus dedamas ant grindų kūgis. Testuojamasis patogiai atsisėda ant kėdės. Po signalo stojasi nuo kėdės, eina link kūgio , jį apeina ir grįžęs prie kėdės vėl atsisėda kiek galima greičiau. Testo rezultatas – laikas nuo signalo iki atsisėdimo ant kėdės.  Jei tiriamasis turi pastebimų pusiausvyros ar </a:t>
            </a:r>
            <a:r>
              <a:rPr lang="lt-LT" dirty="0" err="1"/>
              <a:t>kordinacijos</a:t>
            </a:r>
            <a:r>
              <a:rPr lang="lt-LT" dirty="0"/>
              <a:t> sutrikimų reikia užtikrinti testo atlikimo saugumą. </a:t>
            </a:r>
            <a:r>
              <a:rPr lang="lt-LT" dirty="0" err="1"/>
              <a:t>Tezultatas</a:t>
            </a:r>
            <a:r>
              <a:rPr lang="lt-LT" dirty="0"/>
              <a:t> matuojamas 0,1 s tikslumu. </a:t>
            </a:r>
          </a:p>
          <a:p>
            <a:r>
              <a:rPr lang="lt-LT" dirty="0"/>
              <a:t>Šio testo rezultatu galima vertinti testuojamojo riziką patirti griuvimus. Jis įeina į kritimų rizikos vertinimo metodiką (</a:t>
            </a:r>
            <a:r>
              <a:rPr lang="lt-LT" dirty="0" err="1"/>
              <a:t>Podsiadlo</a:t>
            </a:r>
            <a:r>
              <a:rPr lang="lt-LT" dirty="0"/>
              <a:t> D, </a:t>
            </a:r>
            <a:r>
              <a:rPr lang="lt-LT" dirty="0" err="1"/>
              <a:t>Richardson</a:t>
            </a:r>
            <a:r>
              <a:rPr lang="lt-LT" dirty="0"/>
              <a:t> S. </a:t>
            </a:r>
            <a:r>
              <a:rPr lang="lt-LT" dirty="0" err="1"/>
              <a:t>The</a:t>
            </a:r>
            <a:r>
              <a:rPr lang="lt-LT" dirty="0"/>
              <a:t> </a:t>
            </a:r>
            <a:r>
              <a:rPr lang="lt-LT" dirty="0" err="1"/>
              <a:t>timed</a:t>
            </a:r>
            <a:r>
              <a:rPr lang="lt-LT" dirty="0"/>
              <a:t> “</a:t>
            </a:r>
            <a:r>
              <a:rPr lang="lt-LT" dirty="0" err="1"/>
              <a:t>up</a:t>
            </a:r>
            <a:r>
              <a:rPr lang="lt-LT" dirty="0"/>
              <a:t> &amp; </a:t>
            </a:r>
            <a:r>
              <a:rPr lang="lt-LT" dirty="0" err="1"/>
              <a:t>go</a:t>
            </a:r>
            <a:r>
              <a:rPr lang="lt-LT" dirty="0"/>
              <a:t>": A </a:t>
            </a:r>
            <a:r>
              <a:rPr lang="lt-LT" dirty="0" err="1"/>
              <a:t>test</a:t>
            </a:r>
            <a:r>
              <a:rPr lang="lt-LT" dirty="0"/>
              <a:t> </a:t>
            </a:r>
            <a:r>
              <a:rPr lang="lt-LT" dirty="0" err="1"/>
              <a:t>of</a:t>
            </a:r>
            <a:r>
              <a:rPr lang="lt-LT" dirty="0"/>
              <a:t> </a:t>
            </a:r>
            <a:r>
              <a:rPr lang="lt-LT" dirty="0" err="1"/>
              <a:t>basic</a:t>
            </a:r>
            <a:r>
              <a:rPr lang="lt-LT" dirty="0"/>
              <a:t> </a:t>
            </a:r>
            <a:r>
              <a:rPr lang="lt-LT" dirty="0" err="1"/>
              <a:t>functional</a:t>
            </a:r>
            <a:r>
              <a:rPr lang="lt-LT" dirty="0"/>
              <a:t> </a:t>
            </a:r>
            <a:r>
              <a:rPr lang="lt-LT" dirty="0" err="1"/>
              <a:t>mobility</a:t>
            </a:r>
            <a:r>
              <a:rPr lang="lt-LT" dirty="0"/>
              <a:t> </a:t>
            </a:r>
            <a:r>
              <a:rPr lang="lt-LT" dirty="0" err="1"/>
              <a:t>for</a:t>
            </a:r>
            <a:r>
              <a:rPr lang="lt-LT" dirty="0"/>
              <a:t> </a:t>
            </a:r>
            <a:r>
              <a:rPr lang="lt-LT" dirty="0" err="1"/>
              <a:t>frail</a:t>
            </a:r>
            <a:r>
              <a:rPr lang="lt-LT" dirty="0"/>
              <a:t> </a:t>
            </a:r>
            <a:r>
              <a:rPr lang="lt-LT" dirty="0" err="1"/>
              <a:t>elderly</a:t>
            </a:r>
            <a:r>
              <a:rPr lang="lt-LT" dirty="0"/>
              <a:t>  </a:t>
            </a:r>
            <a:r>
              <a:rPr lang="lt-LT" dirty="0" err="1"/>
              <a:t>persons</a:t>
            </a:r>
            <a:r>
              <a:rPr lang="lt-LT" dirty="0"/>
              <a:t>. JAGS .1991;39:142-148.)</a:t>
            </a:r>
          </a:p>
          <a:p>
            <a:r>
              <a:rPr lang="lt-LT" dirty="0">
                <a:solidFill>
                  <a:srgbClr val="FF0000"/>
                </a:solidFill>
              </a:rPr>
              <a:t>Rezultatas daugiau nei </a:t>
            </a:r>
            <a:r>
              <a:rPr lang="en-US" dirty="0">
                <a:solidFill>
                  <a:srgbClr val="FF0000"/>
                </a:solidFill>
              </a:rPr>
              <a:t>≥12.6 s</a:t>
            </a:r>
            <a:r>
              <a:rPr lang="lt-LT" dirty="0">
                <a:solidFill>
                  <a:srgbClr val="FF0000"/>
                </a:solidFill>
              </a:rPr>
              <a:t> gali prognozuoti </a:t>
            </a:r>
            <a:r>
              <a:rPr lang="lt-LT" dirty="0" err="1">
                <a:solidFill>
                  <a:srgbClr val="FF0000"/>
                </a:solidFill>
              </a:rPr>
              <a:t>gruvimus</a:t>
            </a:r>
            <a:r>
              <a:rPr lang="en-US" dirty="0">
                <a:solidFill>
                  <a:srgbClr val="FF0000"/>
                </a:solidFill>
              </a:rPr>
              <a:t> </a:t>
            </a:r>
            <a:r>
              <a:rPr lang="lt-LT" dirty="0"/>
              <a:t>	 </a:t>
            </a:r>
          </a:p>
        </p:txBody>
      </p:sp>
      <p:pic>
        <p:nvPicPr>
          <p:cNvPr id="4" name="Picture 3"/>
          <p:cNvPicPr>
            <a:picLocks noChangeAspect="1"/>
          </p:cNvPicPr>
          <p:nvPr/>
        </p:nvPicPr>
        <p:blipFill>
          <a:blip r:embed="rId2"/>
          <a:stretch>
            <a:fillRect/>
          </a:stretch>
        </p:blipFill>
        <p:spPr>
          <a:xfrm>
            <a:off x="8287133" y="1893764"/>
            <a:ext cx="3066667" cy="1723810"/>
          </a:xfrm>
          <a:prstGeom prst="rect">
            <a:avLst/>
          </a:prstGeom>
        </p:spPr>
      </p:pic>
    </p:spTree>
    <p:extLst>
      <p:ext uri="{BB962C8B-B14F-4D97-AF65-F5344CB8AC3E}">
        <p14:creationId xmlns:p14="http://schemas.microsoft.com/office/powerpoint/2010/main" val="1151010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t-LT" dirty="0"/>
              <a:t>„2 min. ėjimo vietoje testas“ – aerobinės ištvermės ir kojų raumenų ištvermės vertinimas</a:t>
            </a:r>
            <a:br>
              <a:rPr lang="lt-LT" dirty="0"/>
            </a:br>
            <a:endParaRPr lang="en-US" dirty="0"/>
          </a:p>
        </p:txBody>
      </p:sp>
      <p:sp>
        <p:nvSpPr>
          <p:cNvPr id="3" name="Content Placeholder 2"/>
          <p:cNvSpPr>
            <a:spLocks noGrp="1"/>
          </p:cNvSpPr>
          <p:nvPr>
            <p:ph idx="1"/>
          </p:nvPr>
        </p:nvSpPr>
        <p:spPr>
          <a:xfrm>
            <a:off x="838200" y="1825625"/>
            <a:ext cx="7699744" cy="4351338"/>
          </a:xfrm>
        </p:spPr>
        <p:txBody>
          <a:bodyPr>
            <a:normAutofit fontScale="85000" lnSpcReduction="20000"/>
          </a:bodyPr>
          <a:lstStyle/>
          <a:p>
            <a:r>
              <a:rPr lang="lt-LT" dirty="0"/>
              <a:t>Šiuo testu vertinama aerobinė ištvermė ir kojų raumenų ištvermė. Testuojamasis atsistoja prie sienos. Pamatuojamas atstumas nuo  kelio girnelės iki </a:t>
            </a:r>
            <a:r>
              <a:rPr lang="lt-LT" dirty="0" err="1"/>
              <a:t>klubakaulio</a:t>
            </a:r>
            <a:r>
              <a:rPr lang="lt-LT" dirty="0"/>
              <a:t> keteros (skiauterės).  Šio atstumo centras yra </a:t>
            </a:r>
            <a:r>
              <a:rPr lang="lt-LT" dirty="0" err="1"/>
              <a:t>pažumimas</a:t>
            </a:r>
            <a:r>
              <a:rPr lang="lt-LT" dirty="0"/>
              <a:t> žyme ant sienos. Ji turi būti gerai </a:t>
            </a:r>
            <a:r>
              <a:rPr lang="lt-LT" dirty="0" err="1"/>
              <a:t>matoms</a:t>
            </a:r>
            <a:r>
              <a:rPr lang="lt-LT" dirty="0"/>
              <a:t>. Testuojamasis turi eiti vietoje, keldamas kelius iki nurodytos atžymos dvi minutes. </a:t>
            </a:r>
            <a:r>
              <a:rPr lang="lt-LT" dirty="0" err="1"/>
              <a:t>Testuojantsis</a:t>
            </a:r>
            <a:r>
              <a:rPr lang="lt-LT" dirty="0"/>
              <a:t> turi stebėti , kad būtų keliami keliai iki žymos, testas pradedamas dešine koja. Testo rezultatai  - tai dešinės kojos </a:t>
            </a:r>
            <a:r>
              <a:rPr lang="lt-LT" dirty="0" err="1"/>
              <a:t>pakėlino</a:t>
            </a:r>
            <a:r>
              <a:rPr lang="lt-LT" dirty="0"/>
              <a:t> iki  žymos kartai. </a:t>
            </a:r>
          </a:p>
          <a:p>
            <a:r>
              <a:rPr lang="lt-LT" dirty="0"/>
              <a:t>Svarbu stebėti testuojamojo būklę. Pastebėjus kardiovaskulinės rizikos veiksnius, testą nutraukti.  Likus 30 s iki testo pabaigos, laikas pranešamas </a:t>
            </a:r>
            <a:r>
              <a:rPr lang="lt-LT" dirty="0" err="1"/>
              <a:t>testuojamąjam</a:t>
            </a:r>
            <a:r>
              <a:rPr lang="lt-LT" dirty="0"/>
              <a:t>.</a:t>
            </a:r>
          </a:p>
          <a:p>
            <a:r>
              <a:rPr lang="lt-LT" dirty="0">
                <a:solidFill>
                  <a:srgbClr val="FF0000"/>
                </a:solidFill>
              </a:rPr>
              <a:t>Rizikos zona – mažiau nei 65 žingsniai tiek vyrams tiek moterims</a:t>
            </a:r>
            <a:r>
              <a:rPr lang="lt-LT" dirty="0"/>
              <a:t>	 </a:t>
            </a:r>
          </a:p>
          <a:p>
            <a:endParaRPr lang="lt-LT" dirty="0"/>
          </a:p>
          <a:p>
            <a:endParaRPr lang="en-US" dirty="0"/>
          </a:p>
        </p:txBody>
      </p:sp>
      <p:pic>
        <p:nvPicPr>
          <p:cNvPr id="4" name="Picture 3"/>
          <p:cNvPicPr>
            <a:picLocks noChangeAspect="1"/>
          </p:cNvPicPr>
          <p:nvPr/>
        </p:nvPicPr>
        <p:blipFill>
          <a:blip r:embed="rId2"/>
          <a:stretch>
            <a:fillRect/>
          </a:stretch>
        </p:blipFill>
        <p:spPr>
          <a:xfrm>
            <a:off x="8896539" y="1893326"/>
            <a:ext cx="1647619" cy="3038095"/>
          </a:xfrm>
          <a:prstGeom prst="rect">
            <a:avLst/>
          </a:prstGeom>
        </p:spPr>
      </p:pic>
    </p:spTree>
    <p:extLst>
      <p:ext uri="{BB962C8B-B14F-4D97-AF65-F5344CB8AC3E}">
        <p14:creationId xmlns:p14="http://schemas.microsoft.com/office/powerpoint/2010/main" val="32536052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t-LT" dirty="0"/>
              <a:t>„6 minučių ėjimo testas“ – aerobinės ištvermės vertinimas</a:t>
            </a:r>
            <a:br>
              <a:rPr lang="lt-LT" dirty="0"/>
            </a:br>
            <a:endParaRPr lang="en-US" dirty="0"/>
          </a:p>
        </p:txBody>
      </p:sp>
      <p:sp>
        <p:nvSpPr>
          <p:cNvPr id="3" name="Content Placeholder 2"/>
          <p:cNvSpPr>
            <a:spLocks noGrp="1"/>
          </p:cNvSpPr>
          <p:nvPr>
            <p:ph idx="1"/>
          </p:nvPr>
        </p:nvSpPr>
        <p:spPr>
          <a:xfrm>
            <a:off x="838200" y="1825625"/>
            <a:ext cx="7790411" cy="4351338"/>
          </a:xfrm>
        </p:spPr>
        <p:txBody>
          <a:bodyPr>
            <a:normAutofit fontScale="92500" lnSpcReduction="10000"/>
          </a:bodyPr>
          <a:lstStyle/>
          <a:p>
            <a:r>
              <a:rPr lang="lt-LT" dirty="0"/>
              <a:t>Šiuo testu vertinama testuojamojo aerobinė ištvermė. Testuojamasis turi būti gerai pailsėjęs. Po signalo testuojamasis pradeda eiti kiek galima greičiau, tačiau nebėga. Testo rezultatas – atstumas, kurį testuojamasis nueina per 6 min. Testo atlikimui yra paruošiamas plotas, kuriame pažymimas stačiakampis – 4,5 m pločio ir 45 m. ilgio , kurio kraštinėmis vaikšto testuojamasis. Prasidėjus 5 minutei testuojam</a:t>
            </a:r>
            <a:r>
              <a:rPr lang="en-US" dirty="0"/>
              <a:t>a</a:t>
            </a:r>
            <a:r>
              <a:rPr lang="lt-LT" dirty="0"/>
              <a:t>jam kas 10 s. pranešamas laikas. Testas nedelsiant nutraukiamas, jei tiriam</a:t>
            </a:r>
            <a:r>
              <a:rPr lang="en-US" dirty="0"/>
              <a:t>a</a:t>
            </a:r>
            <a:r>
              <a:rPr lang="lt-LT" dirty="0"/>
              <a:t>sis pradeda skųsti skausmais krūtinės plote, pradeda dusti. </a:t>
            </a:r>
          </a:p>
          <a:p>
            <a:r>
              <a:rPr lang="lt-LT" dirty="0">
                <a:solidFill>
                  <a:srgbClr val="FF0000"/>
                </a:solidFill>
              </a:rPr>
              <a:t>Rizikos zona mažiau nei 300 metrų </a:t>
            </a:r>
          </a:p>
          <a:p>
            <a:endParaRPr lang="en-US" dirty="0"/>
          </a:p>
        </p:txBody>
      </p:sp>
      <p:pic>
        <p:nvPicPr>
          <p:cNvPr id="4" name="Picture 3"/>
          <p:cNvPicPr>
            <a:picLocks noChangeAspect="1"/>
          </p:cNvPicPr>
          <p:nvPr/>
        </p:nvPicPr>
        <p:blipFill>
          <a:blip r:embed="rId2"/>
          <a:stretch>
            <a:fillRect/>
          </a:stretch>
        </p:blipFill>
        <p:spPr>
          <a:xfrm>
            <a:off x="8764392" y="1825625"/>
            <a:ext cx="2876190" cy="1914286"/>
          </a:xfrm>
          <a:prstGeom prst="rect">
            <a:avLst/>
          </a:prstGeom>
        </p:spPr>
      </p:pic>
    </p:spTree>
    <p:extLst>
      <p:ext uri="{BB962C8B-B14F-4D97-AF65-F5344CB8AC3E}">
        <p14:creationId xmlns:p14="http://schemas.microsoft.com/office/powerpoint/2010/main" val="19524871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a:t>Vyresnio amžiaus žmonių kūno kompozicijos </a:t>
            </a:r>
            <a:br>
              <a:rPr lang="lt-LT" dirty="0"/>
            </a:br>
            <a:r>
              <a:rPr lang="lt-LT" dirty="0"/>
              <a:t>ir lankstumo pokyčiai</a:t>
            </a:r>
            <a:endParaRPr lang="en-US" dirty="0"/>
          </a:p>
        </p:txBody>
      </p:sp>
      <p:sp>
        <p:nvSpPr>
          <p:cNvPr id="3" name="Content Placeholder 2"/>
          <p:cNvSpPr>
            <a:spLocks noGrp="1"/>
          </p:cNvSpPr>
          <p:nvPr>
            <p:ph idx="1"/>
          </p:nvPr>
        </p:nvSpPr>
        <p:spPr/>
        <p:txBody>
          <a:bodyPr>
            <a:normAutofit fontScale="92500" lnSpcReduction="10000"/>
          </a:bodyPr>
          <a:lstStyle/>
          <a:p>
            <a:r>
              <a:rPr lang="lt-LT" dirty="0"/>
              <a:t>Bėgant metams lėtėja </a:t>
            </a:r>
            <a:r>
              <a:rPr lang="lt-LT" dirty="0" err="1"/>
              <a:t>metaboliniai</a:t>
            </a:r>
            <a:r>
              <a:rPr lang="lt-LT" dirty="0"/>
              <a:t> procesai, vidutinio ir vyres­nio amžiaus žmonėms didėja riebalinė masė, o raumeninė masė mažėja. Senyvo amžiaus žmonių visi liesosios masės komponen­tai – raumenų ir kaulų masė, organizmo skysčiai – mažėja greičiau nei riebalinė masė. </a:t>
            </a:r>
            <a:r>
              <a:rPr lang="lt-LT" dirty="0">
                <a:solidFill>
                  <a:srgbClr val="FF0000"/>
                </a:solidFill>
              </a:rPr>
              <a:t>80 metų amžiaus asmuo netenka nuo 15 iki 30 proc. liesosios kūno masės</a:t>
            </a:r>
            <a:r>
              <a:rPr lang="lt-LT" dirty="0"/>
              <a:t>. Liesosios kūno masės mažėjimo tempai ir apimtys didžiąja dalimi yra nulemti genetinių veiksnių ir gy­vensenos (</a:t>
            </a:r>
            <a:r>
              <a:rPr lang="lt-LT" dirty="0" err="1"/>
              <a:t>Nair</a:t>
            </a:r>
            <a:r>
              <a:rPr lang="lt-LT" dirty="0"/>
              <a:t>, 2005).</a:t>
            </a:r>
            <a:endParaRPr lang="en-US" dirty="0"/>
          </a:p>
          <a:p>
            <a:r>
              <a:rPr lang="lt-LT" dirty="0"/>
              <a:t>Liesajai kūno masei mažėjant sparčiau nei riebalinei, gali būti klaidingai suprantamas kūno masės indekso rodiklis (KMI). Sparčiai nykstanti riebalinė masė, esant pertekliniam energijos vartojimui, gali būti kompensuojama riebalinės masės didėjimu. Todėl </a:t>
            </a:r>
            <a:r>
              <a:rPr lang="lt-LT" dirty="0">
                <a:solidFill>
                  <a:srgbClr val="FF0000"/>
                </a:solidFill>
              </a:rPr>
              <a:t>pastovus KMI vyresniame amžiuje gali rodyti riebalinės masės didėjimą</a:t>
            </a:r>
            <a:r>
              <a:rPr lang="lt-LT" dirty="0"/>
              <a:t>. </a:t>
            </a:r>
            <a:endParaRPr lang="en-US" dirty="0"/>
          </a:p>
          <a:p>
            <a:endParaRPr lang="en-US" dirty="0"/>
          </a:p>
        </p:txBody>
      </p:sp>
    </p:spTree>
    <p:extLst>
      <p:ext uri="{BB962C8B-B14F-4D97-AF65-F5344CB8AC3E}">
        <p14:creationId xmlns:p14="http://schemas.microsoft.com/office/powerpoint/2010/main" val="21048796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10364" y="681038"/>
            <a:ext cx="11346356" cy="6529993"/>
          </a:xfrm>
          <a:prstGeom prst="rect">
            <a:avLst/>
          </a:prstGeom>
        </p:spPr>
        <p:txBody>
          <a:bodyPr wrap="square">
            <a:spAutoFit/>
          </a:bodyPr>
          <a:lstStyle/>
          <a:p>
            <a:pPr>
              <a:spcAft>
                <a:spcPts val="1000"/>
              </a:spcAft>
            </a:pPr>
            <a:r>
              <a:rPr lang="lt-LT" sz="2400" b="1" i="1" dirty="0">
                <a:ea typeface="Calibri" panose="020F0502020204030204" pitchFamily="34" charset="0"/>
              </a:rPr>
              <a:t>Lankstumas</a:t>
            </a:r>
            <a:r>
              <a:rPr lang="lt-LT" sz="2400" dirty="0">
                <a:ea typeface="Calibri" panose="020F0502020204030204" pitchFamily="34" charset="0"/>
              </a:rPr>
              <a:t> – gebėjimas atlikti judesius didžiausia amplitude. </a:t>
            </a:r>
          </a:p>
          <a:p>
            <a:pPr>
              <a:spcAft>
                <a:spcPts val="1000"/>
              </a:spcAft>
            </a:pPr>
            <a:r>
              <a:rPr lang="lt-LT" sz="2400" dirty="0">
                <a:ea typeface="Calibri" panose="020F0502020204030204" pitchFamily="34" charset="0"/>
              </a:rPr>
              <a:t>Senėjimo procese vykstantys kaulų, raumenų struktūriniai pokyčiai, artritas, osteoporozė mažina sąnarių paslankumą, todėl su amžiumi lankstumas mažėja. </a:t>
            </a:r>
          </a:p>
          <a:p>
            <a:pPr>
              <a:spcAft>
                <a:spcPts val="1000"/>
              </a:spcAft>
            </a:pPr>
            <a:r>
              <a:rPr lang="lt-LT" sz="2400" dirty="0">
                <a:ea typeface="Calibri" panose="020F0502020204030204" pitchFamily="34" charset="0"/>
              </a:rPr>
              <a:t>Pagrindinė judesių amplitudės mažėjimo prie­žastis yra </a:t>
            </a:r>
            <a:r>
              <a:rPr lang="lt-LT" sz="2400" dirty="0">
                <a:solidFill>
                  <a:srgbClr val="FF0000"/>
                </a:solidFill>
                <a:ea typeface="Calibri" panose="020F0502020204030204" pitchFamily="34" charset="0"/>
              </a:rPr>
              <a:t>sąnarių </a:t>
            </a:r>
            <a:r>
              <a:rPr lang="lt-LT" sz="2400" dirty="0" err="1">
                <a:solidFill>
                  <a:srgbClr val="FF0000"/>
                </a:solidFill>
                <a:ea typeface="Calibri" panose="020F0502020204030204" pitchFamily="34" charset="0"/>
              </a:rPr>
              <a:t>kontraktūros</a:t>
            </a:r>
            <a:r>
              <a:rPr lang="lt-LT" sz="2400" dirty="0">
                <a:ea typeface="Calibri" panose="020F0502020204030204" pitchFamily="34" charset="0"/>
              </a:rPr>
              <a:t>, kurias lemia sausgyslių bei raiščių sutrumpėjimas, </a:t>
            </a:r>
            <a:r>
              <a:rPr lang="lt-LT" sz="2400" dirty="0">
                <a:solidFill>
                  <a:srgbClr val="FF0000"/>
                </a:solidFill>
                <a:ea typeface="Calibri" panose="020F0502020204030204" pitchFamily="34" charset="0"/>
              </a:rPr>
              <a:t>degeneraciniai sąnario kapsulės pokyčiai</a:t>
            </a:r>
            <a:r>
              <a:rPr lang="lt-LT" sz="2400" dirty="0">
                <a:ea typeface="Calibri" panose="020F0502020204030204" pitchFamily="34" charset="0"/>
              </a:rPr>
              <a:t>, </a:t>
            </a:r>
            <a:r>
              <a:rPr lang="lt-LT" sz="2400" dirty="0">
                <a:solidFill>
                  <a:srgbClr val="FF0000"/>
                </a:solidFill>
                <a:ea typeface="Calibri" panose="020F0502020204030204" pitchFamily="34" charset="0"/>
              </a:rPr>
              <a:t>apie sąna­rį esančių raumenų, odos būklė</a:t>
            </a:r>
            <a:r>
              <a:rPr lang="lt-LT" sz="2400" dirty="0">
                <a:ea typeface="Calibri" panose="020F0502020204030204" pitchFamily="34" charset="0"/>
              </a:rPr>
              <a:t>. </a:t>
            </a:r>
          </a:p>
          <a:p>
            <a:pPr>
              <a:spcAft>
                <a:spcPts val="1000"/>
              </a:spcAft>
            </a:pPr>
            <a:r>
              <a:rPr lang="lt-LT" sz="2400" dirty="0">
                <a:ea typeface="Calibri" panose="020F0502020204030204" pitchFamily="34" charset="0"/>
              </a:rPr>
              <a:t>Tyrimais įrodyta, kad nuo 30 iki 70 metų lankstumas sumažėja </a:t>
            </a:r>
            <a:r>
              <a:rPr lang="lt-LT" sz="2400" dirty="0">
                <a:solidFill>
                  <a:srgbClr val="FF0000"/>
                </a:solidFill>
                <a:ea typeface="Calibri" panose="020F0502020204030204" pitchFamily="34" charset="0"/>
              </a:rPr>
              <a:t>20–50 proc. </a:t>
            </a:r>
          </a:p>
          <a:p>
            <a:pPr>
              <a:spcAft>
                <a:spcPts val="1000"/>
              </a:spcAft>
            </a:pPr>
            <a:r>
              <a:rPr lang="lt-LT" sz="2400" dirty="0">
                <a:ea typeface="Calibri" panose="020F0502020204030204" pitchFamily="34" charset="0"/>
              </a:rPr>
              <a:t>Sumažėjus judesio amplitu­dei, ribojama kasdienė veikla – lipimas laiptais, apsirengimas, lipi­mas į vonią, atsisėdimas į automobilį (</a:t>
            </a:r>
            <a:r>
              <a:rPr lang="lt-LT" sz="2400" dirty="0" err="1">
                <a:ea typeface="Calibri" panose="020F0502020204030204" pitchFamily="34" charset="0"/>
              </a:rPr>
              <a:t>Barbosa</a:t>
            </a:r>
            <a:r>
              <a:rPr lang="lt-LT" sz="2400" dirty="0">
                <a:ea typeface="Calibri" panose="020F0502020204030204" pitchFamily="34" charset="0"/>
              </a:rPr>
              <a:t>, 2000</a:t>
            </a:r>
            <a:r>
              <a:rPr lang="lt-LT" sz="2400" dirty="0">
                <a:effectLst/>
                <a:ea typeface="Calibri" panose="020F0502020204030204" pitchFamily="34" charset="0"/>
                <a:cs typeface="Times New Roman" panose="02020603050405020304" pitchFamily="18" charset="0"/>
              </a:rPr>
              <a:t>  </a:t>
            </a:r>
            <a:r>
              <a:rPr lang="lt-LT" sz="2400" dirty="0">
                <a:ea typeface="Calibri" panose="020F0502020204030204" pitchFamily="34" charset="0"/>
              </a:rPr>
              <a:t>). </a:t>
            </a:r>
          </a:p>
          <a:p>
            <a:pPr>
              <a:spcAft>
                <a:spcPts val="1000"/>
              </a:spcAft>
            </a:pPr>
            <a:r>
              <a:rPr lang="lt-LT" sz="2400" dirty="0">
                <a:ea typeface="Calibri" panose="020F0502020204030204" pitchFamily="34" charset="0"/>
              </a:rPr>
              <a:t>Toks judesių ribojimas padidina kritimų riziką praradus pusiausvyrą ir stabilumą (</a:t>
            </a:r>
            <a:r>
              <a:rPr lang="lt-LT" sz="2400" dirty="0" err="1">
                <a:ea typeface="Calibri" panose="020F0502020204030204" pitchFamily="34" charset="0"/>
              </a:rPr>
              <a:t>Fatouras</a:t>
            </a:r>
            <a:r>
              <a:rPr lang="lt-LT" sz="2400" dirty="0">
                <a:ea typeface="Calibri" panose="020F0502020204030204" pitchFamily="34" charset="0"/>
              </a:rPr>
              <a:t> et al., 2002</a:t>
            </a:r>
            <a:r>
              <a:rPr lang="lt-LT" sz="2400" dirty="0">
                <a:effectLst/>
                <a:ea typeface="Calibri" panose="020F0502020204030204" pitchFamily="34" charset="0"/>
                <a:cs typeface="Times New Roman" panose="02020603050405020304" pitchFamily="18" charset="0"/>
              </a:rPr>
              <a:t>  </a:t>
            </a:r>
            <a:r>
              <a:rPr lang="lt-LT" sz="2400" dirty="0">
                <a:ea typeface="Calibri" panose="020F0502020204030204" pitchFamily="34" charset="0"/>
              </a:rPr>
              <a:t>). Įrodyta, kad fiziškai aktyvūs vyresni žmonės yra daug lankstesni nei neaktyvūs (</a:t>
            </a:r>
            <a:r>
              <a:rPr lang="lt-LT" sz="2400" dirty="0" err="1">
                <a:ea typeface="Calibri" panose="020F0502020204030204" pitchFamily="34" charset="0"/>
              </a:rPr>
              <a:t>Dalay</a:t>
            </a:r>
            <a:r>
              <a:rPr lang="lt-LT" sz="2400" dirty="0">
                <a:ea typeface="Calibri" panose="020F0502020204030204" pitchFamily="34" charset="0"/>
              </a:rPr>
              <a:t>, Spinks,2000</a:t>
            </a:r>
            <a:r>
              <a:rPr lang="lt-LT" sz="2400" dirty="0">
                <a:effectLst/>
                <a:ea typeface="Calibri" panose="020F0502020204030204" pitchFamily="34" charset="0"/>
                <a:cs typeface="Times New Roman" panose="02020603050405020304" pitchFamily="18" charset="0"/>
              </a:rPr>
              <a:t>  </a:t>
            </a:r>
            <a:r>
              <a:rPr lang="lt-LT" sz="2400" dirty="0">
                <a:ea typeface="Calibri" panose="020F0502020204030204" pitchFamily="34" charset="0"/>
              </a:rPr>
              <a:t>). </a:t>
            </a:r>
          </a:p>
          <a:p>
            <a:pPr>
              <a:spcAft>
                <a:spcPts val="1000"/>
              </a:spcAft>
            </a:pPr>
            <a:r>
              <a:rPr lang="lt-LT" sz="2400" dirty="0">
                <a:ea typeface="Calibri" panose="020F0502020204030204" pitchFamily="34" charset="0"/>
              </a:rPr>
              <a:t>Sulėtinti lankstumo mažėjimą galima atliekant pratimus su pilnos amplitudės judesiais, treniruojant raumenis. </a:t>
            </a:r>
          </a:p>
          <a:p>
            <a:pPr>
              <a:spcAft>
                <a:spcPts val="1000"/>
              </a:spcAft>
            </a:pPr>
            <a:r>
              <a:rPr lang="lt-LT" sz="2400" dirty="0">
                <a:effectLst/>
                <a:ea typeface="Calibri" panose="020F0502020204030204" pitchFamily="34" charset="0"/>
                <a:cs typeface="Times New Roman" panose="02020603050405020304" pitchFamily="18" charset="0"/>
              </a:rPr>
              <a:t>  </a:t>
            </a:r>
            <a:endParaRPr lang="en-US" sz="2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048252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8079" y="900592"/>
            <a:ext cx="10515600" cy="4351338"/>
          </a:xfrm>
        </p:spPr>
        <p:txBody>
          <a:bodyPr/>
          <a:lstStyle/>
          <a:p>
            <a:r>
              <a:rPr lang="lt-LT" b="1" dirty="0"/>
              <a:t>Rekomendacijos vyresnių žmonių lankstumui lavinti:</a:t>
            </a:r>
            <a:endParaRPr lang="en-US" dirty="0"/>
          </a:p>
          <a:p>
            <a:pPr marL="0" indent="0">
              <a:buNone/>
            </a:pPr>
            <a:r>
              <a:rPr lang="lt-LT" dirty="0"/>
              <a:t>● fizinių veiklų dažnis – ≥ 2 kartai per savaitę;</a:t>
            </a:r>
            <a:endParaRPr lang="en-US" dirty="0"/>
          </a:p>
          <a:p>
            <a:pPr marL="0" indent="0">
              <a:buNone/>
            </a:pPr>
            <a:r>
              <a:rPr lang="lt-LT" dirty="0"/>
              <a:t>● tempimo pratimai, atliekami iki lengvo diskomforto jutimo;</a:t>
            </a:r>
            <a:endParaRPr lang="en-US" dirty="0"/>
          </a:p>
          <a:p>
            <a:pPr marL="0" indent="0">
              <a:buNone/>
            </a:pPr>
            <a:r>
              <a:rPr lang="lt-LT" dirty="0"/>
              <a:t>● išlaikyti įtemptą raumenų grupę 30–60 sek.;</a:t>
            </a:r>
            <a:endParaRPr lang="en-US" dirty="0"/>
          </a:p>
          <a:p>
            <a:pPr marL="0" indent="0">
              <a:buNone/>
            </a:pPr>
            <a:r>
              <a:rPr lang="lt-LT" dirty="0"/>
              <a:t>Lankstumui lavinti tinka bet kokia fizinė veikla, kurios metu at­liekami lėti judesiai, sukeliantys statinį pagrindinių raumenų grupių tempimą. Balistinis tempimas nerekomenduojamas.</a:t>
            </a:r>
          </a:p>
          <a:p>
            <a:pPr marL="0" indent="0">
              <a:buNone/>
            </a:pPr>
            <a:r>
              <a:rPr lang="lt-LT" i="1" dirty="0"/>
              <a:t>aerobinė, tiek jėgos lavinimo treniruotė teigiamai veikia vyresnių žmonių lankstumą</a:t>
            </a:r>
            <a:endParaRPr lang="en-US" i="1" dirty="0"/>
          </a:p>
        </p:txBody>
      </p:sp>
    </p:spTree>
    <p:extLst>
      <p:ext uri="{BB962C8B-B14F-4D97-AF65-F5344CB8AC3E}">
        <p14:creationId xmlns:p14="http://schemas.microsoft.com/office/powerpoint/2010/main" val="4463501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874" y="152473"/>
            <a:ext cx="11695814" cy="1325563"/>
          </a:xfrm>
        </p:spPr>
        <p:txBody>
          <a:bodyPr>
            <a:noAutofit/>
          </a:bodyPr>
          <a:lstStyle/>
          <a:p>
            <a:r>
              <a:rPr lang="lt-LT" sz="3600" b="1" dirty="0">
                <a:latin typeface="+mn-lt"/>
              </a:rPr>
              <a:t>Vyresnio amžiaus žmonių raumenų jėgos </a:t>
            </a:r>
            <a:br>
              <a:rPr lang="lt-LT" sz="3600" b="1" dirty="0">
                <a:latin typeface="+mn-lt"/>
              </a:rPr>
            </a:br>
            <a:r>
              <a:rPr lang="lt-LT" sz="3600" b="1" dirty="0">
                <a:latin typeface="+mn-lt"/>
              </a:rPr>
              <a:t>ir ištvermės pokyčiai</a:t>
            </a:r>
            <a:br>
              <a:rPr lang="en-US" sz="3600" b="1" dirty="0">
                <a:latin typeface="+mn-lt"/>
              </a:rPr>
            </a:br>
            <a:endParaRPr lang="en-US" sz="3600" dirty="0">
              <a:latin typeface="+mn-lt"/>
            </a:endParaRPr>
          </a:p>
        </p:txBody>
      </p:sp>
      <p:sp>
        <p:nvSpPr>
          <p:cNvPr id="3" name="Content Placeholder 2"/>
          <p:cNvSpPr>
            <a:spLocks noGrp="1"/>
          </p:cNvSpPr>
          <p:nvPr>
            <p:ph idx="1"/>
          </p:nvPr>
        </p:nvSpPr>
        <p:spPr>
          <a:xfrm>
            <a:off x="145312" y="1095430"/>
            <a:ext cx="11901376" cy="4667140"/>
          </a:xfrm>
        </p:spPr>
        <p:txBody>
          <a:bodyPr>
            <a:noAutofit/>
          </a:bodyPr>
          <a:lstStyle/>
          <a:p>
            <a:r>
              <a:rPr lang="lt-LT" sz="2400" dirty="0"/>
              <a:t>Amžiaus pokyčiai, vykstantys raumenyse, yra nulemti daugelio veiksnių, tokių kaip genetika, persirgtos ligos, dietos, stresas, tačiau didžiausią poveikį raumenų jėgos mažėjimui turi fizinis pasyvumas. </a:t>
            </a:r>
          </a:p>
          <a:p>
            <a:r>
              <a:rPr lang="lt-LT" sz="2400" dirty="0"/>
              <a:t>Raumenyse vyrauja pagrindinės dviejų tipų skaidulos – I tipo lėto­sios, atsparios nuovargiui ir II tipo greitosios, neatsparios nuovargiui. Mokslinių tyrimų rezultatai rodo, kad su amžiumi daugiausia, nuo </a:t>
            </a:r>
            <a:r>
              <a:rPr lang="lt-LT" sz="2400" dirty="0">
                <a:solidFill>
                  <a:srgbClr val="FF0000"/>
                </a:solidFill>
              </a:rPr>
              <a:t>25 iki 50 proc</a:t>
            </a:r>
            <a:r>
              <a:rPr lang="lt-LT" sz="2400" dirty="0"/>
              <a:t>., prarandama II tipo greitųjų, nuovargiui neatsparių skai­dulų. Daugiausia šių skaidulų yra stambiuosiuose raumenyse, todėl būtent stambiųjų raumenų grupės greičiausiai praranda jėgą (</a:t>
            </a:r>
            <a:r>
              <a:rPr lang="lt-LT" sz="2400" dirty="0" err="1"/>
              <a:t>Lan­der</a:t>
            </a:r>
            <a:r>
              <a:rPr lang="lt-LT" sz="2400" dirty="0"/>
              <a:t>   </a:t>
            </a:r>
            <a:r>
              <a:rPr lang="lt-LT" sz="2400" dirty="0" err="1"/>
              <a:t>Lander</a:t>
            </a:r>
            <a:r>
              <a:rPr lang="lt-LT" sz="2400" dirty="0"/>
              <a:t> et all,2001 ). </a:t>
            </a:r>
          </a:p>
          <a:p>
            <a:r>
              <a:rPr lang="lt-LT" sz="2400" dirty="0"/>
              <a:t>Kita svarbi raumenų nykimo su amžiumi priežastis – motorinių vienetų, </a:t>
            </a:r>
            <a:r>
              <a:rPr lang="lt-LT" sz="2400" dirty="0" err="1"/>
              <a:t>įnervuojančių</a:t>
            </a:r>
            <a:r>
              <a:rPr lang="lt-LT" sz="2400" dirty="0"/>
              <a:t> raumenines skaidulas, nykimas (</a:t>
            </a:r>
            <a:r>
              <a:rPr lang="lt-LT" sz="2400" dirty="0" err="1"/>
              <a:t>Fiatore</a:t>
            </a:r>
            <a:r>
              <a:rPr lang="lt-LT" sz="2400" dirty="0"/>
              <a:t> </a:t>
            </a:r>
            <a:r>
              <a:rPr lang="lt-LT" sz="2400" dirty="0" err="1"/>
              <a:t>Singh</a:t>
            </a:r>
            <a:r>
              <a:rPr lang="lt-LT" sz="2400" dirty="0"/>
              <a:t> 2000 ). Raumenų jėga nuo 50 iki 70 metų vidutiniškai sumažėja </a:t>
            </a:r>
            <a:r>
              <a:rPr lang="lt-LT" sz="2400" dirty="0">
                <a:solidFill>
                  <a:srgbClr val="FF0000"/>
                </a:solidFill>
              </a:rPr>
              <a:t>30 proc</a:t>
            </a:r>
            <a:r>
              <a:rPr lang="lt-LT" sz="2400" dirty="0"/>
              <a:t>. ir ypač sparčiai pradeda mažėti nuo 80 metų. Staigus raumeninės masės ir jėgos mažėjimas apatinėje kūno dalyje padidina vyresnio amžiaus žmonių kritimų, traumų riziką. </a:t>
            </a:r>
            <a:endParaRPr lang="en-US" sz="2400" dirty="0"/>
          </a:p>
          <a:p>
            <a:r>
              <a:rPr lang="lt-LT" sz="2400" dirty="0"/>
              <a:t>Fiziniai pratimai teigiamai veikia vyresnio amžiaus žmonių mo­torinių vienetų </a:t>
            </a:r>
            <a:r>
              <a:rPr lang="lt-LT" sz="2400" dirty="0" err="1"/>
              <a:t>rekrutaciją</a:t>
            </a:r>
            <a:r>
              <a:rPr lang="lt-LT" sz="2400" dirty="0"/>
              <a:t> ir raumeninių skaidulų hipertrofiją (ypač II tipo). Su amžiumi mažėjant raumenų jėgai, mažėja ir galia. </a:t>
            </a:r>
          </a:p>
        </p:txBody>
      </p:sp>
    </p:spTree>
    <p:extLst>
      <p:ext uri="{BB962C8B-B14F-4D97-AF65-F5344CB8AC3E}">
        <p14:creationId xmlns:p14="http://schemas.microsoft.com/office/powerpoint/2010/main" val="543951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lt-LT" sz="4000" b="1">
                <a:latin typeface="+mn-lt"/>
              </a:rPr>
              <a:t>FIZINIO JUDĖJIMO VEIKLOS GAIRĖS.</a:t>
            </a:r>
            <a:br>
              <a:rPr lang="lt-LT" sz="4000" b="1" dirty="0">
                <a:latin typeface="+mn-lt"/>
              </a:rPr>
            </a:br>
            <a:r>
              <a:rPr lang="lt-LT" sz="2400" b="1" dirty="0">
                <a:latin typeface="+mn-lt"/>
              </a:rPr>
              <a:t>METODINĖS REKOMENDACIJOS IR FIZINIO PAJĖGUMO TESTAI 55+</a:t>
            </a:r>
            <a:br>
              <a:rPr lang="en-US" sz="2400" dirty="0"/>
            </a:br>
            <a:endParaRPr lang="en-US" sz="2400" dirty="0"/>
          </a:p>
        </p:txBody>
      </p:sp>
      <p:sp>
        <p:nvSpPr>
          <p:cNvPr id="3" name="Subtitle 2"/>
          <p:cNvSpPr>
            <a:spLocks noGrp="1"/>
          </p:cNvSpPr>
          <p:nvPr>
            <p:ph type="subTitle" idx="1"/>
          </p:nvPr>
        </p:nvSpPr>
        <p:spPr>
          <a:xfrm>
            <a:off x="6267796" y="4705004"/>
            <a:ext cx="4400204" cy="552796"/>
          </a:xfrm>
        </p:spPr>
        <p:txBody>
          <a:bodyPr/>
          <a:lstStyle/>
          <a:p>
            <a:endParaRPr lang="en-US" dirty="0"/>
          </a:p>
        </p:txBody>
      </p:sp>
    </p:spTree>
    <p:extLst>
      <p:ext uri="{BB962C8B-B14F-4D97-AF65-F5344CB8AC3E}">
        <p14:creationId xmlns:p14="http://schemas.microsoft.com/office/powerpoint/2010/main" val="38327289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lt-LT" dirty="0"/>
              <a:t>Raume­nų galios mažėjimą lemia tokie veiksniai kaip </a:t>
            </a:r>
            <a:r>
              <a:rPr lang="lt-LT" dirty="0">
                <a:solidFill>
                  <a:srgbClr val="FF0000"/>
                </a:solidFill>
              </a:rPr>
              <a:t>II tipo raumeninių skai­dulų, motorinių vienetų nykimas. </a:t>
            </a:r>
            <a:r>
              <a:rPr lang="lt-LT" dirty="0"/>
              <a:t>Šie procesai lėtina raumens susi­traukimą, jėgos generavimą, todėl mažėja arba visiškai netenkama galimybės greitai generuoti reikiamo dydžio jėgą. </a:t>
            </a:r>
            <a:endParaRPr lang="en-US" dirty="0"/>
          </a:p>
          <a:p>
            <a:r>
              <a:rPr lang="lt-LT" dirty="0"/>
              <a:t>Fizinė veikla gali nutolinti šiuos su amžiumi susijusius degene­racinius pokyčius. </a:t>
            </a:r>
          </a:p>
          <a:p>
            <a:r>
              <a:rPr lang="lt-LT" dirty="0"/>
              <a:t>Jėgos ištvermės treniruotės gerina aerobinę rau­menų funkciją (kraujotaką). </a:t>
            </a:r>
          </a:p>
          <a:p>
            <a:r>
              <a:rPr lang="lt-LT" dirty="0"/>
              <a:t>Jėgos treniruotės (su svoriais) didina raumenų masę, pagerina CNS veiklos koordinavimą, teigiamai veikia aerobinę ir anaerobinę vyresnių žmonių funkcijas. </a:t>
            </a:r>
          </a:p>
          <a:p>
            <a:r>
              <a:rPr lang="lt-LT" dirty="0"/>
              <a:t>Jėgos ir jėgos iš­tvermės pratimai teigiamai veikia ne tik griaučių ir raumenų siste­mas, bet ir lankstumą, pusiausvyrą, riebalinės masės mažėjimą. </a:t>
            </a:r>
            <a:endParaRPr lang="en-US" dirty="0"/>
          </a:p>
          <a:p>
            <a:endParaRPr lang="en-US" dirty="0"/>
          </a:p>
        </p:txBody>
      </p:sp>
    </p:spTree>
    <p:extLst>
      <p:ext uri="{BB962C8B-B14F-4D97-AF65-F5344CB8AC3E}">
        <p14:creationId xmlns:p14="http://schemas.microsoft.com/office/powerpoint/2010/main" val="22963471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2140" y="365125"/>
            <a:ext cx="10981660" cy="1325563"/>
          </a:xfrm>
        </p:spPr>
        <p:txBody>
          <a:bodyPr>
            <a:noAutofit/>
          </a:bodyPr>
          <a:lstStyle/>
          <a:p>
            <a:r>
              <a:rPr lang="lt-LT" sz="3600" b="1" dirty="0">
                <a:latin typeface="+mn-lt"/>
              </a:rPr>
              <a:t>Rekomendacijos vyresnio amžiaus žmonių raumenų jėgai ir ištvermei lavinti:</a:t>
            </a:r>
            <a:br>
              <a:rPr lang="en-US" sz="3600" dirty="0">
                <a:latin typeface="+mn-lt"/>
              </a:rPr>
            </a:br>
            <a:endParaRPr lang="en-US" sz="3600" dirty="0">
              <a:latin typeface="+mn-lt"/>
            </a:endParaRPr>
          </a:p>
        </p:txBody>
      </p:sp>
      <p:sp>
        <p:nvSpPr>
          <p:cNvPr id="3" name="Content Placeholder 2"/>
          <p:cNvSpPr>
            <a:spLocks noGrp="1"/>
          </p:cNvSpPr>
          <p:nvPr>
            <p:ph idx="1"/>
          </p:nvPr>
        </p:nvSpPr>
        <p:spPr/>
        <p:txBody>
          <a:bodyPr/>
          <a:lstStyle/>
          <a:p>
            <a:pPr marL="0" indent="0">
              <a:buNone/>
            </a:pPr>
            <a:r>
              <a:rPr lang="lt-LT" dirty="0"/>
              <a:t>● treniruočių dažnumas – ≥ 2 kartai per savaitę;</a:t>
            </a:r>
            <a:endParaRPr lang="en-US" dirty="0"/>
          </a:p>
          <a:p>
            <a:pPr marL="0" indent="0">
              <a:buNone/>
            </a:pPr>
            <a:r>
              <a:rPr lang="lt-LT" dirty="0"/>
              <a:t>● pradedantiesiems taikomas mažo intensyvumo krūvis –40–50 proc. nuo </a:t>
            </a:r>
            <a:r>
              <a:rPr lang="lt-LT" dirty="0" err="1"/>
              <a:t>max</a:t>
            </a:r>
            <a:r>
              <a:rPr lang="lt-LT" dirty="0"/>
              <a:t>. vėliau intensyvumas didinamas iki vi­dutinio – 60–70 proc. didžiausiojo. </a:t>
            </a:r>
          </a:p>
          <a:p>
            <a:pPr marL="0" indent="0">
              <a:buNone/>
            </a:pPr>
            <a:r>
              <a:rPr lang="lt-LT" dirty="0"/>
              <a:t>Jei sunku įvertinti di­džiausiąjį krūvį, tuomet krūvio intensyvumas turi būti skiria­mas pagal subjektyvią pastangų vertinimo skalę (1–10) nuo 5 iki 6 skiriant vidutinio intensyvumo krūvį ir nuo 7 iki 8 – didelio intensyvumo krūvį;</a:t>
            </a:r>
            <a:endParaRPr lang="en-US" dirty="0"/>
          </a:p>
          <a:p>
            <a:endParaRPr lang="en-US" dirty="0"/>
          </a:p>
        </p:txBody>
      </p:sp>
    </p:spTree>
    <p:extLst>
      <p:ext uri="{BB962C8B-B14F-4D97-AF65-F5344CB8AC3E}">
        <p14:creationId xmlns:p14="http://schemas.microsoft.com/office/powerpoint/2010/main" val="10657050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vert="horz" lIns="91440" tIns="45720" rIns="91440" bIns="45720" rtlCol="0" anchor="t">
            <a:normAutofit/>
          </a:bodyPr>
          <a:lstStyle/>
          <a:p>
            <a:r>
              <a:rPr lang="lt-LT" dirty="0">
                <a:cs typeface="Calibri"/>
              </a:rPr>
              <a:t>Jėgos treniruotė turėtų būti sudaryta iš</a:t>
            </a:r>
            <a:endParaRPr lang="lt-LT"/>
          </a:p>
          <a:p>
            <a:r>
              <a:rPr lang="lt-LT" dirty="0">
                <a:cs typeface="Calibri"/>
              </a:rPr>
              <a:t> 8–10 pra­timų pagrindinėms raumenų grupėms. </a:t>
            </a:r>
            <a:endParaRPr lang="lt-LT"/>
          </a:p>
          <a:p>
            <a:r>
              <a:rPr lang="lt-LT" dirty="0">
                <a:cs typeface="Calibri"/>
              </a:rPr>
              <a:t>Pratimai turi būti kar­tojami po 10–15 kartų kiekvienas. </a:t>
            </a:r>
            <a:endParaRPr lang="lt-LT"/>
          </a:p>
          <a:p>
            <a:r>
              <a:rPr lang="lt-LT" dirty="0">
                <a:cs typeface="Calibri"/>
              </a:rPr>
              <a:t>Visas pratimų ciklas iš pradžių atliekamas vieną kartą, ilgiau treniruojantis ciklų daugėja. </a:t>
            </a:r>
            <a:endParaRPr lang="lt-LT"/>
          </a:p>
          <a:p>
            <a:r>
              <a:rPr lang="lt-LT" dirty="0">
                <a:cs typeface="Calibri"/>
              </a:rPr>
              <a:t>Vyresni žmonės turėtų nevengti kasdienių, visas pagrindines stambiąsias raumenų grupes įtraukiančių veik­lų, tokių kaip lipimas laiptais ar kitų.</a:t>
            </a:r>
            <a:endParaRPr lang="en-US">
              <a:cs typeface="Calibri"/>
            </a:endParaRPr>
          </a:p>
        </p:txBody>
      </p:sp>
    </p:spTree>
    <p:extLst>
      <p:ext uri="{BB962C8B-B14F-4D97-AF65-F5344CB8AC3E}">
        <p14:creationId xmlns:p14="http://schemas.microsoft.com/office/powerpoint/2010/main" val="10537013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t-LT" sz="3600" b="1" dirty="0">
                <a:latin typeface="+mn-lt"/>
              </a:rPr>
              <a:t>Vyresnio amžiaus žmonių aerobinės ištvermės pokyčiai</a:t>
            </a:r>
            <a:br>
              <a:rPr lang="en-US" sz="3600" b="1" dirty="0">
                <a:latin typeface="+mn-lt"/>
              </a:rPr>
            </a:br>
            <a:endParaRPr lang="en-US" sz="3600" b="1" dirty="0">
              <a:latin typeface="+mn-lt"/>
            </a:endParaRPr>
          </a:p>
        </p:txBody>
      </p:sp>
      <p:sp>
        <p:nvSpPr>
          <p:cNvPr id="3" name="Content Placeholder 2"/>
          <p:cNvSpPr>
            <a:spLocks noGrp="1"/>
          </p:cNvSpPr>
          <p:nvPr>
            <p:ph idx="1"/>
          </p:nvPr>
        </p:nvSpPr>
        <p:spPr>
          <a:xfrm>
            <a:off x="393405" y="1148316"/>
            <a:ext cx="11610753" cy="5550196"/>
          </a:xfrm>
        </p:spPr>
        <p:txBody>
          <a:bodyPr>
            <a:normAutofit fontScale="70000" lnSpcReduction="20000"/>
          </a:bodyPr>
          <a:lstStyle/>
          <a:p>
            <a:r>
              <a:rPr lang="lt-LT" dirty="0"/>
              <a:t>Sveikų vyresnio amžiaus žmonių širdies ir kraujagyslių funkcija ramybės būklėje yra pakankama, kad atitiktų kraujo tėkmės ir slėgio organizme poreikį. Ramybės būsenoje širdies ritmas nekinta, vyres­nių žmonių širdies dydis iš esmės nesiskiria nuo jaunesnių, tačiau širdies sienelės storis didėja nežymiai, daugiausia dėl </a:t>
            </a:r>
            <a:r>
              <a:rPr lang="lt-LT" dirty="0" err="1"/>
              <a:t>miocitų</a:t>
            </a:r>
            <a:r>
              <a:rPr lang="lt-LT" dirty="0"/>
              <a:t> dau­gėjimo. </a:t>
            </a:r>
          </a:p>
          <a:p>
            <a:r>
              <a:rPr lang="lt-LT" dirty="0"/>
              <a:t>Fizinis darbingumas, aerobinė ištvermė mažėja su amžiumi, bet kiek tai gali būti tiesiogiai susiję su širdies raumens pokyčiais, nėra aišku. Manoma, kad didžiausiąjį deguonies suvartojimą dau­giau veikia periferiniai, o ne centrinės kraujo apytakos sistemos veiksniai, pvz., sumažėjus raumenų masei, pakinta gebėjimas nukreipti  kraujo te­kėjimą į raumenis ir raumens gebėjimas panaudoti deguonį. </a:t>
            </a:r>
          </a:p>
          <a:p>
            <a:r>
              <a:rPr lang="lt-LT" dirty="0"/>
              <a:t>Širdies funkcijos pokyčius, viršijančius nustatytas ribas, gali sukelti ne tiek senėjimo procesai, kiek nepakankamo fizinio aktyvumo sukeltos šir­dies ir kraujagyslių sistemos ligos (</a:t>
            </a:r>
            <a:r>
              <a:rPr lang="lt-LT" dirty="0" err="1"/>
              <a:t>Lakatta</a:t>
            </a:r>
            <a:r>
              <a:rPr lang="lt-LT" dirty="0"/>
              <a:t>, 1990  ).</a:t>
            </a:r>
            <a:endParaRPr lang="en-US" dirty="0"/>
          </a:p>
          <a:p>
            <a:r>
              <a:rPr lang="lt-LT" dirty="0"/>
              <a:t>Aerobinei ištvermei vertinti dažniausiai naudojamas didžiausio­jo deguonies suvartojimo rodiklis (VO</a:t>
            </a:r>
            <a:r>
              <a:rPr lang="lt-LT" baseline="-25000" dirty="0"/>
              <a:t>2</a:t>
            </a:r>
            <a:r>
              <a:rPr lang="lt-LT" dirty="0"/>
              <a:t>max), matuojamas ant </a:t>
            </a:r>
            <a:r>
              <a:rPr lang="lt-LT" dirty="0" err="1"/>
              <a:t>bėgta­kio</a:t>
            </a:r>
            <a:r>
              <a:rPr lang="lt-LT" dirty="0"/>
              <a:t> arba </a:t>
            </a:r>
            <a:r>
              <a:rPr lang="lt-LT" dirty="0" err="1"/>
              <a:t>veloergometru</a:t>
            </a:r>
            <a:r>
              <a:rPr lang="lt-LT" dirty="0"/>
              <a:t> atliekant aerobines veiklas. Moksliniai tyrimai rodo, kad sveikų suaugusių vyrų ir moterų VO</a:t>
            </a:r>
            <a:r>
              <a:rPr lang="lt-LT" baseline="-25000" dirty="0"/>
              <a:t>2</a:t>
            </a:r>
            <a:r>
              <a:rPr lang="lt-LT" dirty="0"/>
              <a:t>max kas dešimt metų sumažėja po 8–10 proc. (</a:t>
            </a:r>
            <a:r>
              <a:rPr lang="lt-LT" dirty="0" err="1"/>
              <a:t>Talbot</a:t>
            </a:r>
            <a:r>
              <a:rPr lang="lt-LT" dirty="0"/>
              <a:t> et al., 2000). </a:t>
            </a:r>
          </a:p>
          <a:p>
            <a:r>
              <a:rPr lang="lt-LT" dirty="0"/>
              <a:t>Neseni </a:t>
            </a:r>
            <a:r>
              <a:rPr lang="lt-LT" dirty="0" err="1"/>
              <a:t>longitudinių</a:t>
            </a:r>
            <a:r>
              <a:rPr lang="lt-LT" dirty="0"/>
              <a:t> tyrimų rezultatai parodė, kad per dešimtmetį vyresnių nei 70 metų žmonių VO</a:t>
            </a:r>
            <a:r>
              <a:rPr lang="lt-LT" baseline="-25000" dirty="0"/>
              <a:t>2</a:t>
            </a:r>
            <a:r>
              <a:rPr lang="lt-LT" dirty="0"/>
              <a:t>max sumažėjo 20–25 proc. (</a:t>
            </a:r>
            <a:r>
              <a:rPr lang="lt-LT" dirty="0" err="1"/>
              <a:t>Fleg</a:t>
            </a:r>
            <a:r>
              <a:rPr lang="lt-LT" dirty="0"/>
              <a:t> et al., 2005). </a:t>
            </a:r>
          </a:p>
          <a:p>
            <a:r>
              <a:rPr lang="lt-LT" dirty="0"/>
              <a:t>Su amžiu­mi mažėjantis fizinis aktyvumas tiesiogiai veikia ir didžiausiojo aero­binio pajėgumo mažėjimą. Nors didžiausiojo aerobinio pajėgumo mažėjimas su amžiumi pastebimas ir tarp labai fiziškai aktyvių as­menų, tačiau didžiausiojo deguonies suvartojimo rodiklis yra daug aukštesnis, lyginant su fiziškai neaktyvių vyresnio amžiaus žmonių VO</a:t>
            </a:r>
            <a:r>
              <a:rPr lang="lt-LT" baseline="-25000" dirty="0"/>
              <a:t>2</a:t>
            </a:r>
            <a:r>
              <a:rPr lang="lt-LT" dirty="0"/>
              <a:t>max (</a:t>
            </a:r>
            <a:r>
              <a:rPr lang="lt-LT" dirty="0" err="1"/>
              <a:t>Fleg</a:t>
            </a:r>
            <a:r>
              <a:rPr lang="lt-LT" dirty="0"/>
              <a:t> et al., 2005). </a:t>
            </a:r>
            <a:endParaRPr lang="en-US" dirty="0"/>
          </a:p>
        </p:txBody>
      </p:sp>
    </p:spTree>
    <p:extLst>
      <p:ext uri="{BB962C8B-B14F-4D97-AF65-F5344CB8AC3E}">
        <p14:creationId xmlns:p14="http://schemas.microsoft.com/office/powerpoint/2010/main" val="34325437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916" y="365126"/>
            <a:ext cx="11958084" cy="570540"/>
          </a:xfrm>
        </p:spPr>
        <p:txBody>
          <a:bodyPr>
            <a:noAutofit/>
          </a:bodyPr>
          <a:lstStyle/>
          <a:p>
            <a:r>
              <a:rPr lang="lt-LT" sz="3200" b="1" dirty="0">
                <a:latin typeface="+mn-lt"/>
              </a:rPr>
              <a:t>Rekomendacijos vyresnio amžiaus žmonių aerobinei ištvermei lavinti:</a:t>
            </a:r>
            <a:br>
              <a:rPr lang="en-US" sz="3600" dirty="0">
                <a:latin typeface="+mn-lt"/>
              </a:rPr>
            </a:br>
            <a:endParaRPr lang="en-US" sz="3600" dirty="0">
              <a:latin typeface="+mn-lt"/>
            </a:endParaRPr>
          </a:p>
        </p:txBody>
      </p:sp>
      <p:sp>
        <p:nvSpPr>
          <p:cNvPr id="3" name="Content Placeholder 2"/>
          <p:cNvSpPr>
            <a:spLocks noGrp="1"/>
          </p:cNvSpPr>
          <p:nvPr>
            <p:ph idx="1"/>
          </p:nvPr>
        </p:nvSpPr>
        <p:spPr>
          <a:xfrm>
            <a:off x="233916" y="744278"/>
            <a:ext cx="11724168" cy="5954234"/>
          </a:xfrm>
        </p:spPr>
        <p:txBody>
          <a:bodyPr>
            <a:normAutofit fontScale="85000" lnSpcReduction="20000"/>
          </a:bodyPr>
          <a:lstStyle/>
          <a:p>
            <a:pPr marL="0" indent="0">
              <a:buNone/>
            </a:pPr>
            <a:r>
              <a:rPr lang="lt-LT" dirty="0"/>
              <a:t>● Aerobinė veikla – vaikščiojimas, žygiai, šokiai ir plaukioji­mas. Aerobinės veiklos tipai priklauso nuo to, kokiems tiks­lams yra teikiama pirmenybė – ar norima sumažinti gyvense­nos ribojimus, lėtinių neinfekcinių ligų riziką, ar norima page­rinti fizinį pajėgumą. Reikia įvertinti KMI. Plačiausiai ištirta, saugi, prieinama ir ekonomiška fizinė veikla, puikiai tinkanti vyresnio amžiaus žmonių aerobinei ištvermei lavinti – </a:t>
            </a:r>
            <a:r>
              <a:rPr lang="lt-LT" dirty="0">
                <a:solidFill>
                  <a:srgbClr val="FF0000"/>
                </a:solidFill>
              </a:rPr>
              <a:t>ėjimas</a:t>
            </a:r>
            <a:r>
              <a:rPr lang="lt-LT" dirty="0"/>
              <a:t>.</a:t>
            </a:r>
            <a:endParaRPr lang="en-US" dirty="0"/>
          </a:p>
          <a:p>
            <a:pPr marL="0" indent="0">
              <a:buNone/>
            </a:pPr>
            <a:r>
              <a:rPr lang="lt-LT" dirty="0"/>
              <a:t>● Vyresnio amžiaus žmonėms siūloma užsiimti vidutinio inten­syvumo aerobine veikla 5 ir daugiau kartų per savaitę arba didelio intensyvumo aerobine veikla 3 ir daugiau kartų, arba kintančio intensyvumo aerobine veikla 3–5 kartus per savaitę.</a:t>
            </a:r>
            <a:endParaRPr lang="en-US" dirty="0"/>
          </a:p>
          <a:p>
            <a:pPr marL="0" indent="0">
              <a:buNone/>
            </a:pPr>
            <a:r>
              <a:rPr lang="lt-LT" dirty="0"/>
              <a:t>● Vyresnio amžiaus žmonėms rekomenduojamas toks aero­binės ištvermės intensyvumas: </a:t>
            </a:r>
          </a:p>
          <a:p>
            <a:pPr marL="0" indent="0">
              <a:buNone/>
            </a:pPr>
            <a:r>
              <a:rPr lang="lt-LT" dirty="0"/>
              <a:t>vidutinio sunkumo (40–59 proc.) ir intensyvus (60–89 proc.), nustatytas pagal di­džiausiąjį širdies susitraukimų dažnį arba pagal 10 balų pa­stangų vertinimo skalę: 5–6 balai – vidutinis krūvio intensy­vumas, 7–8 balai – didelis krūvio intensyvumas.</a:t>
            </a:r>
            <a:endParaRPr lang="en-US" dirty="0"/>
          </a:p>
          <a:p>
            <a:pPr marL="0" indent="0">
              <a:buNone/>
            </a:pPr>
            <a:r>
              <a:rPr lang="lt-LT" dirty="0"/>
              <a:t>● Jei pasirenkamas vidutinis aerobinės veiklos intensyvumas, tuomet siūloma vienos treniruotės trukmė – nuo 30 iki 60 min. per dieną, tačiau vienas užsiėmimas turi trukti ne mažiau kaip 10 minučių. Iš viso vidutinio intensyvumo aero­bine veikla rekomenduojama užsiimti nuo 150 iki 300 min. per savaitę. Jei aerobinė veikla yra didelio intensyvumo, ja užsiimti rekomenduojama 20–30 min. per dieną arba 75–150 min. per savaitę. </a:t>
            </a:r>
          </a:p>
          <a:p>
            <a:pPr marL="0" indent="0">
              <a:buNone/>
            </a:pPr>
            <a:r>
              <a:rPr lang="lt-LT" dirty="0"/>
              <a:t>● Vyresnio amžiaus žmonėms tinkamiausios aerobinės veiklos yra ėjimas, plaukimas, važiavimas stacionariu dviračiu, </a:t>
            </a:r>
            <a:r>
              <a:rPr lang="lt-LT" dirty="0" err="1"/>
              <a:t>bėg­takio</a:t>
            </a:r>
            <a:r>
              <a:rPr lang="lt-LT" dirty="0"/>
              <a:t> treniruotės ir kt. (</a:t>
            </a:r>
            <a:r>
              <a:rPr lang="lt-LT" i="1" dirty="0"/>
              <a:t>ACSM</a:t>
            </a:r>
            <a:r>
              <a:rPr lang="lt-LT" dirty="0"/>
              <a:t>, 2014).</a:t>
            </a:r>
            <a:endParaRPr lang="en-US" dirty="0"/>
          </a:p>
          <a:p>
            <a:endParaRPr lang="en-US" dirty="0"/>
          </a:p>
        </p:txBody>
      </p:sp>
    </p:spTree>
    <p:extLst>
      <p:ext uri="{BB962C8B-B14F-4D97-AF65-F5344CB8AC3E}">
        <p14:creationId xmlns:p14="http://schemas.microsoft.com/office/powerpoint/2010/main" val="3690851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59908"/>
          </a:xfrm>
        </p:spPr>
        <p:txBody>
          <a:bodyPr>
            <a:normAutofit fontScale="90000"/>
          </a:bodyPr>
          <a:lstStyle/>
          <a:p>
            <a:r>
              <a:rPr lang="lt-LT" sz="3600" b="1" dirty="0">
                <a:latin typeface="+mn-lt"/>
              </a:rPr>
              <a:t>Amžiaus poveikis </a:t>
            </a:r>
            <a:r>
              <a:rPr lang="lt-LT" sz="3600" b="1" dirty="0" err="1">
                <a:latin typeface="+mn-lt"/>
              </a:rPr>
              <a:t>sensomotorinėms</a:t>
            </a:r>
            <a:r>
              <a:rPr lang="lt-LT" sz="3600" b="1" dirty="0">
                <a:latin typeface="+mn-lt"/>
              </a:rPr>
              <a:t> funkcijoms</a:t>
            </a:r>
            <a:br>
              <a:rPr lang="en-US" sz="3600" b="1" dirty="0">
                <a:latin typeface="+mn-lt"/>
              </a:rPr>
            </a:br>
            <a:endParaRPr lang="en-US" sz="3600" dirty="0">
              <a:latin typeface="+mn-lt"/>
            </a:endParaRPr>
          </a:p>
        </p:txBody>
      </p:sp>
      <p:sp>
        <p:nvSpPr>
          <p:cNvPr id="3" name="Content Placeholder 2"/>
          <p:cNvSpPr>
            <a:spLocks noGrp="1"/>
          </p:cNvSpPr>
          <p:nvPr>
            <p:ph idx="1"/>
          </p:nvPr>
        </p:nvSpPr>
        <p:spPr>
          <a:xfrm>
            <a:off x="0" y="563526"/>
            <a:ext cx="11908465" cy="4351338"/>
          </a:xfrm>
        </p:spPr>
        <p:txBody>
          <a:bodyPr>
            <a:noAutofit/>
          </a:bodyPr>
          <a:lstStyle/>
          <a:p>
            <a:r>
              <a:rPr lang="lt-LT" sz="2000" b="1" dirty="0" err="1"/>
              <a:t>Propriorecepcija</a:t>
            </a:r>
            <a:r>
              <a:rPr lang="lt-LT" sz="2000" b="1" dirty="0"/>
              <a:t>.</a:t>
            </a:r>
            <a:r>
              <a:rPr lang="lt-LT" sz="2000" dirty="0"/>
              <a:t> Daugelio tyrimų rezultatai parodė, kad </a:t>
            </a:r>
            <a:r>
              <a:rPr lang="lt-LT" sz="2000" dirty="0" err="1"/>
              <a:t>pro­priorecepcija</a:t>
            </a:r>
            <a:r>
              <a:rPr lang="lt-LT" sz="2000" dirty="0"/>
              <a:t> lemia atliekamų </a:t>
            </a:r>
            <a:r>
              <a:rPr lang="lt-LT" sz="2000" dirty="0" err="1"/>
              <a:t>daugiasąnarinių</a:t>
            </a:r>
            <a:r>
              <a:rPr lang="lt-LT" sz="2000" dirty="0"/>
              <a:t> judesių trukmę (</a:t>
            </a:r>
            <a:r>
              <a:rPr lang="lt-LT" sz="2000" dirty="0" err="1"/>
              <a:t>Sain­burg</a:t>
            </a:r>
            <a:r>
              <a:rPr lang="lt-LT" sz="2000" dirty="0"/>
              <a:t> et al., 1995). Tai patvirtina, kad didėjant amžiui vykstanti smegenėlių (</a:t>
            </a:r>
            <a:r>
              <a:rPr lang="lt-LT" sz="2000" dirty="0" err="1"/>
              <a:t>Raz</a:t>
            </a:r>
            <a:r>
              <a:rPr lang="lt-LT" sz="2000" dirty="0"/>
              <a:t> et al., 2005) ir </a:t>
            </a:r>
            <a:r>
              <a:rPr lang="lt-LT" sz="2000" dirty="0" err="1"/>
              <a:t>propriore­cepcinės</a:t>
            </a:r>
            <a:r>
              <a:rPr lang="lt-LT" sz="2000" dirty="0"/>
              <a:t> sistemos </a:t>
            </a:r>
            <a:r>
              <a:rPr lang="lt-LT" sz="2000" dirty="0" err="1"/>
              <a:t>degenaracija</a:t>
            </a:r>
            <a:r>
              <a:rPr lang="lt-LT" sz="2000" dirty="0"/>
              <a:t> (</a:t>
            </a:r>
            <a:r>
              <a:rPr lang="lt-LT" sz="2000" dirty="0" err="1"/>
              <a:t>Goble</a:t>
            </a:r>
            <a:r>
              <a:rPr lang="lt-LT" sz="2000" dirty="0"/>
              <a:t> et al., 2009) </a:t>
            </a:r>
            <a:r>
              <a:rPr lang="lt-LT" sz="2000" dirty="0" err="1"/>
              <a:t>daugiasąnarinių</a:t>
            </a:r>
            <a:r>
              <a:rPr lang="lt-LT" sz="2000" dirty="0"/>
              <a:t> judesių metu gali sukelti koordinacijos sutrikimų.</a:t>
            </a:r>
          </a:p>
          <a:p>
            <a:r>
              <a:rPr lang="lt-LT" sz="2000" dirty="0"/>
              <a:t>Judesio atlikimo eiga – tai nuolatinis klaidų taisymas (</a:t>
            </a:r>
            <a:r>
              <a:rPr lang="lt-LT" sz="2000" dirty="0" err="1"/>
              <a:t>Todorov</a:t>
            </a:r>
            <a:r>
              <a:rPr lang="lt-LT" sz="2000" dirty="0"/>
              <a:t>, </a:t>
            </a:r>
            <a:r>
              <a:rPr lang="lt-LT" sz="2000" dirty="0" err="1"/>
              <a:t>Jordan</a:t>
            </a:r>
            <a:r>
              <a:rPr lang="lt-LT" sz="2000" dirty="0"/>
              <a:t>, 2002), tam reikalingas grįžtamasis ryšys. Jei judesys atliekamas nesuteikiant vaizdinės grįžtamosios informacijos, sumažėja atgalinio ryšio šaltinių ir atsiranda vadinamasis sensorinis atgalinio ryšio ir motorinių ko­mandų triukšmas, kuris veikia judesių atlikimo tikslumą ir stabilumą (Guigon et al., 2008). </a:t>
            </a:r>
          </a:p>
          <a:p>
            <a:r>
              <a:rPr lang="lt-LT" sz="2000" dirty="0"/>
              <a:t>Didėjant amžiui blogėja regimosios ir </a:t>
            </a:r>
            <a:r>
              <a:rPr lang="lt-LT" sz="2000" dirty="0" err="1"/>
              <a:t>vestibuli­nės</a:t>
            </a:r>
            <a:r>
              <a:rPr lang="lt-LT" sz="2000" dirty="0"/>
              <a:t> sistemų, </a:t>
            </a:r>
            <a:r>
              <a:rPr lang="lt-LT" sz="2000" dirty="0" err="1"/>
              <a:t>proprioreceptorių</a:t>
            </a:r>
            <a:r>
              <a:rPr lang="lt-LT" sz="2000" dirty="0"/>
              <a:t>, </a:t>
            </a:r>
            <a:r>
              <a:rPr lang="lt-LT" sz="2000" dirty="0" err="1"/>
              <a:t>eksteroreceptorių</a:t>
            </a:r>
            <a:r>
              <a:rPr lang="lt-LT" sz="2000" dirty="0"/>
              <a:t> veikla, centrinės nervų sistemos ir raumenų nervinė veikla, didėja, ypač vyresniame amžiuje, judesių kaitumas (</a:t>
            </a:r>
            <a:r>
              <a:rPr lang="lt-LT" sz="2000" dirty="0" err="1"/>
              <a:t>Grabiner</a:t>
            </a:r>
            <a:r>
              <a:rPr lang="lt-LT" sz="2000" dirty="0"/>
              <a:t> et al., 2001). </a:t>
            </a:r>
          </a:p>
          <a:p>
            <a:r>
              <a:rPr lang="lt-LT" sz="2000" dirty="0"/>
              <a:t>Daugumos judesių metu vyksta triguba raumeninė aktyvacija, t. y. du impulsai (angl.</a:t>
            </a:r>
            <a:r>
              <a:rPr lang="lt-LT" sz="2000" i="1" dirty="0"/>
              <a:t> </a:t>
            </a:r>
            <a:r>
              <a:rPr lang="lt-LT" sz="2000" i="1" dirty="0" err="1"/>
              <a:t>twitch</a:t>
            </a:r>
            <a:r>
              <a:rPr lang="lt-LT" sz="2000" dirty="0"/>
              <a:t>) </a:t>
            </a:r>
            <a:r>
              <a:rPr lang="lt-LT" sz="2000" dirty="0" err="1"/>
              <a:t>agonistuose</a:t>
            </a:r>
            <a:r>
              <a:rPr lang="lt-LT" sz="2000" dirty="0"/>
              <a:t> ir vienas impulsas antagonistuose (</a:t>
            </a:r>
            <a:r>
              <a:rPr lang="lt-LT" sz="2000" dirty="0" err="1"/>
              <a:t>Berardelli</a:t>
            </a:r>
            <a:r>
              <a:rPr lang="lt-LT" sz="2000" dirty="0"/>
              <a:t> et al., 1996). Tokia triguba raumens aktyvacija leidžia tolygiai pernešti kūno segmentą iš vienos vietos į kitą, nes pirmas </a:t>
            </a:r>
            <a:r>
              <a:rPr lang="lt-LT" sz="2000" dirty="0" err="1"/>
              <a:t>agonisto</a:t>
            </a:r>
            <a:r>
              <a:rPr lang="lt-LT" sz="2000" dirty="0"/>
              <a:t> impulsas prade­da judesį nugalėdamas inercines jėgas, tada du impulsai sulėtina arba sustabdo galūnės judesį pageidaujamoje pozicijoje (</a:t>
            </a:r>
            <a:r>
              <a:rPr lang="lt-LT" sz="2000" dirty="0" err="1"/>
              <a:t>Brown</a:t>
            </a:r>
            <a:r>
              <a:rPr lang="lt-LT" sz="2000" dirty="0"/>
              <a:t>, 1996). </a:t>
            </a:r>
            <a:endParaRPr lang="en-US" sz="2000" dirty="0"/>
          </a:p>
          <a:p>
            <a:r>
              <a:rPr lang="lt-LT" sz="2000" dirty="0"/>
              <a:t>Tyrėjai nustatė, kad vyresni žmonės neįstengia šios trigubos raumens aktyvacijos atlikti taip tolygiai, kaip jaunesni. Tarp vyresnių tiriamųjų padidėja trigubos aktyvacijos atlikimo trukmės kaitumas ir sunku atskirti </a:t>
            </a:r>
            <a:r>
              <a:rPr lang="lt-LT" sz="2000" dirty="0" err="1"/>
              <a:t>agonisto</a:t>
            </a:r>
            <a:r>
              <a:rPr lang="lt-LT" sz="2000" dirty="0"/>
              <a:t> bei antagonisto </a:t>
            </a:r>
            <a:r>
              <a:rPr lang="lt-LT" sz="2000" dirty="0" err="1"/>
              <a:t>aktyvacijas</a:t>
            </a:r>
            <a:r>
              <a:rPr lang="lt-LT" sz="2000" dirty="0"/>
              <a:t>. Antagonisto ak­tyvacija sunkiai pastebima ir prasideda neįprastai anksti (</a:t>
            </a:r>
            <a:r>
              <a:rPr lang="lt-LT" sz="2000" dirty="0" err="1"/>
              <a:t>Darling</a:t>
            </a:r>
            <a:r>
              <a:rPr lang="lt-LT" sz="2000" dirty="0"/>
              <a:t> </a:t>
            </a:r>
            <a:r>
              <a:rPr lang="lt-LT" sz="2000" dirty="0" err="1"/>
              <a:t>etal</a:t>
            </a:r>
            <a:r>
              <a:rPr lang="lt-LT" sz="2000" dirty="0"/>
              <a:t>., 1989). Todėl vyresniame amžiuje pailgėja judesio greitėjimo ir stabdymo fazės (</a:t>
            </a:r>
            <a:r>
              <a:rPr lang="lt-LT" sz="2000" dirty="0" err="1"/>
              <a:t>Seidler-Dobrin,Stelmach</a:t>
            </a:r>
            <a:r>
              <a:rPr lang="lt-LT" sz="2000" dirty="0"/>
              <a:t>, 1998)</a:t>
            </a:r>
            <a:endParaRPr lang="en-US" sz="2000" dirty="0"/>
          </a:p>
        </p:txBody>
      </p:sp>
    </p:spTree>
    <p:extLst>
      <p:ext uri="{BB962C8B-B14F-4D97-AF65-F5344CB8AC3E}">
        <p14:creationId xmlns:p14="http://schemas.microsoft.com/office/powerpoint/2010/main" val="6990722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8349" y="499730"/>
            <a:ext cx="11855302" cy="4677772"/>
          </a:xfrm>
        </p:spPr>
        <p:txBody>
          <a:bodyPr>
            <a:noAutofit/>
          </a:bodyPr>
          <a:lstStyle/>
          <a:p>
            <a:r>
              <a:rPr lang="lt-LT" sz="2000" b="1" dirty="0"/>
              <a:t>Pusiausvyros kontrolė</a:t>
            </a:r>
            <a:r>
              <a:rPr lang="lt-LT" sz="2000" dirty="0"/>
              <a:t> – tai kompleksinė sensorinės bei mo­torinės sistemos sąveika, kuri vienija aplinkos suvokimo veiksnius, reaguoja į kūno pokyčius aplinkoje ir išlaiko kūno slėgio centro pro­jekciją į paviršių. Kad išlaikytų vertikalią kūno stovėseną, individai pirmiausia pasikliauja </a:t>
            </a:r>
            <a:r>
              <a:rPr lang="lt-LT" sz="2000" dirty="0" err="1"/>
              <a:t>propriorecepciniais</a:t>
            </a:r>
            <a:r>
              <a:rPr lang="lt-LT" sz="2000" dirty="0"/>
              <a:t> ir </a:t>
            </a:r>
            <a:r>
              <a:rPr lang="lt-LT" sz="2000" dirty="0" err="1"/>
              <a:t>kutaniniais</a:t>
            </a:r>
            <a:r>
              <a:rPr lang="lt-LT" sz="2000" dirty="0"/>
              <a:t> refleksais, ta­čiau užduočiai sunkėjant turi įtraukti ir daugiafunkces sensorines sis­temas (</a:t>
            </a:r>
            <a:r>
              <a:rPr lang="lt-LT" sz="2000" dirty="0" err="1"/>
              <a:t>Colebatch</a:t>
            </a:r>
            <a:r>
              <a:rPr lang="lt-LT" sz="2000" dirty="0"/>
              <a:t>, 2005  ). </a:t>
            </a:r>
          </a:p>
          <a:p>
            <a:r>
              <a:rPr lang="lt-LT" sz="2000" dirty="0"/>
              <a:t>Palyginti su jaunesniais, vyresniems žmo­nėms yra sunkiau kontroliuoti kūno slėgio ir kūno masės centrų po­slinkius, tad svyravimai laikant pusiausvyrą yra didesni ir dėl to vy­resniame amžiuje kūno padėties stabilumas mažėja (</a:t>
            </a:r>
            <a:r>
              <a:rPr lang="lt-LT" sz="2000" dirty="0" err="1"/>
              <a:t>Tang</a:t>
            </a:r>
            <a:r>
              <a:rPr lang="lt-LT" sz="2000" dirty="0"/>
              <a:t>, </a:t>
            </a:r>
            <a:r>
              <a:rPr lang="lt-LT" sz="2000" dirty="0" err="1"/>
              <a:t>Woolla­cott</a:t>
            </a:r>
            <a:r>
              <a:rPr lang="lt-LT" sz="2000" dirty="0"/>
              <a:t>, 1996). </a:t>
            </a:r>
          </a:p>
          <a:p>
            <a:r>
              <a:rPr lang="lt-LT" sz="2000" dirty="0" err="1"/>
              <a:t>Sensorika</a:t>
            </a:r>
            <a:r>
              <a:rPr lang="lt-LT" sz="2000" dirty="0"/>
              <a:t> aktyviai dalyvauja motorikos valdymo proce­se. Rega galima atpažinti objektus ir jų judėjimą aplinkoje, ji teikia informaciją apie aplinką, kūno segmentų padėtį ir judėjimą aplinkos bei kitų kūno dalių atžvilgiu. Tą pačią informaciją priima ir kiti jutimo organai – pusiausvyros aparatas vidinėje ausyje, raumenų verpstės, </a:t>
            </a:r>
            <a:r>
              <a:rPr lang="lt-LT" sz="2000" dirty="0" err="1"/>
              <a:t>Goldžio</a:t>
            </a:r>
            <a:r>
              <a:rPr lang="lt-LT" sz="2000" dirty="0"/>
              <a:t> organai, sąnario kapsulės receptoriai. Regos sutrikimų netu­rintys asmenys judėdami erdvėje veiksmingiausiai naudoja </a:t>
            </a:r>
            <a:r>
              <a:rPr lang="lt-LT" sz="2000" dirty="0" err="1"/>
              <a:t>aferenti­nius</a:t>
            </a:r>
            <a:r>
              <a:rPr lang="lt-LT" sz="2000" dirty="0"/>
              <a:t> regos impulsus. Sutrikus regai, motorines organizmo reakcijas valdo informacija, gaunama per lytėjimo, klausos ir kitus pojūčius, o normaliai regintiems tokia informacija tik papildo regimąją.</a:t>
            </a:r>
            <a:endParaRPr lang="en-US" sz="2000" dirty="0"/>
          </a:p>
          <a:p>
            <a:r>
              <a:rPr lang="lt-LT" sz="2000" b="1" dirty="0" err="1"/>
              <a:t>Propriorecepcinės</a:t>
            </a:r>
            <a:r>
              <a:rPr lang="lt-LT" sz="2000" dirty="0"/>
              <a:t> informacijos vaidmuo kontroliuojant nor­maliai reginčiųjų </a:t>
            </a:r>
            <a:r>
              <a:rPr lang="lt-LT" sz="2000" dirty="0" err="1"/>
              <a:t>psichomotorines</a:t>
            </a:r>
            <a:r>
              <a:rPr lang="lt-LT" sz="2000" dirty="0"/>
              <a:t> reakcijas ir stabilumą yra minima­lus, palyginti su vizualine. Tačiau išnykus arba labai sumažėjus vi­zualinei informacijai, jos stygius reguliuojant pusiausvyrą, koordinaci­ją, atskirų kūno dalių padėties ir judėjimo erdvėje suvokimą gali būti kompensuojamas </a:t>
            </a:r>
            <a:r>
              <a:rPr lang="lt-LT" sz="2000" dirty="0" err="1"/>
              <a:t>propriorecepcinės</a:t>
            </a:r>
            <a:r>
              <a:rPr lang="lt-LT" sz="2000" dirty="0"/>
              <a:t>, lytėjimo ir klausos funkcijos su­stiprėjimu, kuris dažniausiai gali būti pasiekiamas bendrųjų ir specia­liųjų fizinių pratybų metodais. Visą iš receptorių gaunamą informaciją priima ir tvarko centrinė nervų sistema, siųsdama nervinius impulsus į raumenis, kurie susitraukdami ir atsipalaiduodami padeda išlaikyti   (</a:t>
            </a:r>
            <a:r>
              <a:rPr lang="lt-LT" sz="2000" dirty="0" err="1"/>
              <a:t>Bacsi</a:t>
            </a:r>
            <a:r>
              <a:rPr lang="lt-LT" sz="2000" dirty="0"/>
              <a:t> &amp; </a:t>
            </a:r>
            <a:r>
              <a:rPr lang="lt-LT" sz="2000" b="1" dirty="0" err="1"/>
              <a:t>Colebatch</a:t>
            </a:r>
            <a:r>
              <a:rPr lang="lt-LT" sz="2000" b="1" dirty="0"/>
              <a:t>; 2005)</a:t>
            </a:r>
            <a:endParaRPr lang="en-US" sz="2000" dirty="0"/>
          </a:p>
        </p:txBody>
      </p:sp>
    </p:spTree>
    <p:extLst>
      <p:ext uri="{BB962C8B-B14F-4D97-AF65-F5344CB8AC3E}">
        <p14:creationId xmlns:p14="http://schemas.microsoft.com/office/powerpoint/2010/main" val="32275324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4037" y="365125"/>
            <a:ext cx="10949763" cy="1325563"/>
          </a:xfrm>
        </p:spPr>
        <p:txBody>
          <a:bodyPr>
            <a:noAutofit/>
          </a:bodyPr>
          <a:lstStyle/>
          <a:p>
            <a:r>
              <a:rPr lang="lt-LT" sz="3200" dirty="0"/>
              <a:t>Kritimo, griuvimo, kaulų lūžių bei įvairių darbo ir buities traumų dažniausia priežastis – sutrikusi pusiausvyra ir koordinacija. </a:t>
            </a:r>
            <a:br>
              <a:rPr lang="en-US" sz="3200" dirty="0"/>
            </a:br>
            <a:endParaRPr lang="en-US" sz="3200" dirty="0"/>
          </a:p>
        </p:txBody>
      </p:sp>
      <p:sp>
        <p:nvSpPr>
          <p:cNvPr id="3" name="Content Placeholder 2"/>
          <p:cNvSpPr>
            <a:spLocks noGrp="1"/>
          </p:cNvSpPr>
          <p:nvPr>
            <p:ph idx="1"/>
          </p:nvPr>
        </p:nvSpPr>
        <p:spPr>
          <a:xfrm>
            <a:off x="404037" y="1392865"/>
            <a:ext cx="10949763" cy="4784098"/>
          </a:xfrm>
        </p:spPr>
        <p:txBody>
          <a:bodyPr>
            <a:normAutofit fontScale="70000" lnSpcReduction="20000"/>
          </a:bodyPr>
          <a:lstStyle/>
          <a:p>
            <a:r>
              <a:rPr lang="lt-LT" dirty="0"/>
              <a:t>Vyresnio amžiaus žmonių griuvimų pasekmės smarkiai sutrik­do sveikatą, didina jų socialinę izoliaciją, pablogina gyvenimo koky­bę. Dažniausiai vyresnių žmonių </a:t>
            </a:r>
            <a:r>
              <a:rPr lang="lt-LT" dirty="0" err="1"/>
              <a:t>griuvimus</a:t>
            </a:r>
            <a:r>
              <a:rPr lang="lt-LT" dirty="0"/>
              <a:t> lemia keletas priežasčių. Pasaulio sveikatos organizacija pateikia keturias pagrindines vyres­nio amžiaus žmonių patiriamų griuvimų priežasčių grupes: </a:t>
            </a:r>
            <a:endParaRPr lang="en-US" dirty="0"/>
          </a:p>
          <a:p>
            <a:pPr marL="0" indent="0">
              <a:buNone/>
            </a:pPr>
            <a:r>
              <a:rPr lang="lt-LT" dirty="0"/>
              <a:t>1. Biologinės kilmės: amžius, lytis, rasė, lėtinės ligos, kognity­viniai sutrikimai.</a:t>
            </a:r>
            <a:endParaRPr lang="en-US" dirty="0"/>
          </a:p>
          <a:p>
            <a:pPr marL="0" indent="0">
              <a:buNone/>
            </a:pPr>
            <a:r>
              <a:rPr lang="lt-LT" dirty="0"/>
              <a:t>2. Susijusios su elgsena: vaistų, svaigiųjų gėrimų vartojimas, fizinis pasyvumas, netinkama avalynė.</a:t>
            </a:r>
            <a:endParaRPr lang="en-US" dirty="0"/>
          </a:p>
          <a:p>
            <a:pPr marL="0" indent="0">
              <a:buNone/>
            </a:pPr>
            <a:r>
              <a:rPr lang="lt-LT" dirty="0"/>
              <a:t>3. Sukeltos aplinkos: slidžios grindys, laiptai, kilimai, nepakan­kamas apšvietimas, nelygūs šaligatviai. </a:t>
            </a:r>
            <a:endParaRPr lang="en-US" dirty="0"/>
          </a:p>
          <a:p>
            <a:pPr marL="0" indent="0">
              <a:buNone/>
            </a:pPr>
            <a:r>
              <a:rPr lang="lt-LT" dirty="0"/>
              <a:t>4. Socialinės ir ekonominės kilmės: mažos pajamos, žemas iš­silavinimo lygis, netinkamos gyvenimo sąlygos, bendravimo stoka, nepakankama slauga (</a:t>
            </a:r>
            <a:r>
              <a:rPr lang="lt-LT" i="1" dirty="0"/>
              <a:t>WHO</a:t>
            </a:r>
            <a:r>
              <a:rPr lang="lt-LT" dirty="0"/>
              <a:t>, 2008). </a:t>
            </a:r>
            <a:endParaRPr lang="en-US" dirty="0"/>
          </a:p>
          <a:p>
            <a:r>
              <a:rPr lang="lt-LT" dirty="0"/>
              <a:t>Griuvimų pasekmės gali būti nuo menko sumušimo iki rimtų kaulų lūžių, kurie ne tik smarkiai pablogina gyvenimo kokybę, bet ir sukelia mirtį. Po </a:t>
            </a:r>
            <a:r>
              <a:rPr lang="lt-LT" dirty="0" err="1"/>
              <a:t>osteoporozinių</a:t>
            </a:r>
            <a:r>
              <a:rPr lang="lt-LT" dirty="0"/>
              <a:t> kaulų lūžių apie 20–40 proc. pagyve­nusių žmonių miršta per pirmuosius metus, o 50 proc. nebegali sa­varankiškai judėti. Griuvimai lemia fizinius, psichosocialinius ir eko­nominius žmogaus gyvenimo pokyčius (</a:t>
            </a:r>
            <a:r>
              <a:rPr lang="lt-LT" dirty="0" err="1"/>
              <a:t>Tamulytė</a:t>
            </a:r>
            <a:r>
              <a:rPr lang="lt-LT" dirty="0"/>
              <a:t>, 2009  ). </a:t>
            </a:r>
            <a:endParaRPr lang="en-US" dirty="0"/>
          </a:p>
          <a:p>
            <a:r>
              <a:rPr lang="lt-LT" dirty="0"/>
              <a:t>65 metų ir vyresnių žmonių rizikai nukristi vertinti naudojamas „Kritimų rizikos vertinimo algoritmas TUG“ (</a:t>
            </a:r>
            <a:r>
              <a:rPr lang="lt-LT" i="1" dirty="0" err="1"/>
              <a:t>Falls</a:t>
            </a:r>
            <a:r>
              <a:rPr lang="lt-LT" i="1" dirty="0"/>
              <a:t> </a:t>
            </a:r>
            <a:r>
              <a:rPr lang="lt-LT" i="1" dirty="0" err="1"/>
              <a:t>Screening</a:t>
            </a:r>
            <a:r>
              <a:rPr lang="lt-LT" i="1" dirty="0"/>
              <a:t> </a:t>
            </a:r>
            <a:r>
              <a:rPr lang="lt-LT" i="1" dirty="0" err="1"/>
              <a:t>and</a:t>
            </a:r>
            <a:r>
              <a:rPr lang="lt-LT" i="1" dirty="0"/>
              <a:t> </a:t>
            </a:r>
            <a:r>
              <a:rPr lang="lt-LT" i="1" dirty="0" err="1"/>
              <a:t>Referral</a:t>
            </a:r>
            <a:r>
              <a:rPr lang="lt-LT" i="1" dirty="0"/>
              <a:t> </a:t>
            </a:r>
            <a:r>
              <a:rPr lang="lt-LT" i="1" dirty="0" err="1"/>
              <a:t>Algorithm</a:t>
            </a:r>
            <a:r>
              <a:rPr lang="lt-LT" i="1" dirty="0"/>
              <a:t>, TUG</a:t>
            </a:r>
            <a:r>
              <a:rPr lang="lt-LT" dirty="0"/>
              <a:t>) (</a:t>
            </a:r>
            <a:r>
              <a:rPr lang="lt-LT" dirty="0" err="1"/>
              <a:t>Podsiadlo</a:t>
            </a:r>
            <a:r>
              <a:rPr lang="lt-LT" dirty="0"/>
              <a:t>, </a:t>
            </a:r>
            <a:r>
              <a:rPr lang="lt-LT" dirty="0" err="1"/>
              <a:t>Richardson</a:t>
            </a:r>
            <a:r>
              <a:rPr lang="lt-LT" dirty="0"/>
              <a:t>, 1991). </a:t>
            </a:r>
            <a:endParaRPr lang="en-US" dirty="0"/>
          </a:p>
        </p:txBody>
      </p:sp>
    </p:spTree>
    <p:extLst>
      <p:ext uri="{BB962C8B-B14F-4D97-AF65-F5344CB8AC3E}">
        <p14:creationId xmlns:p14="http://schemas.microsoft.com/office/powerpoint/2010/main" val="25506657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lt-LT" sz="3200" b="1" dirty="0">
                <a:latin typeface="+mn-lt"/>
              </a:rPr>
              <a:t>Vyresnio amžiaus žmonių fizinį pajėgumą stiprinančių veiklų skyrimo pagrindiniai principai</a:t>
            </a:r>
            <a:br>
              <a:rPr lang="en-US" sz="3200" b="1" dirty="0">
                <a:latin typeface="+mn-lt"/>
              </a:rPr>
            </a:br>
            <a:endParaRPr lang="en-US" sz="3200" dirty="0">
              <a:latin typeface="+mn-lt"/>
            </a:endParaRPr>
          </a:p>
        </p:txBody>
      </p:sp>
      <p:sp>
        <p:nvSpPr>
          <p:cNvPr id="3" name="Content Placeholder 2"/>
          <p:cNvSpPr>
            <a:spLocks noGrp="1"/>
          </p:cNvSpPr>
          <p:nvPr>
            <p:ph idx="1"/>
          </p:nvPr>
        </p:nvSpPr>
        <p:spPr>
          <a:xfrm>
            <a:off x="212651" y="1286540"/>
            <a:ext cx="11589489" cy="5422604"/>
          </a:xfrm>
        </p:spPr>
        <p:txBody>
          <a:bodyPr>
            <a:normAutofit fontScale="92500" lnSpcReduction="10000"/>
          </a:bodyPr>
          <a:lstStyle/>
          <a:p>
            <a:r>
              <a:rPr lang="lt-LT" sz="2600" dirty="0"/>
              <a:t>Vyresnio amžiaus žmonėms labai svarbu išsaugoti funkcinę nepriklausomybę visą gyvenimą, todėl skiriant pratimus reikia rekomenduoti visus fizinio pajėgumo komponentus treniruojančias fizines veiklas.</a:t>
            </a:r>
            <a:endParaRPr lang="en-US" sz="2600" dirty="0"/>
          </a:p>
          <a:p>
            <a:r>
              <a:rPr lang="lt-LT" sz="2600" dirty="0"/>
              <a:t>Programa turėtų apimti raumenų jėgos lavinimą, širdies ir kraujagyslių bei raumenų ištvermės treniravimą, pusiausvyros ir lankstumo lavinimą. Skiriant </a:t>
            </a:r>
            <a:r>
              <a:rPr lang="lt-LT" sz="2600" dirty="0" err="1"/>
              <a:t>pratimus</a:t>
            </a:r>
            <a:r>
              <a:rPr lang="lt-LT" sz="2600" dirty="0"/>
              <a:t> vyresnio amžiaus žmonėms, reikia įvertinti pratimų riziką, tačiau atkreipti dėmesį, kad fizinių pra­timų nauda yra daugybę kartų didesnė sveikatai, nei galima rizika. </a:t>
            </a:r>
            <a:endParaRPr lang="en-US" sz="2600" dirty="0"/>
          </a:p>
          <a:p>
            <a:r>
              <a:rPr lang="lt-LT" sz="2600" dirty="0"/>
              <a:t>Fizinių pratimų programos galimai rizikai sumažinti reikia:</a:t>
            </a:r>
            <a:endParaRPr lang="en-US" sz="2600" dirty="0"/>
          </a:p>
          <a:p>
            <a:pPr marL="0" indent="0">
              <a:buNone/>
            </a:pPr>
            <a:r>
              <a:rPr lang="lt-LT" sz="2600" dirty="0"/>
              <a:t>● iš pradžių rinktis tik vieną ar dvi fizines veiklas; </a:t>
            </a:r>
            <a:endParaRPr lang="en-US" sz="2600" dirty="0"/>
          </a:p>
          <a:p>
            <a:pPr marL="0" indent="0">
              <a:buNone/>
            </a:pPr>
            <a:r>
              <a:rPr lang="lt-LT" sz="2600" dirty="0"/>
              <a:t>● jei programos dalyvio raumenų jėga ir pusiausvyra nepakan­kami, prieš skiriant aerobinę veiklą reikia šiuos fizinio pajė­gumo komponentus sustiprinti;</a:t>
            </a:r>
            <a:endParaRPr lang="en-US" sz="2600" dirty="0"/>
          </a:p>
          <a:p>
            <a:pPr marL="0" indent="0">
              <a:buNone/>
            </a:pPr>
            <a:r>
              <a:rPr lang="lt-LT" sz="2600" dirty="0"/>
              <a:t>● įvertinti kiekvienos skiriamos veiklos naudą ir galimą riziką, esamą sveikatos būklę ir fizinio parengtumo lygį;</a:t>
            </a:r>
            <a:endParaRPr lang="en-US" sz="2600" dirty="0"/>
          </a:p>
          <a:p>
            <a:pPr marL="0" indent="0">
              <a:buNone/>
            </a:pPr>
            <a:r>
              <a:rPr lang="lt-LT" sz="2600" dirty="0"/>
              <a:t>● treniruočių ciklo pradžioje skirti mažesnio intensyvumo fizi­nes veiklas.</a:t>
            </a:r>
            <a:endParaRPr lang="en-US" sz="2600" dirty="0"/>
          </a:p>
          <a:p>
            <a:endParaRPr lang="en-US" dirty="0"/>
          </a:p>
        </p:txBody>
      </p:sp>
    </p:spTree>
    <p:extLst>
      <p:ext uri="{BB962C8B-B14F-4D97-AF65-F5344CB8AC3E}">
        <p14:creationId xmlns:p14="http://schemas.microsoft.com/office/powerpoint/2010/main" val="22432725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326" y="365125"/>
            <a:ext cx="12085674" cy="1325563"/>
          </a:xfrm>
        </p:spPr>
        <p:txBody>
          <a:bodyPr>
            <a:noAutofit/>
          </a:bodyPr>
          <a:lstStyle/>
          <a:p>
            <a:r>
              <a:rPr lang="lt-LT" sz="2800" b="1" dirty="0">
                <a:latin typeface="+mn-lt"/>
              </a:rPr>
              <a:t>VYRESNIO AMŽIAUS ŽMONIŲ FIZINIO AKTYVUMO VERTINIMO KLAUSIMYNAS RAPA, SKIRTAS VYRESNIEMS NEI 70 METŲ ŽMONĖMS</a:t>
            </a:r>
            <a:r>
              <a:rPr lang="lt-LT" sz="2800" dirty="0">
                <a:latin typeface="+mn-lt"/>
              </a:rPr>
              <a:t>(</a:t>
            </a:r>
            <a:r>
              <a:rPr lang="lt-LT" sz="2800" dirty="0" err="1">
                <a:latin typeface="+mn-lt"/>
              </a:rPr>
              <a:t>Topolski</a:t>
            </a:r>
            <a:r>
              <a:rPr lang="lt-LT" sz="2800" dirty="0">
                <a:latin typeface="+mn-lt"/>
              </a:rPr>
              <a:t> et al., 2006)</a:t>
            </a:r>
            <a:br>
              <a:rPr lang="en-US" sz="2800" dirty="0">
                <a:latin typeface="+mn-lt"/>
              </a:rPr>
            </a:br>
            <a:endParaRPr lang="en-US" sz="2800" dirty="0">
              <a:latin typeface="+mn-lt"/>
            </a:endParaRPr>
          </a:p>
        </p:txBody>
      </p:sp>
      <p:sp>
        <p:nvSpPr>
          <p:cNvPr id="3" name="Content Placeholder 2"/>
          <p:cNvSpPr>
            <a:spLocks noGrp="1"/>
          </p:cNvSpPr>
          <p:nvPr>
            <p:ph idx="1"/>
          </p:nvPr>
        </p:nvSpPr>
        <p:spPr/>
        <p:txBody>
          <a:bodyPr>
            <a:normAutofit/>
          </a:bodyPr>
          <a:lstStyle/>
          <a:p>
            <a:r>
              <a:rPr lang="lt-LT" b="1" dirty="0"/>
              <a:t>Fizinis aktyvumas</a:t>
            </a:r>
            <a:r>
              <a:rPr lang="lt-LT" dirty="0"/>
              <a:t> – tai veikla, kurios metu jūs gerai jaučiatės, o jūsų pulso dažnis didesnis nei ramybėje, pvz., dirbant, keliaujant.</a:t>
            </a:r>
            <a:endParaRPr lang="en-US" dirty="0"/>
          </a:p>
          <a:p>
            <a:r>
              <a:rPr lang="lt-LT" dirty="0"/>
              <a:t>Norime paklausti  apie Jūsų kasdienio fizinio aktyvumo lygį ir intensyvumą. Fizinio aktyvumo intensyvumas yra tiesiogiai susijęs su energijos kiekiu, kurį išeikvojate atlikdami </a:t>
            </a:r>
            <a:r>
              <a:rPr lang="lt-LT" dirty="0" err="1"/>
              <a:t>pratimus</a:t>
            </a:r>
            <a:r>
              <a:rPr lang="lt-LT" dirty="0"/>
              <a:t>.</a:t>
            </a:r>
            <a:endParaRPr lang="en-US" dirty="0"/>
          </a:p>
          <a:p>
            <a:endParaRPr lang="en-US" dirty="0"/>
          </a:p>
        </p:txBody>
      </p:sp>
    </p:spTree>
    <p:extLst>
      <p:ext uri="{BB962C8B-B14F-4D97-AF65-F5344CB8AC3E}">
        <p14:creationId xmlns:p14="http://schemas.microsoft.com/office/powerpoint/2010/main" val="39829177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D88192-3DA5-4231-8F86-4542241C9878}"/>
              </a:ext>
            </a:extLst>
          </p:cNvPr>
          <p:cNvSpPr>
            <a:spLocks noGrp="1"/>
          </p:cNvSpPr>
          <p:nvPr>
            <p:ph idx="1"/>
          </p:nvPr>
        </p:nvSpPr>
        <p:spPr>
          <a:xfrm>
            <a:off x="838200" y="893135"/>
            <a:ext cx="10515600" cy="5687865"/>
          </a:xfrm>
        </p:spPr>
        <p:txBody>
          <a:bodyPr>
            <a:normAutofit/>
          </a:bodyPr>
          <a:lstStyle/>
          <a:p>
            <a:r>
              <a:rPr lang="lt-LT" dirty="0"/>
              <a:t>Vyresnio amžiaus suaugusieji yra asmenys, kurių amžius yra ne mažesnis kaip 55 metai, ir asmenys, kurių amžius nuo 50 iki 64 metų, su kliniškai reikšmingomis lėtinėmis ligomis ar fiziniais apribojimais, turinčiais įtakos judėjimui, fiziniam pasirengimui ar fiziniam aktyvumui.</a:t>
            </a:r>
          </a:p>
          <a:p>
            <a:r>
              <a:rPr lang="lt-LT" dirty="0"/>
              <a:t>Amžius yra daugelio lėtinių ligų rizikos veiksnys.</a:t>
            </a:r>
          </a:p>
          <a:p>
            <a:r>
              <a:rPr lang="lt-LT" dirty="0"/>
              <a:t>Rekomenduojama šiems asmenims atlikti medicininę apžiūrą ir mediko prižiūrimą fizinio krūvio testą prieš pradedant intensyvią (60-80 </a:t>
            </a:r>
            <a:r>
              <a:rPr lang="en-US" dirty="0"/>
              <a:t>% VO2max) </a:t>
            </a:r>
            <a:r>
              <a:rPr lang="lt-LT" dirty="0"/>
              <a:t>fizinio aktyvumo programą, ypač jei yra kitų rizikos veiksnių.</a:t>
            </a:r>
          </a:p>
          <a:p>
            <a:r>
              <a:rPr lang="lt-LT" dirty="0"/>
              <a:t>Vidutinio aktyvumo (40–60% VO2max ) atveju medicininė apžiūra ir mediko priežiūra nėra būtina.</a:t>
            </a:r>
            <a:endParaRPr lang="en-US" dirty="0"/>
          </a:p>
        </p:txBody>
      </p:sp>
    </p:spTree>
    <p:extLst>
      <p:ext uri="{BB962C8B-B14F-4D97-AF65-F5344CB8AC3E}">
        <p14:creationId xmlns:p14="http://schemas.microsoft.com/office/powerpoint/2010/main" val="29739413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E52FAE95-9FBB-4589-BC68-4CBA51F70FD4}"/>
              </a:ext>
            </a:extLst>
          </p:cNvPr>
          <p:cNvSpPr>
            <a:spLocks noGrp="1"/>
          </p:cNvSpPr>
          <p:nvPr>
            <p:ph type="title"/>
          </p:nvPr>
        </p:nvSpPr>
        <p:spPr/>
        <p:txBody>
          <a:bodyPr/>
          <a:lstStyle/>
          <a:p>
            <a:r>
              <a:rPr lang="lt-LT" b="1" dirty="0"/>
              <a:t>SĖKMĖS IŠBANDANT SAVE</a:t>
            </a:r>
            <a:r>
              <a:rPr lang="en-US" b="1" dirty="0"/>
              <a:t>!</a:t>
            </a:r>
            <a:endParaRPr lang="lt-LT" b="1" dirty="0"/>
          </a:p>
        </p:txBody>
      </p:sp>
      <p:pic>
        <p:nvPicPr>
          <p:cNvPr id="5" name="Turinio vietos rezervavimo ženklas 4" descr="Paveikslėlis, kuriame yra žolė, medis, gamta, upė&#10;&#10;Automatiškai sugeneruotas aprašymas">
            <a:extLst>
              <a:ext uri="{FF2B5EF4-FFF2-40B4-BE49-F238E27FC236}">
                <a16:creationId xmlns:a16="http://schemas.microsoft.com/office/drawing/2014/main" id="{87417F08-4CDA-45AF-A387-4B678C4A860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50302" y="1641649"/>
            <a:ext cx="9507894" cy="4629931"/>
          </a:xfrm>
        </p:spPr>
      </p:pic>
    </p:spTree>
    <p:extLst>
      <p:ext uri="{BB962C8B-B14F-4D97-AF65-F5344CB8AC3E}">
        <p14:creationId xmlns:p14="http://schemas.microsoft.com/office/powerpoint/2010/main" val="9575121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7DE40-9024-4271-B380-B9A968285F16}"/>
              </a:ext>
            </a:extLst>
          </p:cNvPr>
          <p:cNvSpPr>
            <a:spLocks noGrp="1"/>
          </p:cNvSpPr>
          <p:nvPr>
            <p:ph type="title"/>
          </p:nvPr>
        </p:nvSpPr>
        <p:spPr/>
        <p:txBody>
          <a:bodyPr>
            <a:normAutofit/>
          </a:bodyPr>
          <a:lstStyle/>
          <a:p>
            <a:r>
              <a:rPr lang="lt-LT" dirty="0"/>
              <a:t>Praktiniai fizinio pajėgumo testavimo aspektai</a:t>
            </a:r>
            <a:br>
              <a:rPr lang="lt-LT" dirty="0"/>
            </a:br>
            <a:endParaRPr lang="en-US" dirty="0"/>
          </a:p>
        </p:txBody>
      </p:sp>
      <p:sp>
        <p:nvSpPr>
          <p:cNvPr id="3" name="Content Placeholder 2">
            <a:extLst>
              <a:ext uri="{FF2B5EF4-FFF2-40B4-BE49-F238E27FC236}">
                <a16:creationId xmlns:a16="http://schemas.microsoft.com/office/drawing/2014/main" id="{842CADDA-642D-4ADA-9890-913949CF5277}"/>
              </a:ext>
            </a:extLst>
          </p:cNvPr>
          <p:cNvSpPr>
            <a:spLocks noGrp="1"/>
          </p:cNvSpPr>
          <p:nvPr>
            <p:ph idx="1"/>
          </p:nvPr>
        </p:nvSpPr>
        <p:spPr/>
        <p:txBody>
          <a:bodyPr/>
          <a:lstStyle/>
          <a:p>
            <a:r>
              <a:rPr lang="lt-LT" dirty="0"/>
              <a:t>60–69 metų amžiaus žmonėms yra didelė tikimybė patirti ŠKS priepuolį (&gt; 90%) jeigu jie serga tipine - netipine krūtinės angina arba jaučia skausmą širdies plote ir maža tikimybė tiems, kurie nejaučia simptomų (&lt;10%).</a:t>
            </a:r>
          </a:p>
          <a:p>
            <a:r>
              <a:rPr lang="lt-LT" dirty="0"/>
              <a:t>Labai svarbu pasirinkti tinkamą testavimo metodą užtikrinant testuojamojo saugumą</a:t>
            </a:r>
          </a:p>
          <a:p>
            <a:r>
              <a:rPr lang="lt-LT" dirty="0"/>
              <a:t>  </a:t>
            </a:r>
            <a:endParaRPr lang="en-US" dirty="0"/>
          </a:p>
        </p:txBody>
      </p:sp>
    </p:spTree>
    <p:extLst>
      <p:ext uri="{BB962C8B-B14F-4D97-AF65-F5344CB8AC3E}">
        <p14:creationId xmlns:p14="http://schemas.microsoft.com/office/powerpoint/2010/main" val="1775633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4D0D4-7E76-492A-A9EA-781265F80782}"/>
              </a:ext>
            </a:extLst>
          </p:cNvPr>
          <p:cNvSpPr>
            <a:spLocks noGrp="1"/>
          </p:cNvSpPr>
          <p:nvPr>
            <p:ph type="title"/>
          </p:nvPr>
        </p:nvSpPr>
        <p:spPr/>
        <p:txBody>
          <a:bodyPr/>
          <a:lstStyle/>
          <a:p>
            <a:r>
              <a:rPr lang="en-US" dirty="0" err="1"/>
              <a:t>Testavimo</a:t>
            </a:r>
            <a:r>
              <a:rPr lang="en-US" dirty="0"/>
              <a:t> </a:t>
            </a:r>
            <a:r>
              <a:rPr lang="lt-LT" dirty="0"/>
              <a:t>protokolas</a:t>
            </a:r>
            <a:endParaRPr lang="en-US" dirty="0"/>
          </a:p>
        </p:txBody>
      </p:sp>
      <p:sp>
        <p:nvSpPr>
          <p:cNvPr id="3" name="Content Placeholder 2">
            <a:extLst>
              <a:ext uri="{FF2B5EF4-FFF2-40B4-BE49-F238E27FC236}">
                <a16:creationId xmlns:a16="http://schemas.microsoft.com/office/drawing/2014/main" id="{3A3A3768-FF90-4F90-A440-DAB34F8DAFFF}"/>
              </a:ext>
            </a:extLst>
          </p:cNvPr>
          <p:cNvSpPr>
            <a:spLocks noGrp="1"/>
          </p:cNvSpPr>
          <p:nvPr>
            <p:ph idx="1"/>
          </p:nvPr>
        </p:nvSpPr>
        <p:spPr/>
        <p:txBody>
          <a:bodyPr>
            <a:normAutofit/>
          </a:bodyPr>
          <a:lstStyle/>
          <a:p>
            <a:r>
              <a:rPr lang="lt-LT" dirty="0"/>
              <a:t>Vertinimo tikslas</a:t>
            </a:r>
          </a:p>
          <a:p>
            <a:r>
              <a:rPr lang="lt-LT" dirty="0"/>
              <a:t>Konkretūs pageidaujami rezultatai</a:t>
            </a:r>
          </a:p>
          <a:p>
            <a:r>
              <a:rPr lang="lt-LT" dirty="0"/>
              <a:t>Tiriamų asmenų savybės</a:t>
            </a:r>
            <a:endParaRPr lang="en-US" dirty="0"/>
          </a:p>
          <a:p>
            <a:r>
              <a:rPr lang="en-US" dirty="0" err="1"/>
              <a:t>Tinkama</a:t>
            </a:r>
            <a:r>
              <a:rPr lang="en-US" dirty="0"/>
              <a:t> </a:t>
            </a:r>
            <a:r>
              <a:rPr lang="en-US" dirty="0" err="1"/>
              <a:t>vertinimo</a:t>
            </a:r>
            <a:r>
              <a:rPr lang="en-US" dirty="0"/>
              <a:t> </a:t>
            </a:r>
            <a:r>
              <a:rPr lang="en-US" dirty="0" err="1"/>
              <a:t>priemon</a:t>
            </a:r>
            <a:r>
              <a:rPr lang="lt-LT" dirty="0"/>
              <a:t>ė</a:t>
            </a:r>
          </a:p>
        </p:txBody>
      </p:sp>
    </p:spTree>
    <p:extLst>
      <p:ext uri="{BB962C8B-B14F-4D97-AF65-F5344CB8AC3E}">
        <p14:creationId xmlns:p14="http://schemas.microsoft.com/office/powerpoint/2010/main" val="21435333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31760-1A00-48FD-B39F-36B5B18613F6}"/>
              </a:ext>
            </a:extLst>
          </p:cNvPr>
          <p:cNvSpPr>
            <a:spLocks noGrp="1"/>
          </p:cNvSpPr>
          <p:nvPr>
            <p:ph type="title"/>
          </p:nvPr>
        </p:nvSpPr>
        <p:spPr/>
        <p:txBody>
          <a:bodyPr/>
          <a:lstStyle/>
          <a:p>
            <a:r>
              <a:rPr lang="lt-LT" dirty="0"/>
              <a:t>Testavimo sąlygos vyresniems nei 75 m</a:t>
            </a:r>
            <a:br>
              <a:rPr lang="lt-LT" dirty="0"/>
            </a:br>
            <a:endParaRPr lang="en-US" dirty="0"/>
          </a:p>
        </p:txBody>
      </p:sp>
      <p:sp>
        <p:nvSpPr>
          <p:cNvPr id="3" name="Content Placeholder 2">
            <a:extLst>
              <a:ext uri="{FF2B5EF4-FFF2-40B4-BE49-F238E27FC236}">
                <a16:creationId xmlns:a16="http://schemas.microsoft.com/office/drawing/2014/main" id="{8F62B6B4-1D66-462F-82DA-FE0D5BB49138}"/>
              </a:ext>
            </a:extLst>
          </p:cNvPr>
          <p:cNvSpPr>
            <a:spLocks noGrp="1"/>
          </p:cNvSpPr>
          <p:nvPr>
            <p:ph idx="1"/>
          </p:nvPr>
        </p:nvSpPr>
        <p:spPr/>
        <p:txBody>
          <a:bodyPr>
            <a:normAutofit/>
          </a:bodyPr>
          <a:lstStyle/>
          <a:p>
            <a:r>
              <a:rPr lang="lt-LT" dirty="0"/>
              <a:t>Padidintas dėmesys dėl padidėjusių fizinių apribojimų ir didesnio </a:t>
            </a:r>
            <a:r>
              <a:rPr lang="lt-LT" dirty="0" err="1"/>
              <a:t>besimptominių</a:t>
            </a:r>
            <a:r>
              <a:rPr lang="lt-LT" dirty="0"/>
              <a:t> Širdies ir kraujagyslių sistemos ligų paplitimo šiame amžiuje</a:t>
            </a:r>
          </a:p>
          <a:p>
            <a:r>
              <a:rPr lang="lt-LT" dirty="0"/>
              <a:t>Tikėtina, kad tiriamieji neužsiims intensyviomis mankštomis</a:t>
            </a:r>
          </a:p>
          <a:p>
            <a:r>
              <a:rPr lang="lt-LT" dirty="0"/>
              <a:t>Įvertinti ar visi fizinio pajėgumo vertinimo testai bus tinkami.</a:t>
            </a:r>
          </a:p>
          <a:p>
            <a:r>
              <a:rPr lang="lt-LT" dirty="0"/>
              <a:t>Įvertinti vartojamų vaistų poveikį. Šiame amžiuje yra daug vartojama receptinių ir nereceptinių vaistų, kurių daugelis turi įtakos EKG, kraujospūdžiui ar širdies ritmo reakcijai į fizinį krūvį; suprasti vaistų įtaką yra labai svarbu, ypač vyresnio amžiaus žmonėms.</a:t>
            </a:r>
            <a:endParaRPr lang="en-US" dirty="0"/>
          </a:p>
        </p:txBody>
      </p:sp>
    </p:spTree>
    <p:extLst>
      <p:ext uri="{BB962C8B-B14F-4D97-AF65-F5344CB8AC3E}">
        <p14:creationId xmlns:p14="http://schemas.microsoft.com/office/powerpoint/2010/main" val="32987647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CFCAE-7134-4C7F-B7D8-D5AF6928373B}"/>
              </a:ext>
            </a:extLst>
          </p:cNvPr>
          <p:cNvSpPr>
            <a:spLocks noGrp="1"/>
          </p:cNvSpPr>
          <p:nvPr>
            <p:ph type="title"/>
          </p:nvPr>
        </p:nvSpPr>
        <p:spPr>
          <a:xfrm>
            <a:off x="265814" y="365125"/>
            <a:ext cx="11706446" cy="1325563"/>
          </a:xfrm>
        </p:spPr>
        <p:txBody>
          <a:bodyPr>
            <a:noAutofit/>
          </a:bodyPr>
          <a:lstStyle/>
          <a:p>
            <a:r>
              <a:rPr lang="lt-LT" sz="3600" dirty="0"/>
              <a:t>Vyresnio amžiaus suaugusieji turi užsiimti įvairia fizine veikla, kuri skatina funkcinę nepriklausomybę visą gyvenimą.</a:t>
            </a:r>
            <a:br>
              <a:rPr lang="lt-LT" sz="3600" dirty="0"/>
            </a:br>
            <a:endParaRPr lang="en-US" sz="3600" dirty="0"/>
          </a:p>
        </p:txBody>
      </p:sp>
      <p:sp>
        <p:nvSpPr>
          <p:cNvPr id="3" name="Content Placeholder 2">
            <a:extLst>
              <a:ext uri="{FF2B5EF4-FFF2-40B4-BE49-F238E27FC236}">
                <a16:creationId xmlns:a16="http://schemas.microsoft.com/office/drawing/2014/main" id="{F7BE0523-BFD2-4CAC-94CF-AD3D5A8BEFFD}"/>
              </a:ext>
            </a:extLst>
          </p:cNvPr>
          <p:cNvSpPr>
            <a:spLocks noGrp="1"/>
          </p:cNvSpPr>
          <p:nvPr>
            <p:ph idx="1"/>
          </p:nvPr>
        </p:nvSpPr>
        <p:spPr/>
        <p:txBody>
          <a:bodyPr/>
          <a:lstStyle/>
          <a:p>
            <a:r>
              <a:rPr lang="lt-LT" dirty="0"/>
              <a:t>Fizinių pratimų programa turėtų apimti:</a:t>
            </a:r>
          </a:p>
          <a:p>
            <a:r>
              <a:rPr lang="lt-LT" dirty="0"/>
              <a:t>Raumenų jėgos lavinimą</a:t>
            </a:r>
          </a:p>
          <a:p>
            <a:r>
              <a:rPr lang="lt-LT" dirty="0"/>
              <a:t>Širdies ir kraujagyslių bei raumenų ištvermės lavinimą</a:t>
            </a:r>
          </a:p>
          <a:p>
            <a:r>
              <a:rPr lang="lt-LT" dirty="0"/>
              <a:t>Pusiausvyros ir koordinacijos lavinimą</a:t>
            </a:r>
          </a:p>
          <a:p>
            <a:r>
              <a:rPr lang="lt-LT" dirty="0"/>
              <a:t>Lankstumo lavinimą</a:t>
            </a:r>
            <a:endParaRPr lang="en-US" dirty="0"/>
          </a:p>
        </p:txBody>
      </p:sp>
    </p:spTree>
    <p:extLst>
      <p:ext uri="{BB962C8B-B14F-4D97-AF65-F5344CB8AC3E}">
        <p14:creationId xmlns:p14="http://schemas.microsoft.com/office/powerpoint/2010/main" val="25799379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1190316" cy="1325563"/>
          </a:xfrm>
        </p:spPr>
        <p:txBody>
          <a:bodyPr>
            <a:normAutofit fontScale="90000"/>
          </a:bodyPr>
          <a:lstStyle/>
          <a:p>
            <a:r>
              <a:rPr lang="lt-LT" dirty="0"/>
              <a:t>„Plaštakos suspaudimas“ – plaštakos jėgos vertinimas</a:t>
            </a:r>
            <a:br>
              <a:rPr lang="lt-LT" dirty="0"/>
            </a:br>
            <a:endParaRPr lang="en-US" dirty="0"/>
          </a:p>
        </p:txBody>
      </p:sp>
      <p:sp>
        <p:nvSpPr>
          <p:cNvPr id="3" name="Content Placeholder 2"/>
          <p:cNvSpPr>
            <a:spLocks noGrp="1"/>
          </p:cNvSpPr>
          <p:nvPr>
            <p:ph idx="1"/>
          </p:nvPr>
        </p:nvSpPr>
        <p:spPr>
          <a:xfrm>
            <a:off x="838200" y="1825625"/>
            <a:ext cx="7150331" cy="4351338"/>
          </a:xfrm>
        </p:spPr>
        <p:txBody>
          <a:bodyPr>
            <a:normAutofit/>
          </a:bodyPr>
          <a:lstStyle/>
          <a:p>
            <a:r>
              <a:rPr lang="lt-LT" sz="2400" dirty="0"/>
              <a:t>Atlikėjui paaiškinama pratimo atlikimo metodika (jėgomatį spaudžia viena, po to kita ranka. Atlikėjas ranką, kuria spaudžia jėgomatį, laiko truputį atokiau nuo savo kūno. Plaštaka spaudžiama maksimalia jėga, atliekant vienkartinį spaudžiamąjį judesį. Iš dviejų bandymų registruojamas geresnis rezultatas. Tarp spaudimų leidžiama ilsėtis 10 sek.). </a:t>
            </a:r>
          </a:p>
          <a:p>
            <a:r>
              <a:rPr lang="lt-LT" sz="2400" dirty="0"/>
              <a:t>Abiejų rankų spaudimo rezultatai apskaičiuojami juos susumuojant ir dalinant iš dviejų (vidurkis). </a:t>
            </a:r>
          </a:p>
          <a:p>
            <a:r>
              <a:rPr lang="lt-LT" dirty="0"/>
              <a:t>	 </a:t>
            </a:r>
          </a:p>
          <a:p>
            <a:endParaRPr lang="en-US" dirty="0"/>
          </a:p>
        </p:txBody>
      </p:sp>
      <p:pic>
        <p:nvPicPr>
          <p:cNvPr id="1027" name="Picture 207" descr="dinamometa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02437" y="1916690"/>
            <a:ext cx="2271194" cy="3885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83344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t-LT" dirty="0"/>
              <a:t>„Rankos su svoriu lenkimas ir tiesimas“ – viršutinės kūno dalies ištvermės vertinimas</a:t>
            </a:r>
            <a:br>
              <a:rPr lang="lt-LT" dirty="0"/>
            </a:br>
            <a:endParaRPr lang="en-US" dirty="0"/>
          </a:p>
        </p:txBody>
      </p:sp>
      <p:sp>
        <p:nvSpPr>
          <p:cNvPr id="3" name="Content Placeholder 2"/>
          <p:cNvSpPr>
            <a:spLocks noGrp="1"/>
          </p:cNvSpPr>
          <p:nvPr>
            <p:ph idx="1"/>
          </p:nvPr>
        </p:nvSpPr>
        <p:spPr>
          <a:xfrm>
            <a:off x="838200" y="1825625"/>
            <a:ext cx="7374775" cy="4667250"/>
          </a:xfrm>
        </p:spPr>
        <p:txBody>
          <a:bodyPr>
            <a:normAutofit fontScale="77500" lnSpcReduction="20000"/>
          </a:bodyPr>
          <a:lstStyle/>
          <a:p>
            <a:r>
              <a:rPr lang="lt-LT" dirty="0"/>
              <a:t>Šiuo testu netiesiogiai  vertinama viršutinės kūno dalies ištvermė. </a:t>
            </a:r>
          </a:p>
          <a:p>
            <a:r>
              <a:rPr lang="lt-LT" dirty="0"/>
              <a:t>Testuojamasis sėdi ant kėdės su atlošu, kurio aukštis– 44 cm.  Nugara tiesi, kojos patogiai remiasi į grindis. Tiriamasis atlieka testą su dominuojančia ranka.  Moterys atlieka testą su 2 kg, o vyrai su 3,5 kg svoriu. Pradinė rankos su svoriu padėtis – nuleista žemyn, lygiagrečiai kėdės atlošui, statmenai grindims. Po signalo tiriamasis kelia svorį lenkdamas ranką per alkūnę atlikdamas pilną judesio amplitudę ir tiesia ranką su svoriu grįždamas į pradinę padėtį.  Testuojantysis prilaiko testuojamojo ranką, kuri atlieka testą žemiau dvigalvio </a:t>
            </a:r>
            <a:r>
              <a:rPr lang="lt-LT" dirty="0" err="1"/>
              <a:t>žąsto</a:t>
            </a:r>
            <a:r>
              <a:rPr lang="lt-LT" dirty="0"/>
              <a:t> raumens, tuo siekdamas išlaikyti žastą stabiliai. Testuojamasis atlieka kiek įmanoma daugiau dilbio lenkimo judesių per 30 sekundžių. </a:t>
            </a:r>
          </a:p>
          <a:p>
            <a:r>
              <a:rPr lang="lt-LT" dirty="0"/>
              <a:t>Pilnų judesių skaičius (vienas judesys susideda iš lenkimo ir tiesimo) per 30 s vertina rankų jėgos ištvermę.	</a:t>
            </a:r>
          </a:p>
          <a:p>
            <a:r>
              <a:rPr lang="lt-LT" dirty="0"/>
              <a:t> </a:t>
            </a:r>
            <a:r>
              <a:rPr lang="lt-LT" dirty="0">
                <a:solidFill>
                  <a:srgbClr val="FF0000"/>
                </a:solidFill>
              </a:rPr>
              <a:t>Rizikos zona – mažiau nei 11 pakėlimų vyrams ir moterims.</a:t>
            </a:r>
          </a:p>
          <a:p>
            <a:endParaRPr lang="en-US" dirty="0"/>
          </a:p>
        </p:txBody>
      </p:sp>
      <p:pic>
        <p:nvPicPr>
          <p:cNvPr id="2050" name="Picture 206" descr="ANd9GcSn-IBJGIj6M0JBhqkqCp3QY5Oz9paGKvLE6Pz5Timb3uiI1Ap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74907" y="2229251"/>
            <a:ext cx="2878894" cy="3437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401164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as" ma:contentTypeID="0x01010098CF703F2A8D7745978BF453F1A75999" ma:contentTypeVersion="2" ma:contentTypeDescription="Kurkite naują dokumentą." ma:contentTypeScope="" ma:versionID="7d22a7b484fa933fdf58718f6831c7d3">
  <xsd:schema xmlns:xsd="http://www.w3.org/2001/XMLSchema" xmlns:xs="http://www.w3.org/2001/XMLSchema" xmlns:p="http://schemas.microsoft.com/office/2006/metadata/properties" xmlns:ns2="329916eb-61e3-446e-a701-9e8ce1d87e27" targetNamespace="http://schemas.microsoft.com/office/2006/metadata/properties" ma:root="true" ma:fieldsID="519d03c45a0e9eecf69c07140851a91e" ns2:_="">
    <xsd:import namespace="329916eb-61e3-446e-a701-9e8ce1d87e27"/>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29916eb-61e3-446e-a701-9e8ce1d87e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urinio tipas"/>
        <xsd:element ref="dc:title" minOccurs="0" maxOccurs="1" ma:index="4" ma:displayName="Antraštė"/>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752FD81-1C51-435E-ABDC-44325A67E452}">
  <ds:schemaRefs>
    <ds:schemaRef ds:uri="http://schemas.microsoft.com/sharepoint/v3/contenttype/forms"/>
  </ds:schemaRefs>
</ds:datastoreItem>
</file>

<file path=customXml/itemProps2.xml><?xml version="1.0" encoding="utf-8"?>
<ds:datastoreItem xmlns:ds="http://schemas.openxmlformats.org/officeDocument/2006/customXml" ds:itemID="{EEDE0DE5-2656-43BA-B505-B255EC81E399}">
  <ds:schemaRefs>
    <ds:schemaRef ds:uri="http://schemas.microsoft.com/office/2006/documentManagement/types"/>
    <ds:schemaRef ds:uri="http://purl.org/dc/elements/1.1/"/>
    <ds:schemaRef ds:uri="http://www.w3.org/XML/1998/namespace"/>
    <ds:schemaRef ds:uri="329916eb-61e3-446e-a701-9e8ce1d87e27"/>
    <ds:schemaRef ds:uri="http://schemas.microsoft.com/office/infopath/2007/PartnerControls"/>
    <ds:schemaRef ds:uri="http://purl.org/dc/dcmitype/"/>
    <ds:schemaRef ds:uri="http://schemas.openxmlformats.org/package/2006/metadata/core-propertie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394650A4-698F-45EB-8131-7E1D2B54F39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29916eb-61e3-446e-a701-9e8ce1d87e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260</TotalTime>
  <Words>3861</Words>
  <Application>Microsoft Office PowerPoint</Application>
  <PresentationFormat>Plačiaekranė</PresentationFormat>
  <Paragraphs>142</Paragraphs>
  <Slides>30</Slides>
  <Notes>0</Notes>
  <HiddenSlides>0</HiddenSlides>
  <MMClips>0</MMClips>
  <ScaleCrop>false</ScaleCrop>
  <HeadingPairs>
    <vt:vector size="6" baseType="variant">
      <vt:variant>
        <vt:lpstr>Naudojami šriftai</vt:lpstr>
      </vt:variant>
      <vt:variant>
        <vt:i4>3</vt:i4>
      </vt:variant>
      <vt:variant>
        <vt:lpstr>Tema</vt:lpstr>
      </vt:variant>
      <vt:variant>
        <vt:i4>1</vt:i4>
      </vt:variant>
      <vt:variant>
        <vt:lpstr>Skaidrių pavadinimai</vt:lpstr>
      </vt:variant>
      <vt:variant>
        <vt:i4>30</vt:i4>
      </vt:variant>
    </vt:vector>
  </HeadingPairs>
  <TitlesOfParts>
    <vt:vector size="34" baseType="lpstr">
      <vt:lpstr>Arial</vt:lpstr>
      <vt:lpstr>Calibri</vt:lpstr>
      <vt:lpstr>Calibri Light</vt:lpstr>
      <vt:lpstr>Office Theme</vt:lpstr>
      <vt:lpstr>Projektas ,,Amžius nėra kliūtis“ </vt:lpstr>
      <vt:lpstr>FIZINIO JUDĖJIMO VEIKLOS GAIRĖS. METODINĖS REKOMENDACIJOS IR FIZINIO PAJĖGUMO TESTAI 55+ </vt:lpstr>
      <vt:lpstr>„PowerPoint“ pateiktis</vt:lpstr>
      <vt:lpstr>Praktiniai fizinio pajėgumo testavimo aspektai </vt:lpstr>
      <vt:lpstr>Testavimo protokolas</vt:lpstr>
      <vt:lpstr>Testavimo sąlygos vyresniems nei 75 m </vt:lpstr>
      <vt:lpstr>Vyresnio amžiaus suaugusieji turi užsiimti įvairia fizine veikla, kuri skatina funkcinę nepriklausomybę visą gyvenimą. </vt:lpstr>
      <vt:lpstr>„Plaštakos suspaudimas“ – plaštakos jėgos vertinimas </vt:lpstr>
      <vt:lpstr>„Rankos su svoriu lenkimas ir tiesimas“ – viršutinės kūno dalies ištvermės vertinimas </vt:lpstr>
      <vt:lpstr>„Atsistojimai nuo kėdės“ – kojų jėgos ištvermės vertinimas  </vt:lpstr>
      <vt:lpstr>„Susisiekti rankomis už nugaros“ – pečių juostos paslankumo vertinimas </vt:lpstr>
      <vt:lpstr>„Sėstis ir siekti testas“ – apatinės kūno dalies paslankumo vertinimas </vt:lpstr>
      <vt:lpstr>„8 pėdų ėjimo testas“ – dinaminės pusiausvyros, vikrumo, koordinacijos vertinimas </vt:lpstr>
      <vt:lpstr>„2 min. ėjimo vietoje testas“ – aerobinės ištvermės ir kojų raumenų ištvermės vertinimas </vt:lpstr>
      <vt:lpstr>„6 minučių ėjimo testas“ – aerobinės ištvermės vertinimas </vt:lpstr>
      <vt:lpstr>Vyresnio amžiaus žmonių kūno kompozicijos  ir lankstumo pokyčiai</vt:lpstr>
      <vt:lpstr>„PowerPoint“ pateiktis</vt:lpstr>
      <vt:lpstr>„PowerPoint“ pateiktis</vt:lpstr>
      <vt:lpstr>Vyresnio amžiaus žmonių raumenų jėgos  ir ištvermės pokyčiai </vt:lpstr>
      <vt:lpstr>„PowerPoint“ pateiktis</vt:lpstr>
      <vt:lpstr>Rekomendacijos vyresnio amžiaus žmonių raumenų jėgai ir ištvermei lavinti: </vt:lpstr>
      <vt:lpstr>„PowerPoint“ pateiktis</vt:lpstr>
      <vt:lpstr>Vyresnio amžiaus žmonių aerobinės ištvermės pokyčiai </vt:lpstr>
      <vt:lpstr>Rekomendacijos vyresnio amžiaus žmonių aerobinei ištvermei lavinti: </vt:lpstr>
      <vt:lpstr>Amžiaus poveikis sensomotorinėms funkcijoms </vt:lpstr>
      <vt:lpstr>„PowerPoint“ pateiktis</vt:lpstr>
      <vt:lpstr>Kritimo, griuvimo, kaulų lūžių bei įvairių darbo ir buities traumų dažniausia priežastis – sutrikusi pusiausvyra ir koordinacija.  </vt:lpstr>
      <vt:lpstr>Vyresnio amžiaus žmonių fizinį pajėgumą stiprinančių veiklų skyrimo pagrindiniai principai </vt:lpstr>
      <vt:lpstr>VYRESNIO AMŽIAUS ŽMONIŲ FIZINIO AKTYVUMO VERTINIMO KLAUSIMYNAS RAPA, SKIRTAS VYRESNIEMS NEI 70 METŲ ŽMONĖMS(Topolski et al., 2006) </vt:lpstr>
      <vt:lpstr>SĖKMĖS IŠBANDANT SAVE!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VYRESNIO AMŽIAUS ŽMONIŲ FIZINIO PAJĖGUMO TESTAI</dc:title>
  <dc:creator>Cesnaitiene, Vida</dc:creator>
  <cp:lastModifiedBy>Zita Norkienė</cp:lastModifiedBy>
  <cp:revision>32</cp:revision>
  <dcterms:created xsi:type="dcterms:W3CDTF">2020-09-30T12:44:12Z</dcterms:created>
  <dcterms:modified xsi:type="dcterms:W3CDTF">2021-09-21T15:37:06Z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0x01010098CF703F2A8D7745978BF453F1A75999</vt:lpwstr>
  </property>
</Properties>
</file>