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8" r:id="rId2"/>
    <p:sldId id="302" r:id="rId3"/>
    <p:sldId id="297" r:id="rId4"/>
    <p:sldId id="298" r:id="rId5"/>
    <p:sldId id="299" r:id="rId6"/>
    <p:sldId id="303" r:id="rId7"/>
    <p:sldId id="305" r:id="rId8"/>
    <p:sldId id="28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3A5"/>
    <a:srgbClr val="CFADCF"/>
    <a:srgbClr val="76CC97"/>
    <a:srgbClr val="CCCCFF"/>
    <a:srgbClr val="FFCCFF"/>
    <a:srgbClr val="CC0BFF"/>
    <a:srgbClr val="FF322F"/>
    <a:srgbClr val="AF7DFF"/>
    <a:srgbClr val="35F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9" autoAdjust="0"/>
    <p:restoredTop sz="81874" autoAdjust="0"/>
  </p:normalViewPr>
  <p:slideViewPr>
    <p:cSldViewPr snapToObjects="1">
      <p:cViewPr>
        <p:scale>
          <a:sx n="72" d="100"/>
          <a:sy n="72" d="100"/>
        </p:scale>
        <p:origin x="-64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29071-3732-48BF-B26F-F94525A0725E}" type="datetimeFigureOut">
              <a:rPr lang="lv-LV" smtClean="0"/>
              <a:t>2021.08.16.</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8E18D-8685-4D85-B197-702A51B35573}" type="slidenum">
              <a:rPr lang="lv-LV" smtClean="0"/>
              <a:t>‹#›</a:t>
            </a:fld>
            <a:endParaRPr lang="lv-LV"/>
          </a:p>
        </p:txBody>
      </p:sp>
    </p:spTree>
    <p:extLst>
      <p:ext uri="{BB962C8B-B14F-4D97-AF65-F5344CB8AC3E}">
        <p14:creationId xmlns:p14="http://schemas.microsoft.com/office/powerpoint/2010/main" val="310026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Norėdami pradėti šią temą, grįžtame prie anksčiau aptartų 4 socialinės paramos rūšių.</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Ar gaunate įvairių rūšių pagalbą ar paramą iš skirtingų socialinio tinklo narių?</a:t>
            </a:r>
          </a:p>
          <a:p>
            <a:r>
              <a:rPr lang="lt-LT" sz="1200" b="0" i="0" kern="1200" dirty="0" smtClean="0">
                <a:solidFill>
                  <a:schemeClr val="tx1"/>
                </a:solidFill>
                <a:effectLst/>
                <a:latin typeface="+mn-lt"/>
                <a:ea typeface="+mn-ea"/>
                <a:cs typeface="+mn-cs"/>
              </a:rPr>
              <a:t>Ar atpažįstate asmenis, kurie į jūsų gyvenimą atneša šių keturių rūšių paramą?</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Emocinė parama reiškia rūpestį, įvertinimą, paguodą, meilę, priėmimą ir </a:t>
            </a:r>
            <a:r>
              <a:rPr lang="lt-LT" sz="1200" b="0" i="0" kern="1200" dirty="0" err="1" smtClean="0">
                <a:solidFill>
                  <a:schemeClr val="tx1"/>
                </a:solidFill>
                <a:effectLst/>
                <a:latin typeface="+mn-lt"/>
                <a:ea typeface="+mn-ea"/>
                <a:cs typeface="+mn-cs"/>
              </a:rPr>
              <a:t>empatiją</a:t>
            </a:r>
            <a:r>
              <a:rPr lang="lt-LT" sz="1200" b="0" i="0" kern="1200" dirty="0" smtClean="0">
                <a:solidFill>
                  <a:schemeClr val="tx1"/>
                </a:solidFill>
                <a:effectLst/>
                <a:latin typeface="+mn-lt"/>
                <a:ea typeface="+mn-ea"/>
                <a:cs typeface="+mn-cs"/>
              </a:rPr>
              <a:t>, kurią mums siūlo kiti. Įsivaizduokite du draugus, kurie išreiškia savo jausmus prie arbatos puodelio.</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Informacinė pagalba-tai patarimai, patarimai ir problemų sprendimas, kurį gauname iš kitų. Įsivaizduokite giminaitį, kuris pataria dėl nekilnojamojo turto rinkos.</a:t>
            </a:r>
          </a:p>
          <a:p>
            <a:endParaRPr lang="lt-LT"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Materiali</a:t>
            </a:r>
            <a:r>
              <a:rPr lang="lt-LT" sz="1200" b="0" i="0" kern="1200" dirty="0" smtClean="0">
                <a:solidFill>
                  <a:schemeClr val="tx1"/>
                </a:solidFill>
                <a:effectLst/>
                <a:latin typeface="+mn-lt"/>
                <a:ea typeface="+mn-ea"/>
                <a:cs typeface="+mn-cs"/>
              </a:rPr>
              <a:t> parama reiškia praktinę pagalbą, pagalbą ir materialinę pagalbą, kurią gauname iš kitų. Įsivaizduokite, kad jūsų vaikas ar anūkas veža jus pas gydytoją.</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B</a:t>
            </a:r>
            <a:r>
              <a:rPr lang="en-US" sz="1200" b="0" i="0" kern="1200" dirty="0" err="1" smtClean="0">
                <a:solidFill>
                  <a:schemeClr val="tx1"/>
                </a:solidFill>
                <a:effectLst/>
                <a:latin typeface="+mn-lt"/>
                <a:ea typeface="+mn-ea"/>
                <a:cs typeface="+mn-cs"/>
              </a:rPr>
              <a:t>pasilinksminimui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draugija</a:t>
            </a:r>
            <a:r>
              <a:rPr lang="lt-LT" sz="1200" b="0" i="0" kern="1200" dirty="0" smtClean="0">
                <a:solidFill>
                  <a:schemeClr val="tx1"/>
                </a:solidFill>
                <a:effectLst/>
                <a:latin typeface="+mn-lt"/>
                <a:ea typeface="+mn-ea"/>
                <a:cs typeface="+mn-cs"/>
              </a:rPr>
              <a:t> reiškia tuos asmenis, su kuriais galime smagiai praleisti laiką. Įsivaizduokite linksmą žaidimų vakarą su draugais, vakarienę ar galbūt net nedidelę kelionę.</a:t>
            </a:r>
            <a:endParaRPr lang="et-EE" sz="1200" b="0" i="0" kern="120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401494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73027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Šis pratimas skirtas padėti jums nustatyti savo asmeninį palaikymo tinklą. Nurodykite šių atramų stiprumą. Ar tai stiprios ar silpnos grandys? Ar ši parama yra reguliari ar atsitiktinė? Tai galite parodyti nubrėžę punktyrines linijas, nurodančias atsitiktinę atramą, o sunkesnes - stiprią ar reguliarią atramą. Tada kitos spalvos rašikliu pridėkite dalykų, kurie blokuoja jūsų pažangą. Kas trukdo jums gauti reikiamą paramą? Galite įtraukti kitų žmonių kritiką, nepasitikėjimą savimi ar paramos nepasiekimą.</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4</a:t>
            </a:fld>
            <a:endParaRPr lang="lv-LV"/>
          </a:p>
        </p:txBody>
      </p:sp>
    </p:spTree>
    <p:extLst>
      <p:ext uri="{BB962C8B-B14F-4D97-AF65-F5344CB8AC3E}">
        <p14:creationId xmlns:p14="http://schemas.microsoft.com/office/powerpoint/2010/main" val="225290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rtl="0"/>
            <a:r>
              <a:rPr lang="lt-LT" sz="1200" b="0" i="0" kern="1200" dirty="0" smtClean="0">
                <a:solidFill>
                  <a:schemeClr val="tx1"/>
                </a:solidFill>
                <a:effectLst/>
                <a:latin typeface="+mn-lt"/>
                <a:ea typeface="+mn-ea"/>
                <a:cs typeface="+mn-cs"/>
              </a:rPr>
              <a:t>Baigę bendrinkite žemėlapį su partneriu. Paaiškinkite savo darbą ir paprašykite savo partnerio susidaryti bendrą jūsų žemėlapio įspūdį. Atsakykite į pateiktus klausimus: Ar tokios paramos norite? Ar pakankamai? Kokios paramos trūksta? Kaip galėjai gauti tokią paramą? Kokia parama jums tikrai yra teigiama tiek, kiek jums reikia, kad įsitikintumėte, jog ją turite? Kokius blokus galėtumėte sumažinti? Pakartokite procesą savo partnerio žemėlapio atžvilgiu. </a:t>
            </a:r>
          </a:p>
        </p:txBody>
      </p:sp>
      <p:sp>
        <p:nvSpPr>
          <p:cNvPr id="4" name="Slaidinumbri kohatäide 3"/>
          <p:cNvSpPr>
            <a:spLocks noGrp="1"/>
          </p:cNvSpPr>
          <p:nvPr>
            <p:ph type="sldNum" sz="quarter" idx="10"/>
          </p:nvPr>
        </p:nvSpPr>
        <p:spPr/>
        <p:txBody>
          <a:bodyPr/>
          <a:lstStyle/>
          <a:p>
            <a:fld id="{DD4A99B9-325F-48CF-8A80-24F90CDB2B3C}" type="slidenum">
              <a:rPr lang="lv-LV" smtClean="0"/>
              <a:t>5</a:t>
            </a:fld>
            <a:endParaRPr lang="lv-LV"/>
          </a:p>
        </p:txBody>
      </p:sp>
    </p:spTree>
    <p:extLst>
      <p:ext uri="{BB962C8B-B14F-4D97-AF65-F5344CB8AC3E}">
        <p14:creationId xmlns:p14="http://schemas.microsoft.com/office/powerpoint/2010/main" val="215589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lv-LV"/>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a:t>Click to edit Master subtitle style</a:t>
            </a:r>
            <a:endParaRPr kumimoji="0" lang="en-US"/>
          </a:p>
        </p:txBody>
      </p:sp>
      <p:sp>
        <p:nvSpPr>
          <p:cNvPr id="16" name="Date Placeholder 15"/>
          <p:cNvSpPr>
            <a:spLocks noGrp="1"/>
          </p:cNvSpPr>
          <p:nvPr>
            <p:ph type="dt" sz="half" idx="10"/>
          </p:nvPr>
        </p:nvSpPr>
        <p:spPr/>
        <p:txBody>
          <a:bodyPr/>
          <a:lstStyle/>
          <a:p>
            <a:fld id="{0106B4A3-4212-4E39-93DE-E053E8F69C28}" type="datetimeFigureOut">
              <a:rPr lang="en-US" smtClean="0"/>
              <a:pPr/>
              <a:t>8/16/2021</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v-LV"/>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lv-LV"/>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lv-LV"/>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E7BC2F8-02F2-5E40-9B4D-972A81008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8/16/2021</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lv-LV"/>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1" name="Date Placeholder 20"/>
          <p:cNvSpPr>
            <a:spLocks noGrp="1"/>
          </p:cNvSpPr>
          <p:nvPr>
            <p:ph type="dt" sz="half" idx="10"/>
          </p:nvPr>
        </p:nvSpPr>
        <p:spPr/>
        <p:txBody>
          <a:bodyPr/>
          <a:lstStyle/>
          <a:p>
            <a:fld id="{3676B4D0-81FC-FE4D-8D36-EB355FF11E4C}" type="datetimeFigureOut">
              <a:rPr lang="en-US" smtClean="0"/>
              <a:pPr/>
              <a:t>8/16/2021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lv-LV"/>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0" name="Date Placeholder 9"/>
          <p:cNvSpPr>
            <a:spLocks noGrp="1"/>
          </p:cNvSpPr>
          <p:nvPr>
            <p:ph type="dt" sz="half" idx="10"/>
          </p:nvPr>
        </p:nvSpPr>
        <p:spPr/>
        <p:txBody>
          <a:bodyPr/>
          <a:lstStyle/>
          <a:p>
            <a:fld id="{3676B4D0-81FC-FE4D-8D36-EB355FF11E4C}"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E7BC2F8-02F2-5E40-9B4D-972A810089A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2" name="Date Placeholder 11"/>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v-LV"/>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v-LV"/>
              <a:t>Click icon to add picture</a:t>
            </a:r>
            <a:endParaRPr kumimoji="0" lang="en-US" dirty="0"/>
          </a:p>
        </p:txBody>
      </p:sp>
      <p:sp>
        <p:nvSpPr>
          <p:cNvPr id="7" name="Date Placeholder 6"/>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v-LV"/>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v-LV"/>
              <a:t>Click to edit Master text styles</a:t>
            </a:r>
          </a:p>
          <a:p>
            <a:pPr lvl="1" eaLnBrk="1" latinLnBrk="0" hangingPunct="1"/>
            <a:r>
              <a:rPr kumimoji="0" lang="lv-LV"/>
              <a:t>Second level</a:t>
            </a:r>
          </a:p>
          <a:p>
            <a:pPr lvl="2" eaLnBrk="1" latinLnBrk="0" hangingPunct="1"/>
            <a:r>
              <a:rPr kumimoji="0" lang="lv-LV"/>
              <a:t>Third level</a:t>
            </a:r>
          </a:p>
          <a:p>
            <a:pPr lvl="3" eaLnBrk="1" latinLnBrk="0" hangingPunct="1"/>
            <a:r>
              <a:rPr kumimoji="0" lang="lv-LV"/>
              <a:t>Fourth level</a:t>
            </a:r>
          </a:p>
          <a:p>
            <a:pPr lvl="4" eaLnBrk="1" latinLnBrk="0" hangingPunct="1"/>
            <a:r>
              <a:rPr kumimoji="0" lang="lv-LV"/>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76B4D0-81FC-FE4D-8D36-EB355FF11E4C}" type="datetimeFigureOut">
              <a:rPr lang="en-US" smtClean="0"/>
              <a:pPr/>
              <a:t>8/16/2021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7BC2F8-02F2-5E40-9B4D-972A810089A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lv-LV"/>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E9AC07-2F1B-42DB-BAB4-9594E3486D3E}"/>
              </a:ext>
            </a:extLst>
          </p:cNvPr>
          <p:cNvSpPr>
            <a:spLocks noGrp="1"/>
          </p:cNvSpPr>
          <p:nvPr>
            <p:ph type="ctrTitle"/>
          </p:nvPr>
        </p:nvSpPr>
        <p:spPr>
          <a:xfrm>
            <a:off x="179511" y="836712"/>
            <a:ext cx="8753473" cy="1297183"/>
          </a:xfrm>
        </p:spPr>
        <p:txBody>
          <a:bodyPr>
            <a:normAutofit fontScale="90000"/>
          </a:bodyPr>
          <a:lstStyle/>
          <a:p>
            <a:pPr algn="ctr"/>
            <a:r>
              <a:rPr lang="pt-BR" sz="3100" b="1" dirty="0"/>
              <a:t>Asmens socialinės paramos tinklo tyrimas</a:t>
            </a:r>
            <a:r>
              <a:rPr lang="lv-LV" sz="2800" dirty="0"/>
              <a:t/>
            </a:r>
            <a:br>
              <a:rPr lang="lv-LV" sz="2800" dirty="0"/>
            </a:br>
            <a:r>
              <a:rPr lang="en-US" dirty="0"/>
              <a:t/>
            </a:r>
            <a:br>
              <a:rPr lang="en-US" dirty="0"/>
            </a:br>
            <a:r>
              <a:rPr lang="en-US" sz="1800" b="1" dirty="0" err="1">
                <a:solidFill>
                  <a:srgbClr val="000000"/>
                </a:solidFill>
                <a:effectLst/>
                <a:ea typeface="Arial Unicode MS"/>
                <a:cs typeface="Times New Roman" panose="02020603050405020304" pitchFamily="18" charset="0"/>
              </a:rPr>
              <a:t>Socialinis</a:t>
            </a:r>
            <a:r>
              <a:rPr lang="en-US" sz="1800" b="1" dirty="0">
                <a:solidFill>
                  <a:srgbClr val="000000"/>
                </a:solidFill>
                <a:effectLst/>
                <a:ea typeface="Arial Unicode MS"/>
                <a:cs typeface="Times New Roman" panose="02020603050405020304" pitchFamily="18" charset="0"/>
              </a:rPr>
              <a:t> </a:t>
            </a:r>
            <a:r>
              <a:rPr lang="en-US" sz="1800" b="1" dirty="0" err="1">
                <a:solidFill>
                  <a:srgbClr val="000000"/>
                </a:solidFill>
                <a:effectLst/>
                <a:ea typeface="Arial Unicode MS"/>
                <a:cs typeface="Times New Roman" panose="02020603050405020304" pitchFamily="18" charset="0"/>
              </a:rPr>
              <a:t>aktyvumas</a:t>
            </a:r>
            <a:r>
              <a:rPr lang="en-US" sz="1800" b="1" dirty="0">
                <a:solidFill>
                  <a:srgbClr val="000000"/>
                </a:solidFill>
                <a:effectLst/>
                <a:ea typeface="Arial Unicode MS"/>
                <a:cs typeface="Times New Roman" panose="02020603050405020304" pitchFamily="18" charset="0"/>
              </a:rPr>
              <a:t> </a:t>
            </a:r>
            <a:r>
              <a:rPr lang="en-US" sz="1800" b="1" dirty="0" err="1">
                <a:solidFill>
                  <a:srgbClr val="000000"/>
                </a:solidFill>
                <a:effectLst/>
                <a:ea typeface="Arial Unicode MS"/>
                <a:cs typeface="Times New Roman" panose="02020603050405020304" pitchFamily="18" charset="0"/>
              </a:rPr>
              <a:t>senjorams</a:t>
            </a:r>
            <a:endParaRPr lang="lv-LV" dirty="0"/>
          </a:p>
        </p:txBody>
      </p:sp>
      <p:pic>
        <p:nvPicPr>
          <p:cNvPr id="4" name="Picture 3">
            <a:extLst>
              <a:ext uri="{FF2B5EF4-FFF2-40B4-BE49-F238E27FC236}">
                <a16:creationId xmlns="" xmlns:a16="http://schemas.microsoft.com/office/drawing/2014/main" id="{4BDD9134-C563-4ABE-8B1F-A3A4C700B3DF}"/>
              </a:ext>
            </a:extLst>
          </p:cNvPr>
          <p:cNvPicPr>
            <a:picLocks noChangeAspect="1"/>
          </p:cNvPicPr>
          <p:nvPr/>
        </p:nvPicPr>
        <p:blipFill>
          <a:blip r:embed="rId2"/>
          <a:stretch>
            <a:fillRect/>
          </a:stretch>
        </p:blipFill>
        <p:spPr>
          <a:xfrm>
            <a:off x="1390622" y="2189635"/>
            <a:ext cx="6401355" cy="2731245"/>
          </a:xfrm>
          <a:prstGeom prst="rect">
            <a:avLst/>
          </a:prstGeom>
        </p:spPr>
      </p:pic>
      <p:sp>
        <p:nvSpPr>
          <p:cNvPr id="3" name="Subtitle 2">
            <a:extLst>
              <a:ext uri="{FF2B5EF4-FFF2-40B4-BE49-F238E27FC236}">
                <a16:creationId xmlns="" xmlns:a16="http://schemas.microsoft.com/office/drawing/2014/main" id="{904DB5F9-E407-4BBC-A460-BB2082880A50}"/>
              </a:ext>
            </a:extLst>
          </p:cNvPr>
          <p:cNvSpPr>
            <a:spLocks noGrp="1"/>
          </p:cNvSpPr>
          <p:nvPr>
            <p:ph type="subTitle" idx="1"/>
          </p:nvPr>
        </p:nvSpPr>
        <p:spPr>
          <a:xfrm>
            <a:off x="405796" y="2142896"/>
            <a:ext cx="8458200" cy="2880320"/>
          </a:xfrm>
        </p:spPr>
        <p:txBody>
          <a:bodyPr/>
          <a:lstStyle/>
          <a:p>
            <a:endParaRPr lang="lv-LV" dirty="0"/>
          </a:p>
        </p:txBody>
      </p:sp>
      <p:pic>
        <p:nvPicPr>
          <p:cNvPr id="5" name="Picture 4">
            <a:extLst>
              <a:ext uri="{FF2B5EF4-FFF2-40B4-BE49-F238E27FC236}">
                <a16:creationId xmlns="" xmlns:a16="http://schemas.microsoft.com/office/drawing/2014/main" id="{9D02F266-DD68-4EBB-994D-89F4A6355BAC}"/>
              </a:ext>
            </a:extLst>
          </p:cNvPr>
          <p:cNvPicPr>
            <a:picLocks noChangeAspect="1"/>
          </p:cNvPicPr>
          <p:nvPr/>
        </p:nvPicPr>
        <p:blipFill>
          <a:blip r:embed="rId3"/>
          <a:stretch>
            <a:fillRect/>
          </a:stretch>
        </p:blipFill>
        <p:spPr>
          <a:xfrm>
            <a:off x="5988664" y="5281858"/>
            <a:ext cx="1780186" cy="749873"/>
          </a:xfrm>
          <a:prstGeom prst="rect">
            <a:avLst/>
          </a:prstGeom>
        </p:spPr>
      </p:pic>
    </p:spTree>
    <p:extLst>
      <p:ext uri="{BB962C8B-B14F-4D97-AF65-F5344CB8AC3E}">
        <p14:creationId xmlns:p14="http://schemas.microsoft.com/office/powerpoint/2010/main" val="15529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a:xfrm>
            <a:off x="228600" y="876300"/>
            <a:ext cx="8686800" cy="838200"/>
          </a:xfrm>
          <a:solidFill>
            <a:schemeClr val="bg2"/>
          </a:solidFill>
          <a:effectLst>
            <a:reflection blurRad="6350" stA="52000" endA="300" endPos="35000" dir="5400000" sy="-100000" algn="bl" rotWithShape="0"/>
          </a:effectLst>
        </p:spPr>
        <p:txBody>
          <a:bodyPr>
            <a:noAutofit/>
          </a:bodyPr>
          <a:lstStyle/>
          <a:p>
            <a:pPr algn="ctr"/>
            <a:r>
              <a:rPr lang="lt-LT" sz="2800" b="1" dirty="0">
                <a:solidFill>
                  <a:schemeClr val="dk1"/>
                </a:solidFill>
                <a:latin typeface="Cambria" panose="02040503050406030204" pitchFamily="18" charset="0"/>
              </a:rPr>
              <a:t>Ar atpažįstate asmenis, kurie į jūsų gyvenimą atneša šių keturių rūšių paramą?</a:t>
            </a:r>
            <a:endParaRPr lang="en-US" sz="2800" b="1" dirty="0">
              <a:solidFill>
                <a:schemeClr val="dk1"/>
              </a:solidFill>
              <a:latin typeface="Cambria" panose="02040503050406030204" pitchFamily="18" charset="0"/>
            </a:endParaRPr>
          </a:p>
        </p:txBody>
      </p:sp>
      <p:graphicFrame>
        <p:nvGraphicFramePr>
          <p:cNvPr id="5" name="Sisu kohatäide 4"/>
          <p:cNvGraphicFramePr>
            <a:graphicFrameLocks noGrp="1"/>
          </p:cNvGraphicFramePr>
          <p:nvPr>
            <p:ph idx="1"/>
            <p:extLst>
              <p:ext uri="{D42A27DB-BD31-4B8C-83A1-F6EECF244321}">
                <p14:modId xmlns:p14="http://schemas.microsoft.com/office/powerpoint/2010/main" val="1179432581"/>
              </p:ext>
            </p:extLst>
          </p:nvPr>
        </p:nvGraphicFramePr>
        <p:xfrm>
          <a:off x="628648" y="2281765"/>
          <a:ext cx="7792076" cy="3342749"/>
        </p:xfrm>
        <a:graphic>
          <a:graphicData uri="http://schemas.openxmlformats.org/drawingml/2006/table">
            <a:tbl>
              <a:tblPr bandRow="1">
                <a:tableStyleId>{21E4AEA4-8DFA-4A89-87EB-49C32662AFE0}</a:tableStyleId>
              </a:tblPr>
              <a:tblGrid>
                <a:gridCol w="3896038">
                  <a:extLst>
                    <a:ext uri="{9D8B030D-6E8A-4147-A177-3AD203B41FA5}">
                      <a16:colId xmlns="" xmlns:a16="http://schemas.microsoft.com/office/drawing/2014/main" val="303958163"/>
                    </a:ext>
                  </a:extLst>
                </a:gridCol>
                <a:gridCol w="3896038">
                  <a:extLst>
                    <a:ext uri="{9D8B030D-6E8A-4147-A177-3AD203B41FA5}">
                      <a16:colId xmlns="" xmlns:a16="http://schemas.microsoft.com/office/drawing/2014/main" val="3925421842"/>
                    </a:ext>
                  </a:extLst>
                </a:gridCol>
              </a:tblGrid>
              <a:tr h="1856849">
                <a:tc>
                  <a:txBody>
                    <a:bodyPr/>
                    <a:lstStyle/>
                    <a:p>
                      <a:endParaRPr lang="et-EE" sz="2100" b="1" dirty="0"/>
                    </a:p>
                    <a:p>
                      <a:r>
                        <a:rPr lang="lt-LT" sz="2100" b="1" noProof="0" dirty="0" smtClean="0"/>
                        <a:t>Emocinė parama</a:t>
                      </a:r>
                    </a:p>
                    <a:p>
                      <a:r>
                        <a:rPr lang="lt-LT" sz="2100" noProof="0" dirty="0" smtClean="0"/>
                        <a:t>Į ką galiu kreiptis, kai jaučiuosi </a:t>
                      </a:r>
                      <a:r>
                        <a:rPr lang="en-US" sz="2100" noProof="0" dirty="0" err="1" smtClean="0"/>
                        <a:t>jautrus</a:t>
                      </a:r>
                      <a:r>
                        <a:rPr lang="lt-LT" sz="2100" noProof="0" dirty="0" smtClean="0"/>
                        <a:t> ir pažeidžiamas?</a:t>
                      </a:r>
                      <a:endParaRPr lang="en-US" sz="2100" noProof="0" dirty="0"/>
                    </a:p>
                  </a:txBody>
                  <a:tcPr marL="102870" marR="102870" marT="102870" marB="102870">
                    <a:solidFill>
                      <a:srgbClr val="FFCCFF"/>
                    </a:solidFill>
                  </a:tcPr>
                </a:tc>
                <a:tc>
                  <a:txBody>
                    <a:bodyPr/>
                    <a:lstStyle/>
                    <a:p>
                      <a:endParaRPr lang="et-EE" sz="2100" b="1" dirty="0"/>
                    </a:p>
                    <a:p>
                      <a:r>
                        <a:rPr lang="lt-LT" sz="2100" b="1" noProof="0" dirty="0" smtClean="0"/>
                        <a:t>Informacinė parama</a:t>
                      </a:r>
                    </a:p>
                    <a:p>
                      <a:r>
                        <a:rPr lang="lt-LT" sz="2100" b="0" noProof="0" dirty="0" smtClean="0"/>
                        <a:t>Į ką galiu kreiptis patarimo, kaip spręsti problemas?</a:t>
                      </a:r>
                      <a:endParaRPr lang="en-US" sz="2100" b="0" noProof="0" dirty="0"/>
                    </a:p>
                  </a:txBody>
                  <a:tcPr marL="102870" marR="102870" marT="102870" marB="102870">
                    <a:solidFill>
                      <a:srgbClr val="CFADCF"/>
                    </a:solidFill>
                  </a:tcPr>
                </a:tc>
                <a:extLst>
                  <a:ext uri="{0D108BD9-81ED-4DB2-BD59-A6C34878D82A}">
                    <a16:rowId xmlns="" xmlns:a16="http://schemas.microsoft.com/office/drawing/2014/main" val="1012180352"/>
                  </a:ext>
                </a:extLst>
              </a:tr>
              <a:tr h="1485900">
                <a:tc>
                  <a:txBody>
                    <a:bodyPr/>
                    <a:lstStyle/>
                    <a:p>
                      <a:endParaRPr lang="et-EE" sz="2100" b="1" dirty="0"/>
                    </a:p>
                    <a:p>
                      <a:r>
                        <a:rPr lang="en-US" sz="2100" b="1" noProof="0" dirty="0" err="1" smtClean="0"/>
                        <a:t>Materiali</a:t>
                      </a:r>
                      <a:r>
                        <a:rPr lang="lt-LT" sz="2100" b="1" noProof="0" dirty="0" smtClean="0"/>
                        <a:t> parama</a:t>
                      </a:r>
                    </a:p>
                    <a:p>
                      <a:r>
                        <a:rPr lang="lt-LT" sz="2100" b="0" noProof="0" dirty="0" smtClean="0"/>
                        <a:t>Į ką galiu kreiptis dėl praktinės ar materialinės pagalbos?</a:t>
                      </a:r>
                      <a:endParaRPr lang="en-US" sz="2100" b="0" noProof="0" dirty="0"/>
                    </a:p>
                  </a:txBody>
                  <a:tcPr marL="102870" marR="102870" marT="102870" marB="102870">
                    <a:solidFill>
                      <a:srgbClr val="89D3A5"/>
                    </a:solidFill>
                  </a:tcPr>
                </a:tc>
                <a:tc>
                  <a:txBody>
                    <a:bodyPr/>
                    <a:lstStyle/>
                    <a:p>
                      <a:endParaRPr lang="et-EE" sz="2100" b="1" dirty="0"/>
                    </a:p>
                    <a:p>
                      <a:r>
                        <a:rPr lang="en-US" sz="2100" b="1" noProof="0" dirty="0" err="1" smtClean="0"/>
                        <a:t>Draugija</a:t>
                      </a:r>
                      <a:r>
                        <a:rPr lang="en-US" sz="2100" b="1" noProof="0" dirty="0" smtClean="0"/>
                        <a:t> </a:t>
                      </a:r>
                      <a:r>
                        <a:rPr lang="en-US" sz="2100" b="1" noProof="0" dirty="0" err="1" smtClean="0"/>
                        <a:t>pasilinksminimui</a:t>
                      </a:r>
                      <a:endParaRPr lang="en-US" sz="2100" b="1" noProof="0" dirty="0" smtClean="0"/>
                    </a:p>
                    <a:p>
                      <a:r>
                        <a:rPr lang="en-US" sz="2100" b="0" noProof="0" dirty="0" smtClean="0"/>
                        <a:t>Į </a:t>
                      </a:r>
                      <a:r>
                        <a:rPr lang="en-US" sz="2100" b="0" noProof="0" dirty="0" err="1" smtClean="0"/>
                        <a:t>ką</a:t>
                      </a:r>
                      <a:r>
                        <a:rPr lang="en-US" sz="2100" b="0" noProof="0" dirty="0" smtClean="0"/>
                        <a:t> </a:t>
                      </a:r>
                      <a:r>
                        <a:rPr lang="en-US" sz="2100" b="0" noProof="0" dirty="0" err="1" smtClean="0"/>
                        <a:t>galiu</a:t>
                      </a:r>
                      <a:r>
                        <a:rPr lang="en-US" sz="2100" b="0" noProof="0" dirty="0" smtClean="0"/>
                        <a:t> </a:t>
                      </a:r>
                      <a:r>
                        <a:rPr lang="en-US" sz="2100" b="0" noProof="0" dirty="0" err="1" smtClean="0"/>
                        <a:t>kreiptis</a:t>
                      </a:r>
                      <a:r>
                        <a:rPr lang="en-US" sz="2100" b="0" noProof="0" dirty="0" smtClean="0"/>
                        <a:t>, </a:t>
                      </a:r>
                      <a:r>
                        <a:rPr lang="en-US" sz="2100" b="0" noProof="0" dirty="0" err="1" smtClean="0"/>
                        <a:t>kad</a:t>
                      </a:r>
                      <a:r>
                        <a:rPr lang="en-US" sz="2100" b="0" noProof="0" dirty="0" smtClean="0"/>
                        <a:t> </a:t>
                      </a:r>
                      <a:r>
                        <a:rPr lang="en-US" sz="2100" b="0" noProof="0" dirty="0" err="1" smtClean="0"/>
                        <a:t>pasilinksminčiau</a:t>
                      </a:r>
                      <a:r>
                        <a:rPr lang="en-US" sz="2100" b="0" noProof="0" dirty="0" smtClean="0"/>
                        <a:t>?</a:t>
                      </a:r>
                      <a:endParaRPr lang="en-US" sz="2100" b="0" noProof="0" dirty="0"/>
                    </a:p>
                  </a:txBody>
                  <a:tcPr marL="102870" marR="102870" marT="102870" marB="102870">
                    <a:solidFill>
                      <a:srgbClr val="CCCCFF"/>
                    </a:solidFill>
                  </a:tcPr>
                </a:tc>
                <a:extLst>
                  <a:ext uri="{0D108BD9-81ED-4DB2-BD59-A6C34878D82A}">
                    <a16:rowId xmlns="" xmlns:a16="http://schemas.microsoft.com/office/drawing/2014/main" val="498665925"/>
                  </a:ext>
                </a:extLst>
              </a:tr>
            </a:tbl>
          </a:graphicData>
        </a:graphic>
      </p:graphicFrame>
      <p:sp>
        <p:nvSpPr>
          <p:cNvPr id="2" name="Slaidinumbri kohatäide 1"/>
          <p:cNvSpPr>
            <a:spLocks noGrp="1"/>
          </p:cNvSpPr>
          <p:nvPr>
            <p:ph type="sldNum" sz="quarter" idx="12"/>
          </p:nvPr>
        </p:nvSpPr>
        <p:spPr/>
        <p:txBody>
          <a:bodyPr/>
          <a:lstStyle/>
          <a:p>
            <a:fld id="{3A0DAF38-F59B-44BE-A4BA-1F0DF65E0B97}" type="slidenum">
              <a:rPr lang="lv-LV" smtClean="0"/>
              <a:t>2</a:t>
            </a:fld>
            <a:endParaRPr lang="lv-LV"/>
          </a:p>
        </p:txBody>
      </p:sp>
    </p:spTree>
    <p:extLst>
      <p:ext uri="{BB962C8B-B14F-4D97-AF65-F5344CB8AC3E}">
        <p14:creationId xmlns:p14="http://schemas.microsoft.com/office/powerpoint/2010/main" val="394899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9A562F-190E-41E0-BC5F-CCE286CE694F}"/>
              </a:ext>
            </a:extLst>
          </p:cNvPr>
          <p:cNvSpPr>
            <a:spLocks noGrp="1"/>
          </p:cNvSpPr>
          <p:nvPr>
            <p:ph type="title"/>
          </p:nvPr>
        </p:nvSpPr>
        <p:spPr>
          <a:xfrm>
            <a:off x="616225" y="839840"/>
            <a:ext cx="7805411" cy="904875"/>
          </a:xfrm>
        </p:spPr>
        <p:txBody>
          <a:bodyPr>
            <a:normAutofit fontScale="90000"/>
          </a:bodyPr>
          <a:lstStyle/>
          <a:p>
            <a:pPr algn="ctr"/>
            <a:r>
              <a:rPr lang="lv-LV" dirty="0"/>
              <a:t/>
            </a:r>
            <a:br>
              <a:rPr lang="lv-LV" dirty="0"/>
            </a:br>
            <a:r>
              <a:rPr lang="lv-LV" dirty="0"/>
              <a:t/>
            </a:r>
            <a:br>
              <a:rPr lang="lv-LV" dirty="0"/>
            </a:br>
            <a:r>
              <a:rPr lang="lv-LV" b="1" dirty="0">
                <a:latin typeface="Cambria" panose="02040503050406030204" pitchFamily="18" charset="0"/>
              </a:rPr>
              <a:t>Palaikymo sistemos tyrimas </a:t>
            </a:r>
            <a:r>
              <a:rPr lang="en-US" b="1" dirty="0" smtClean="0">
                <a:latin typeface="Cambria" panose="02040503050406030204" pitchFamily="18" charset="0"/>
              </a:rPr>
              <a:t>(1)</a:t>
            </a:r>
            <a:r>
              <a:rPr lang="lv-LV" dirty="0" smtClean="0"/>
              <a:t>                                      </a:t>
            </a:r>
            <a:r>
              <a:rPr lang="lv-LV" dirty="0"/>
              <a:t/>
            </a:r>
            <a:br>
              <a:rPr lang="lv-LV" dirty="0"/>
            </a:br>
            <a:endParaRPr lang="lv-LV" dirty="0"/>
          </a:p>
        </p:txBody>
      </p:sp>
      <p:sp>
        <p:nvSpPr>
          <p:cNvPr id="3" name="Content Placeholder 2">
            <a:extLst>
              <a:ext uri="{FF2B5EF4-FFF2-40B4-BE49-F238E27FC236}">
                <a16:creationId xmlns="" xmlns:a16="http://schemas.microsoft.com/office/drawing/2014/main" id="{AA34CDD8-1490-4D2C-AA92-12FF10331AFD}"/>
              </a:ext>
            </a:extLst>
          </p:cNvPr>
          <p:cNvSpPr>
            <a:spLocks noGrp="1"/>
          </p:cNvSpPr>
          <p:nvPr>
            <p:ph sz="half" idx="1"/>
          </p:nvPr>
        </p:nvSpPr>
        <p:spPr>
          <a:xfrm>
            <a:off x="616226" y="2285063"/>
            <a:ext cx="3734975" cy="2819956"/>
          </a:xfrm>
        </p:spPr>
        <p:txBody>
          <a:bodyPr>
            <a:normAutofit/>
          </a:bodyPr>
          <a:lstStyle/>
          <a:p>
            <a:pPr marL="0" indent="0" defTabSz="457200">
              <a:buNone/>
            </a:pPr>
            <a:r>
              <a:rPr lang="lv-LV" sz="1900" b="1" dirty="0">
                <a:solidFill>
                  <a:schemeClr val="dk1"/>
                </a:solidFill>
                <a:latin typeface="Cambria" panose="02040503050406030204" pitchFamily="18" charset="0"/>
              </a:rPr>
              <a:t>1. </a:t>
            </a:r>
            <a:r>
              <a:rPr lang="lt-LT" sz="1900" b="1" dirty="0">
                <a:solidFill>
                  <a:schemeClr val="dk1"/>
                </a:solidFill>
                <a:latin typeface="Cambria" panose="02040503050406030204" pitchFamily="18" charset="0"/>
              </a:rPr>
              <a:t>Pagalvokite apie žmones, kurie yra su jumis:</a:t>
            </a:r>
          </a:p>
          <a:p>
            <a:pPr marL="0" indent="0" defTabSz="457200">
              <a:buNone/>
            </a:pPr>
            <a:r>
              <a:rPr lang="lt-LT" sz="1900" b="1" dirty="0">
                <a:solidFill>
                  <a:schemeClr val="dk1"/>
                </a:solidFill>
                <a:latin typeface="Cambria" panose="02040503050406030204" pitchFamily="18" charset="0"/>
              </a:rPr>
              <a:t>Tavo artimieji</a:t>
            </a:r>
          </a:p>
          <a:p>
            <a:pPr marL="0" indent="0" defTabSz="457200">
              <a:buNone/>
            </a:pPr>
            <a:r>
              <a:rPr lang="lt-LT" sz="1900" b="1" dirty="0">
                <a:solidFill>
                  <a:schemeClr val="dk1"/>
                </a:solidFill>
                <a:latin typeface="Cambria" panose="02040503050406030204" pitchFamily="18" charset="0"/>
              </a:rPr>
              <a:t>Jūsų draugai</a:t>
            </a:r>
          </a:p>
          <a:p>
            <a:pPr marL="0" indent="0" defTabSz="457200">
              <a:buNone/>
            </a:pPr>
            <a:r>
              <a:rPr lang="lt-LT" sz="1900" b="1" dirty="0">
                <a:solidFill>
                  <a:schemeClr val="dk1"/>
                </a:solidFill>
                <a:latin typeface="Cambria" panose="02040503050406030204" pitchFamily="18" charset="0"/>
              </a:rPr>
              <a:t>Jūsų pažįstami</a:t>
            </a:r>
          </a:p>
          <a:p>
            <a:pPr marL="0" indent="0" defTabSz="457200">
              <a:buNone/>
            </a:pPr>
            <a:r>
              <a:rPr lang="lt-LT" sz="1900" b="1" dirty="0">
                <a:solidFill>
                  <a:schemeClr val="dk1"/>
                </a:solidFill>
                <a:latin typeface="Cambria" panose="02040503050406030204" pitchFamily="18" charset="0"/>
              </a:rPr>
              <a:t>Jūsų kaimynai</a:t>
            </a:r>
            <a:endParaRPr lang="lv-LV" sz="1900" b="1" dirty="0">
              <a:solidFill>
                <a:schemeClr val="dk1"/>
              </a:solidFill>
              <a:latin typeface="Cambria" panose="02040503050406030204" pitchFamily="18" charset="0"/>
            </a:endParaRPr>
          </a:p>
        </p:txBody>
      </p:sp>
      <p:grpSp>
        <p:nvGrpSpPr>
          <p:cNvPr id="44" name="Group 43">
            <a:extLst>
              <a:ext uri="{FF2B5EF4-FFF2-40B4-BE49-F238E27FC236}">
                <a16:creationId xmlns="" xmlns:a16="http://schemas.microsoft.com/office/drawing/2014/main" id="{35870D4F-B785-4370-93A1-86C15F9F33F6}"/>
              </a:ext>
            </a:extLst>
          </p:cNvPr>
          <p:cNvGrpSpPr/>
          <p:nvPr/>
        </p:nvGrpSpPr>
        <p:grpSpPr>
          <a:xfrm>
            <a:off x="4351201" y="1826092"/>
            <a:ext cx="4325255" cy="4339212"/>
            <a:chOff x="0" y="0"/>
            <a:chExt cx="5649468" cy="5312943"/>
          </a:xfrm>
        </p:grpSpPr>
        <p:sp>
          <p:nvSpPr>
            <p:cNvPr id="45" name="Rectangle 44">
              <a:extLst>
                <a:ext uri="{FF2B5EF4-FFF2-40B4-BE49-F238E27FC236}">
                  <a16:creationId xmlns="" xmlns:a16="http://schemas.microsoft.com/office/drawing/2014/main" id="{D5700007-F725-4272-B893-BAF5CA108915}"/>
                </a:ext>
              </a:extLst>
            </p:cNvPr>
            <p:cNvSpPr/>
            <p:nvPr/>
          </p:nvSpPr>
          <p:spPr>
            <a:xfrm>
              <a:off x="3044825" y="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46" name="Rectangle 45">
              <a:extLst>
                <a:ext uri="{FF2B5EF4-FFF2-40B4-BE49-F238E27FC236}">
                  <a16:creationId xmlns="" xmlns:a16="http://schemas.microsoft.com/office/drawing/2014/main" id="{F924F0EF-9385-47AD-AE14-7F78D384CE25}"/>
                </a:ext>
              </a:extLst>
            </p:cNvPr>
            <p:cNvSpPr/>
            <p:nvPr/>
          </p:nvSpPr>
          <p:spPr>
            <a:xfrm>
              <a:off x="3316097" y="17526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47" name="Rectangle 46">
              <a:extLst>
                <a:ext uri="{FF2B5EF4-FFF2-40B4-BE49-F238E27FC236}">
                  <a16:creationId xmlns="" xmlns:a16="http://schemas.microsoft.com/office/drawing/2014/main" id="{3A6F24A9-272D-4AC3-914E-CB39DC1F7DF3}"/>
                </a:ext>
              </a:extLst>
            </p:cNvPr>
            <p:cNvSpPr/>
            <p:nvPr/>
          </p:nvSpPr>
          <p:spPr>
            <a:xfrm>
              <a:off x="3316097" y="35052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48" name="Rectangle 47">
              <a:extLst>
                <a:ext uri="{FF2B5EF4-FFF2-40B4-BE49-F238E27FC236}">
                  <a16:creationId xmlns="" xmlns:a16="http://schemas.microsoft.com/office/drawing/2014/main" id="{5CE658BD-EDC8-4F97-91D0-2129B4AEEC10}"/>
                </a:ext>
              </a:extLst>
            </p:cNvPr>
            <p:cNvSpPr/>
            <p:nvPr/>
          </p:nvSpPr>
          <p:spPr>
            <a:xfrm>
              <a:off x="3316097" y="52578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49" name="Rectangle 48">
              <a:extLst>
                <a:ext uri="{FF2B5EF4-FFF2-40B4-BE49-F238E27FC236}">
                  <a16:creationId xmlns="" xmlns:a16="http://schemas.microsoft.com/office/drawing/2014/main" id="{8CF5F14A-847A-4C98-8365-708224793610}"/>
                </a:ext>
              </a:extLst>
            </p:cNvPr>
            <p:cNvSpPr/>
            <p:nvPr/>
          </p:nvSpPr>
          <p:spPr>
            <a:xfrm>
              <a:off x="3316097" y="70104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 xmlns:a16="http://schemas.microsoft.com/office/drawing/2014/main" id="{6FFAD86C-3951-405C-82C7-D899F6128548}"/>
                </a:ext>
              </a:extLst>
            </p:cNvPr>
            <p:cNvSpPr/>
            <p:nvPr/>
          </p:nvSpPr>
          <p:spPr>
            <a:xfrm>
              <a:off x="3316097" y="87630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1" name="Rectangle 50">
              <a:extLst>
                <a:ext uri="{FF2B5EF4-FFF2-40B4-BE49-F238E27FC236}">
                  <a16:creationId xmlns="" xmlns:a16="http://schemas.microsoft.com/office/drawing/2014/main" id="{C0200F71-46D7-403A-ABB8-4F2D4B8C3731}"/>
                </a:ext>
              </a:extLst>
            </p:cNvPr>
            <p:cNvSpPr/>
            <p:nvPr/>
          </p:nvSpPr>
          <p:spPr>
            <a:xfrm>
              <a:off x="3316097" y="105156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2" name="Rectangle 51">
              <a:extLst>
                <a:ext uri="{FF2B5EF4-FFF2-40B4-BE49-F238E27FC236}">
                  <a16:creationId xmlns="" xmlns:a16="http://schemas.microsoft.com/office/drawing/2014/main" id="{555E1C44-BD9B-4644-AF21-C1FE86F5A884}"/>
                </a:ext>
              </a:extLst>
            </p:cNvPr>
            <p:cNvSpPr/>
            <p:nvPr/>
          </p:nvSpPr>
          <p:spPr>
            <a:xfrm>
              <a:off x="3316097" y="122682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3" name="Rectangle 52">
              <a:extLst>
                <a:ext uri="{FF2B5EF4-FFF2-40B4-BE49-F238E27FC236}">
                  <a16:creationId xmlns="" xmlns:a16="http://schemas.microsoft.com/office/drawing/2014/main" id="{53CA5C12-ED6D-4D88-8BC8-4D25D02C9C69}"/>
                </a:ext>
              </a:extLst>
            </p:cNvPr>
            <p:cNvSpPr/>
            <p:nvPr/>
          </p:nvSpPr>
          <p:spPr>
            <a:xfrm>
              <a:off x="3316097" y="140233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4" name="Rectangle 53">
              <a:extLst>
                <a:ext uri="{FF2B5EF4-FFF2-40B4-BE49-F238E27FC236}">
                  <a16:creationId xmlns="" xmlns:a16="http://schemas.microsoft.com/office/drawing/2014/main" id="{347541D3-D605-4573-A298-DE259282BBA6}"/>
                </a:ext>
              </a:extLst>
            </p:cNvPr>
            <p:cNvSpPr/>
            <p:nvPr/>
          </p:nvSpPr>
          <p:spPr>
            <a:xfrm>
              <a:off x="3316097" y="157759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5" name="Rectangle 54">
              <a:extLst>
                <a:ext uri="{FF2B5EF4-FFF2-40B4-BE49-F238E27FC236}">
                  <a16:creationId xmlns="" xmlns:a16="http://schemas.microsoft.com/office/drawing/2014/main" id="{CA5819A9-505F-4AC5-8CEB-696F3CBEBD95}"/>
                </a:ext>
              </a:extLst>
            </p:cNvPr>
            <p:cNvSpPr/>
            <p:nvPr/>
          </p:nvSpPr>
          <p:spPr>
            <a:xfrm>
              <a:off x="3316097" y="175285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6" name="Rectangle 55">
              <a:extLst>
                <a:ext uri="{FF2B5EF4-FFF2-40B4-BE49-F238E27FC236}">
                  <a16:creationId xmlns="" xmlns:a16="http://schemas.microsoft.com/office/drawing/2014/main" id="{12ACEA06-16B3-4DBD-AD67-15E4E2B49ACE}"/>
                </a:ext>
              </a:extLst>
            </p:cNvPr>
            <p:cNvSpPr/>
            <p:nvPr/>
          </p:nvSpPr>
          <p:spPr>
            <a:xfrm>
              <a:off x="3316097" y="192811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7" name="Rectangle 56">
              <a:extLst>
                <a:ext uri="{FF2B5EF4-FFF2-40B4-BE49-F238E27FC236}">
                  <a16:creationId xmlns="" xmlns:a16="http://schemas.microsoft.com/office/drawing/2014/main" id="{2159F64A-98E5-45C8-91E2-D852ED34D07B}"/>
                </a:ext>
              </a:extLst>
            </p:cNvPr>
            <p:cNvSpPr/>
            <p:nvPr/>
          </p:nvSpPr>
          <p:spPr>
            <a:xfrm>
              <a:off x="343967" y="210337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8" name="Rectangle 57">
              <a:extLst>
                <a:ext uri="{FF2B5EF4-FFF2-40B4-BE49-F238E27FC236}">
                  <a16:creationId xmlns="" xmlns:a16="http://schemas.microsoft.com/office/drawing/2014/main" id="{1C62BC7A-AA9A-4402-B0FC-74533277E6AB}"/>
                </a:ext>
              </a:extLst>
            </p:cNvPr>
            <p:cNvSpPr/>
            <p:nvPr/>
          </p:nvSpPr>
          <p:spPr>
            <a:xfrm>
              <a:off x="343967" y="227863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59" name="Rectangle 58">
              <a:extLst>
                <a:ext uri="{FF2B5EF4-FFF2-40B4-BE49-F238E27FC236}">
                  <a16:creationId xmlns="" xmlns:a16="http://schemas.microsoft.com/office/drawing/2014/main" id="{00389F43-2352-4DB9-BEEE-9BA974454AF3}"/>
                </a:ext>
              </a:extLst>
            </p:cNvPr>
            <p:cNvSpPr/>
            <p:nvPr/>
          </p:nvSpPr>
          <p:spPr>
            <a:xfrm>
              <a:off x="343967" y="245389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60" name="Rectangle 59">
              <a:extLst>
                <a:ext uri="{FF2B5EF4-FFF2-40B4-BE49-F238E27FC236}">
                  <a16:creationId xmlns="" xmlns:a16="http://schemas.microsoft.com/office/drawing/2014/main" id="{02BAB38B-48BE-43BF-BE82-CC78247EE834}"/>
                </a:ext>
              </a:extLst>
            </p:cNvPr>
            <p:cNvSpPr/>
            <p:nvPr/>
          </p:nvSpPr>
          <p:spPr>
            <a:xfrm>
              <a:off x="343967" y="2629154"/>
              <a:ext cx="50673" cy="224379"/>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61" name="Rectangle 60">
              <a:extLst>
                <a:ext uri="{FF2B5EF4-FFF2-40B4-BE49-F238E27FC236}">
                  <a16:creationId xmlns="" xmlns:a16="http://schemas.microsoft.com/office/drawing/2014/main" id="{34BF0FE7-8F1E-466D-A296-DB4EFB0FBC8A}"/>
                </a:ext>
              </a:extLst>
            </p:cNvPr>
            <p:cNvSpPr/>
            <p:nvPr/>
          </p:nvSpPr>
          <p:spPr>
            <a:xfrm>
              <a:off x="343967" y="2801366"/>
              <a:ext cx="50673" cy="224381"/>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2" name="Rectangle 61">
              <a:extLst>
                <a:ext uri="{FF2B5EF4-FFF2-40B4-BE49-F238E27FC236}">
                  <a16:creationId xmlns="" xmlns:a16="http://schemas.microsoft.com/office/drawing/2014/main" id="{A1B08C26-F7F0-42B1-BB95-A88504B11CA2}"/>
                </a:ext>
              </a:extLst>
            </p:cNvPr>
            <p:cNvSpPr/>
            <p:nvPr/>
          </p:nvSpPr>
          <p:spPr>
            <a:xfrm>
              <a:off x="343967" y="297662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3" name="Rectangle 62">
              <a:extLst>
                <a:ext uri="{FF2B5EF4-FFF2-40B4-BE49-F238E27FC236}">
                  <a16:creationId xmlns="" xmlns:a16="http://schemas.microsoft.com/office/drawing/2014/main" id="{FB4F96A4-C98D-4466-B5E3-AF4A0B2E9727}"/>
                </a:ext>
              </a:extLst>
            </p:cNvPr>
            <p:cNvSpPr/>
            <p:nvPr/>
          </p:nvSpPr>
          <p:spPr>
            <a:xfrm>
              <a:off x="343967" y="315188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4" name="Rectangle 63">
              <a:extLst>
                <a:ext uri="{FF2B5EF4-FFF2-40B4-BE49-F238E27FC236}">
                  <a16:creationId xmlns="" xmlns:a16="http://schemas.microsoft.com/office/drawing/2014/main" id="{C2F002C1-127E-4672-99B3-951E542FAFBC}"/>
                </a:ext>
              </a:extLst>
            </p:cNvPr>
            <p:cNvSpPr/>
            <p:nvPr/>
          </p:nvSpPr>
          <p:spPr>
            <a:xfrm>
              <a:off x="343967" y="332714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5" name="Rectangle 64">
              <a:extLst>
                <a:ext uri="{FF2B5EF4-FFF2-40B4-BE49-F238E27FC236}">
                  <a16:creationId xmlns="" xmlns:a16="http://schemas.microsoft.com/office/drawing/2014/main" id="{94339E56-C028-4E73-9424-E560B0EC9D0B}"/>
                </a:ext>
              </a:extLst>
            </p:cNvPr>
            <p:cNvSpPr/>
            <p:nvPr/>
          </p:nvSpPr>
          <p:spPr>
            <a:xfrm>
              <a:off x="343967" y="350278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6" name="Rectangle 65">
              <a:extLst>
                <a:ext uri="{FF2B5EF4-FFF2-40B4-BE49-F238E27FC236}">
                  <a16:creationId xmlns="" xmlns:a16="http://schemas.microsoft.com/office/drawing/2014/main" id="{E5188BEA-0124-4C9E-8C0F-2B1FAD7F6477}"/>
                </a:ext>
              </a:extLst>
            </p:cNvPr>
            <p:cNvSpPr/>
            <p:nvPr/>
          </p:nvSpPr>
          <p:spPr>
            <a:xfrm>
              <a:off x="343967" y="367804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7" name="Rectangle 66">
              <a:extLst>
                <a:ext uri="{FF2B5EF4-FFF2-40B4-BE49-F238E27FC236}">
                  <a16:creationId xmlns="" xmlns:a16="http://schemas.microsoft.com/office/drawing/2014/main" id="{DB7E108E-6555-4C73-A43B-80E03B2CD679}"/>
                </a:ext>
              </a:extLst>
            </p:cNvPr>
            <p:cNvSpPr/>
            <p:nvPr/>
          </p:nvSpPr>
          <p:spPr>
            <a:xfrm>
              <a:off x="343967" y="385330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8" name="Rectangle 67">
              <a:extLst>
                <a:ext uri="{FF2B5EF4-FFF2-40B4-BE49-F238E27FC236}">
                  <a16:creationId xmlns="" xmlns:a16="http://schemas.microsoft.com/office/drawing/2014/main" id="{D6C61065-F645-4AED-A325-8F8156BF12F4}"/>
                </a:ext>
              </a:extLst>
            </p:cNvPr>
            <p:cNvSpPr/>
            <p:nvPr/>
          </p:nvSpPr>
          <p:spPr>
            <a:xfrm>
              <a:off x="343967" y="4028567"/>
              <a:ext cx="50673" cy="224381"/>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69" name="Rectangle 68">
              <a:extLst>
                <a:ext uri="{FF2B5EF4-FFF2-40B4-BE49-F238E27FC236}">
                  <a16:creationId xmlns="" xmlns:a16="http://schemas.microsoft.com/office/drawing/2014/main" id="{957C5BAB-0F46-458A-BA76-F8A52DD5D112}"/>
                </a:ext>
              </a:extLst>
            </p:cNvPr>
            <p:cNvSpPr/>
            <p:nvPr/>
          </p:nvSpPr>
          <p:spPr>
            <a:xfrm>
              <a:off x="343967" y="4203827"/>
              <a:ext cx="50673" cy="224379"/>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70" name="Rectangle 69">
              <a:extLst>
                <a:ext uri="{FF2B5EF4-FFF2-40B4-BE49-F238E27FC236}">
                  <a16:creationId xmlns="" xmlns:a16="http://schemas.microsoft.com/office/drawing/2014/main" id="{C558B770-EAFD-4747-AA2E-65DD5B9D8B56}"/>
                </a:ext>
              </a:extLst>
            </p:cNvPr>
            <p:cNvSpPr/>
            <p:nvPr/>
          </p:nvSpPr>
          <p:spPr>
            <a:xfrm>
              <a:off x="343967" y="437908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71" name="Rectangle 70">
              <a:extLst>
                <a:ext uri="{FF2B5EF4-FFF2-40B4-BE49-F238E27FC236}">
                  <a16:creationId xmlns="" xmlns:a16="http://schemas.microsoft.com/office/drawing/2014/main" id="{C2E3699D-2E94-498B-A8B2-1BF8F688A3E4}"/>
                </a:ext>
              </a:extLst>
            </p:cNvPr>
            <p:cNvSpPr/>
            <p:nvPr/>
          </p:nvSpPr>
          <p:spPr>
            <a:xfrm>
              <a:off x="801116" y="4557395"/>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72" name="Shape 156">
              <a:extLst>
                <a:ext uri="{FF2B5EF4-FFF2-40B4-BE49-F238E27FC236}">
                  <a16:creationId xmlns="" xmlns:a16="http://schemas.microsoft.com/office/drawing/2014/main" id="{D0D16EB2-E451-4E41-9FAE-1DC7CEDA00D3}"/>
                </a:ext>
              </a:extLst>
            </p:cNvPr>
            <p:cNvSpPr/>
            <p:nvPr/>
          </p:nvSpPr>
          <p:spPr>
            <a:xfrm>
              <a:off x="0" y="38379"/>
              <a:ext cx="5649468" cy="5274564"/>
            </a:xfrm>
            <a:custGeom>
              <a:avLst/>
              <a:gdLst/>
              <a:ahLst/>
              <a:cxnLst/>
              <a:rect l="0" t="0" r="0" b="0"/>
              <a:pathLst>
                <a:path w="5649468" h="5274564">
                  <a:moveTo>
                    <a:pt x="0" y="2637283"/>
                  </a:moveTo>
                  <a:cubicBezTo>
                    <a:pt x="0" y="1180719"/>
                    <a:pt x="1264666" y="0"/>
                    <a:pt x="2824734" y="0"/>
                  </a:cubicBezTo>
                  <a:cubicBezTo>
                    <a:pt x="4384802" y="0"/>
                    <a:pt x="5649468" y="1180719"/>
                    <a:pt x="5649468" y="2637283"/>
                  </a:cubicBezTo>
                  <a:cubicBezTo>
                    <a:pt x="5649468" y="4093846"/>
                    <a:pt x="4384802" y="5274564"/>
                    <a:pt x="2824734" y="5274564"/>
                  </a:cubicBezTo>
                  <a:cubicBezTo>
                    <a:pt x="1264666" y="5274564"/>
                    <a:pt x="0" y="4093846"/>
                    <a:pt x="0" y="2637283"/>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73" name="Shape 157">
              <a:extLst>
                <a:ext uri="{FF2B5EF4-FFF2-40B4-BE49-F238E27FC236}">
                  <a16:creationId xmlns="" xmlns:a16="http://schemas.microsoft.com/office/drawing/2014/main" id="{E4B41B44-F7DB-4957-88AE-75C65981402E}"/>
                </a:ext>
              </a:extLst>
            </p:cNvPr>
            <p:cNvSpPr/>
            <p:nvPr/>
          </p:nvSpPr>
          <p:spPr>
            <a:xfrm>
              <a:off x="1504188" y="1539519"/>
              <a:ext cx="2549652" cy="2409445"/>
            </a:xfrm>
            <a:custGeom>
              <a:avLst/>
              <a:gdLst/>
              <a:ahLst/>
              <a:cxnLst/>
              <a:rect l="0" t="0" r="0" b="0"/>
              <a:pathLst>
                <a:path w="2549652" h="2409445">
                  <a:moveTo>
                    <a:pt x="0" y="1204723"/>
                  </a:moveTo>
                  <a:cubicBezTo>
                    <a:pt x="0" y="539369"/>
                    <a:pt x="570738" y="0"/>
                    <a:pt x="1274826" y="0"/>
                  </a:cubicBezTo>
                  <a:cubicBezTo>
                    <a:pt x="1978914" y="0"/>
                    <a:pt x="2549652" y="539369"/>
                    <a:pt x="2549652" y="1204723"/>
                  </a:cubicBezTo>
                  <a:cubicBezTo>
                    <a:pt x="2549652" y="1870075"/>
                    <a:pt x="1978914" y="2409445"/>
                    <a:pt x="1274826" y="2409445"/>
                  </a:cubicBezTo>
                  <a:cubicBezTo>
                    <a:pt x="570738" y="2409445"/>
                    <a:pt x="0" y="1870075"/>
                    <a:pt x="0" y="1204723"/>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74" name="Shape 158">
              <a:extLst>
                <a:ext uri="{FF2B5EF4-FFF2-40B4-BE49-F238E27FC236}">
                  <a16:creationId xmlns="" xmlns:a16="http://schemas.microsoft.com/office/drawing/2014/main" id="{8BD19572-D695-4350-A4FF-7DDF44A8BE0B}"/>
                </a:ext>
              </a:extLst>
            </p:cNvPr>
            <p:cNvSpPr/>
            <p:nvPr/>
          </p:nvSpPr>
          <p:spPr>
            <a:xfrm>
              <a:off x="792480" y="801903"/>
              <a:ext cx="4082796" cy="3756660"/>
            </a:xfrm>
            <a:custGeom>
              <a:avLst/>
              <a:gdLst/>
              <a:ahLst/>
              <a:cxnLst/>
              <a:rect l="0" t="0" r="0" b="0"/>
              <a:pathLst>
                <a:path w="4082796" h="3756660">
                  <a:moveTo>
                    <a:pt x="0" y="1878330"/>
                  </a:moveTo>
                  <a:cubicBezTo>
                    <a:pt x="0" y="840994"/>
                    <a:pt x="914019" y="0"/>
                    <a:pt x="2041398" y="0"/>
                  </a:cubicBezTo>
                  <a:cubicBezTo>
                    <a:pt x="3168777" y="0"/>
                    <a:pt x="4082796" y="840994"/>
                    <a:pt x="4082796" y="1878330"/>
                  </a:cubicBezTo>
                  <a:cubicBezTo>
                    <a:pt x="4082796" y="2915666"/>
                    <a:pt x="3168777" y="3756660"/>
                    <a:pt x="2041398" y="3756660"/>
                  </a:cubicBezTo>
                  <a:cubicBezTo>
                    <a:pt x="914019" y="3756660"/>
                    <a:pt x="0" y="2915666"/>
                    <a:pt x="0" y="187833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75" name="Shape 159">
              <a:extLst>
                <a:ext uri="{FF2B5EF4-FFF2-40B4-BE49-F238E27FC236}">
                  <a16:creationId xmlns="" xmlns:a16="http://schemas.microsoft.com/office/drawing/2014/main" id="{26158265-31BA-4295-8172-E2FEC92960BC}"/>
                </a:ext>
              </a:extLst>
            </p:cNvPr>
            <p:cNvSpPr/>
            <p:nvPr/>
          </p:nvSpPr>
          <p:spPr>
            <a:xfrm>
              <a:off x="2225040" y="2266467"/>
              <a:ext cx="1054608" cy="1001268"/>
            </a:xfrm>
            <a:custGeom>
              <a:avLst/>
              <a:gdLst/>
              <a:ahLst/>
              <a:cxnLst/>
              <a:rect l="0" t="0" r="0" b="0"/>
              <a:pathLst>
                <a:path w="1054608" h="1001268">
                  <a:moveTo>
                    <a:pt x="527304" y="0"/>
                  </a:moveTo>
                  <a:cubicBezTo>
                    <a:pt x="818515" y="0"/>
                    <a:pt x="1054608" y="224155"/>
                    <a:pt x="1054608" y="500634"/>
                  </a:cubicBezTo>
                  <a:cubicBezTo>
                    <a:pt x="1054608" y="777113"/>
                    <a:pt x="818515" y="1001268"/>
                    <a:pt x="527304" y="1001268"/>
                  </a:cubicBezTo>
                  <a:cubicBezTo>
                    <a:pt x="236093" y="1001268"/>
                    <a:pt x="0" y="777113"/>
                    <a:pt x="0" y="500634"/>
                  </a:cubicBezTo>
                  <a:cubicBezTo>
                    <a:pt x="0" y="224155"/>
                    <a:pt x="236093" y="0"/>
                    <a:pt x="52730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lv-LV" sz="1350"/>
            </a:p>
          </p:txBody>
        </p:sp>
        <p:sp>
          <p:nvSpPr>
            <p:cNvPr id="76" name="Shape 160">
              <a:extLst>
                <a:ext uri="{FF2B5EF4-FFF2-40B4-BE49-F238E27FC236}">
                  <a16:creationId xmlns="" xmlns:a16="http://schemas.microsoft.com/office/drawing/2014/main" id="{21F371AB-F2EE-4159-BF33-880FC463098A}"/>
                </a:ext>
              </a:extLst>
            </p:cNvPr>
            <p:cNvSpPr/>
            <p:nvPr/>
          </p:nvSpPr>
          <p:spPr>
            <a:xfrm>
              <a:off x="2225040" y="2266467"/>
              <a:ext cx="1054608" cy="1001268"/>
            </a:xfrm>
            <a:custGeom>
              <a:avLst/>
              <a:gdLst/>
              <a:ahLst/>
              <a:cxnLst/>
              <a:rect l="0" t="0" r="0" b="0"/>
              <a:pathLst>
                <a:path w="1054608" h="1001268">
                  <a:moveTo>
                    <a:pt x="0" y="500634"/>
                  </a:moveTo>
                  <a:cubicBezTo>
                    <a:pt x="0" y="224155"/>
                    <a:pt x="236093" y="0"/>
                    <a:pt x="527304" y="0"/>
                  </a:cubicBezTo>
                  <a:cubicBezTo>
                    <a:pt x="818515" y="0"/>
                    <a:pt x="1054608" y="224155"/>
                    <a:pt x="1054608" y="500634"/>
                  </a:cubicBezTo>
                  <a:cubicBezTo>
                    <a:pt x="1054608" y="777113"/>
                    <a:pt x="818515" y="1001268"/>
                    <a:pt x="527304" y="1001268"/>
                  </a:cubicBezTo>
                  <a:cubicBezTo>
                    <a:pt x="236093" y="1001268"/>
                    <a:pt x="0" y="777113"/>
                    <a:pt x="0" y="500634"/>
                  </a:cubicBezTo>
                  <a:close/>
                </a:path>
              </a:pathLst>
            </a:custGeom>
            <a:ln w="25908" cap="flat">
              <a:round/>
            </a:ln>
          </p:spPr>
          <p:style>
            <a:lnRef idx="1">
              <a:srgbClr val="C0504D"/>
            </a:lnRef>
            <a:fillRef idx="0">
              <a:srgbClr val="000000">
                <a:alpha val="0"/>
              </a:srgbClr>
            </a:fillRef>
            <a:effectRef idx="0">
              <a:scrgbClr r="0" g="0" b="0"/>
            </a:effectRef>
            <a:fontRef idx="none"/>
          </p:style>
          <p:txBody>
            <a:bodyPr/>
            <a:lstStyle/>
            <a:p>
              <a:endParaRPr lang="lv-LV" sz="1350"/>
            </a:p>
          </p:txBody>
        </p:sp>
        <p:pic>
          <p:nvPicPr>
            <p:cNvPr id="77" name="Picture 76">
              <a:extLst>
                <a:ext uri="{FF2B5EF4-FFF2-40B4-BE49-F238E27FC236}">
                  <a16:creationId xmlns="" xmlns:a16="http://schemas.microsoft.com/office/drawing/2014/main" id="{0AD975CE-D998-4BD7-B6FE-C059A108D5BF}"/>
                </a:ext>
              </a:extLst>
            </p:cNvPr>
            <p:cNvPicPr/>
            <p:nvPr/>
          </p:nvPicPr>
          <p:blipFill>
            <a:blip r:embed="rId3"/>
            <a:stretch>
              <a:fillRect/>
            </a:stretch>
          </p:blipFill>
          <p:spPr>
            <a:xfrm>
              <a:off x="2323974" y="2503014"/>
              <a:ext cx="720852" cy="591312"/>
            </a:xfrm>
            <a:prstGeom prst="rect">
              <a:avLst/>
            </a:prstGeom>
          </p:spPr>
        </p:pic>
        <p:sp>
          <p:nvSpPr>
            <p:cNvPr id="78" name="Rectangle 77">
              <a:extLst>
                <a:ext uri="{FF2B5EF4-FFF2-40B4-BE49-F238E27FC236}">
                  <a16:creationId xmlns="" xmlns:a16="http://schemas.microsoft.com/office/drawing/2014/main" id="{2528589B-0878-422D-B0CF-7522E3BC346C}"/>
                </a:ext>
              </a:extLst>
            </p:cNvPr>
            <p:cNvSpPr/>
            <p:nvPr/>
          </p:nvSpPr>
          <p:spPr>
            <a:xfrm>
              <a:off x="2390394" y="2631151"/>
              <a:ext cx="792225" cy="439842"/>
            </a:xfrm>
            <a:prstGeom prst="rect">
              <a:avLst/>
            </a:prstGeom>
            <a:ln>
              <a:noFill/>
            </a:ln>
          </p:spPr>
          <p:txBody>
            <a:bodyPr vert="horz" lIns="0" tIns="0" rIns="0" bIns="0" rtlCol="0">
              <a:noAutofit/>
            </a:bodyPr>
            <a:lstStyle/>
            <a:p>
              <a:pPr marL="4763" indent="-4763">
                <a:lnSpc>
                  <a:spcPct val="107000"/>
                </a:lnSpc>
                <a:spcAft>
                  <a:spcPts val="600"/>
                </a:spcAft>
              </a:pPr>
              <a:endParaRPr lang="lv-LV" b="1"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
          <p:nvSpPr>
            <p:cNvPr id="79" name="Rectangle 78">
              <a:extLst>
                <a:ext uri="{FF2B5EF4-FFF2-40B4-BE49-F238E27FC236}">
                  <a16:creationId xmlns="" xmlns:a16="http://schemas.microsoft.com/office/drawing/2014/main" id="{69586DE2-35C4-4271-8343-6A38D9BF8D29}"/>
                </a:ext>
              </a:extLst>
            </p:cNvPr>
            <p:cNvSpPr/>
            <p:nvPr/>
          </p:nvSpPr>
          <p:spPr>
            <a:xfrm>
              <a:off x="2390394" y="2585906"/>
              <a:ext cx="679767" cy="439842"/>
            </a:xfrm>
            <a:prstGeom prst="rect">
              <a:avLst/>
            </a:prstGeom>
            <a:ln>
              <a:noFill/>
            </a:ln>
          </p:spPr>
          <p:txBody>
            <a:bodyPr vert="horz" lIns="0" tIns="0" rIns="0" bIns="0" rtlCol="0">
              <a:noAutofit/>
            </a:bodyPr>
            <a:lstStyle/>
            <a:p>
              <a:pPr marL="4763" indent="-4763">
                <a:lnSpc>
                  <a:spcPct val="107000"/>
                </a:lnSpc>
                <a:spcAft>
                  <a:spcPts val="600"/>
                </a:spcAft>
              </a:pPr>
              <a:r>
                <a:rPr lang="lv-LV" sz="1950" b="1" dirty="0">
                  <a:solidFill>
                    <a:srgbClr val="000000"/>
                  </a:solidFill>
                  <a:latin typeface="Cambria" panose="02040503050406030204" pitchFamily="18" charset="0"/>
                  <a:ea typeface="Cambria" panose="02040503050406030204" pitchFamily="18" charset="0"/>
                  <a:cs typeface="Cambria" panose="02040503050406030204" pitchFamily="18" charset="0"/>
                </a:rPr>
                <a:t> </a:t>
              </a:r>
              <a:endParaRPr lang="lv-LV" sz="900" dirty="0">
                <a:solidFill>
                  <a:srgbClr val="000000"/>
                </a:solidFill>
                <a:latin typeface="Times New Roman" panose="02020603050405020304" pitchFamily="18" charset="0"/>
                <a:ea typeface="Times New Roman" panose="02020603050405020304" pitchFamily="18" charset="0"/>
              </a:endParaRPr>
            </a:p>
          </p:txBody>
        </p:sp>
      </p:grpSp>
      <p:sp>
        <p:nvSpPr>
          <p:cNvPr id="5" name="Rectangle 4"/>
          <p:cNvSpPr/>
          <p:nvPr/>
        </p:nvSpPr>
        <p:spPr>
          <a:xfrm>
            <a:off x="6186536" y="3870366"/>
            <a:ext cx="453970" cy="415498"/>
          </a:xfrm>
          <a:prstGeom prst="rect">
            <a:avLst/>
          </a:prstGeom>
        </p:spPr>
        <p:txBody>
          <a:bodyPr wrap="none">
            <a:spAutoFit/>
          </a:bodyPr>
          <a:lstStyle/>
          <a:p>
            <a:r>
              <a:rPr lang="en-US" sz="2100" b="1" dirty="0" smtClean="0"/>
              <a:t>A</a:t>
            </a:r>
            <a:r>
              <a:rPr lang="lt-LT" sz="2100" b="1" dirty="0" smtClean="0"/>
              <a:t>š</a:t>
            </a:r>
            <a:endParaRPr lang="lv-LV" sz="2100" dirty="0"/>
          </a:p>
        </p:txBody>
      </p:sp>
      <p:sp>
        <p:nvSpPr>
          <p:cNvPr id="6" name="Ümarnurk-ristkülik-viiktekst 5"/>
          <p:cNvSpPr/>
          <p:nvPr/>
        </p:nvSpPr>
        <p:spPr>
          <a:xfrm>
            <a:off x="1195843" y="5538974"/>
            <a:ext cx="3071177" cy="958372"/>
          </a:xfrm>
          <a:prstGeom prst="wedgeRoundRectCallout">
            <a:avLst>
              <a:gd name="adj1" fmla="val 59423"/>
              <a:gd name="adj2" fmla="val -1192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lv-LV" sz="1600" b="1" dirty="0">
                <a:latin typeface="Cambria" panose="02040503050406030204" pitchFamily="18" charset="0"/>
              </a:rPr>
              <a:t>2. </a:t>
            </a:r>
            <a:r>
              <a:rPr lang="lt-LT" sz="1600" b="1" dirty="0">
                <a:latin typeface="Cambria" panose="02040503050406030204" pitchFamily="18" charset="0"/>
              </a:rPr>
              <a:t>Pažymėkite darbalapyje: kiek šie žmonės yra jums </a:t>
            </a:r>
            <a:r>
              <a:rPr lang="lt-LT" sz="1600" b="1" dirty="0" err="1">
                <a:latin typeface="Cambria" panose="02040503050406030204" pitchFamily="18" charset="0"/>
              </a:rPr>
              <a:t>emociškai</a:t>
            </a:r>
            <a:r>
              <a:rPr lang="lt-LT" sz="1600" b="1" dirty="0">
                <a:latin typeface="Cambria" panose="02040503050406030204" pitchFamily="18" charset="0"/>
              </a:rPr>
              <a:t> artimi</a:t>
            </a:r>
            <a:endParaRPr lang="lv-LV" sz="1600" b="1" dirty="0">
              <a:latin typeface="Cambria" panose="02040503050406030204" pitchFamily="18" charset="0"/>
            </a:endParaRPr>
          </a:p>
        </p:txBody>
      </p:sp>
    </p:spTree>
    <p:extLst>
      <p:ext uri="{BB962C8B-B14F-4D97-AF65-F5344CB8AC3E}">
        <p14:creationId xmlns:p14="http://schemas.microsoft.com/office/powerpoint/2010/main" val="186345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6FFCF-0F1A-46D5-B6D9-C37E647E7D94}"/>
              </a:ext>
            </a:extLst>
          </p:cNvPr>
          <p:cNvSpPr>
            <a:spLocks noGrp="1"/>
          </p:cNvSpPr>
          <p:nvPr>
            <p:ph type="title"/>
          </p:nvPr>
        </p:nvSpPr>
        <p:spPr>
          <a:xfrm>
            <a:off x="543733" y="999465"/>
            <a:ext cx="7547417" cy="761774"/>
          </a:xfrm>
        </p:spPr>
        <p:txBody>
          <a:bodyPr>
            <a:normAutofit/>
          </a:bodyPr>
          <a:lstStyle/>
          <a:p>
            <a:pPr algn="ctr"/>
            <a:r>
              <a:rPr lang="lv-LV" sz="3200" dirty="0"/>
              <a:t>Palaikymo sistemos </a:t>
            </a:r>
            <a:r>
              <a:rPr lang="lv-LV" sz="3200" dirty="0" smtClean="0"/>
              <a:t>tyrimas</a:t>
            </a:r>
            <a:r>
              <a:rPr lang="en-US" sz="3200" dirty="0" smtClean="0"/>
              <a:t> (2)</a:t>
            </a:r>
            <a:endParaRPr lang="lv-LV" sz="3200" dirty="0"/>
          </a:p>
        </p:txBody>
      </p:sp>
      <p:sp>
        <p:nvSpPr>
          <p:cNvPr id="3" name="Content Placeholder 2">
            <a:extLst>
              <a:ext uri="{FF2B5EF4-FFF2-40B4-BE49-F238E27FC236}">
                <a16:creationId xmlns="" xmlns:a16="http://schemas.microsoft.com/office/drawing/2014/main" id="{FAC80CEA-843B-45AF-A820-6D297B01C0B7}"/>
              </a:ext>
            </a:extLst>
          </p:cNvPr>
          <p:cNvSpPr>
            <a:spLocks noGrp="1"/>
          </p:cNvSpPr>
          <p:nvPr>
            <p:ph sz="half" idx="1"/>
          </p:nvPr>
        </p:nvSpPr>
        <p:spPr>
          <a:xfrm>
            <a:off x="733201" y="1915951"/>
            <a:ext cx="4415604" cy="4539426"/>
          </a:xfrm>
          <a:gradFill flip="none" rotWithShape="1">
            <a:gsLst>
              <a:gs pos="0">
                <a:srgbClr val="89D3A5">
                  <a:tint val="66000"/>
                  <a:satMod val="160000"/>
                </a:srgbClr>
              </a:gs>
              <a:gs pos="50000">
                <a:srgbClr val="89D3A5">
                  <a:tint val="44500"/>
                  <a:satMod val="160000"/>
                </a:srgbClr>
              </a:gs>
              <a:gs pos="100000">
                <a:srgbClr val="89D3A5">
                  <a:tint val="23500"/>
                  <a:satMod val="160000"/>
                </a:srgbClr>
              </a:gs>
            </a:gsLst>
            <a:lin ang="8100000" scaled="1"/>
            <a:tileRect/>
          </a:gra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ClrTx/>
              <a:buFont typeface="Wingdings" panose="05000000000000000000" pitchFamily="2" charset="2"/>
              <a:buChar char="Ø"/>
            </a:pPr>
            <a:endParaRPr lang="lv-LV" dirty="0">
              <a:ln w="0"/>
              <a:solidFill>
                <a:schemeClr val="tx1"/>
              </a:solidFill>
              <a:effectLst>
                <a:outerShdw blurRad="38100" dist="19050" dir="2700000" algn="tl" rotWithShape="0">
                  <a:schemeClr val="dk1">
                    <a:alpha val="40000"/>
                  </a:schemeClr>
                </a:outerShdw>
              </a:effectLst>
              <a:cs typeface="Arial" panose="020B0604020202020204" pitchFamily="34" charset="0"/>
            </a:endParaRPr>
          </a:p>
          <a:p>
            <a:pPr>
              <a:buClrTx/>
              <a:buFont typeface="Wingdings" panose="05000000000000000000" pitchFamily="2" charset="2"/>
              <a:buChar char="Ø"/>
            </a:pPr>
            <a:r>
              <a:rPr lang="lt-LT" dirty="0">
                <a:ln w="0"/>
                <a:solidFill>
                  <a:schemeClr val="tx1"/>
                </a:solidFill>
                <a:effectLst>
                  <a:outerShdw blurRad="38100" dist="19050" dir="2700000" algn="tl" rotWithShape="0">
                    <a:schemeClr val="dk1">
                      <a:alpha val="40000"/>
                    </a:schemeClr>
                  </a:outerShdw>
                </a:effectLst>
                <a:cs typeface="Arial" panose="020B0604020202020204" pitchFamily="34" charset="0"/>
              </a:rPr>
              <a:t>Galbūt yra žmonių, kuriuos norėtumėte pažymėti artimiausiame rate</a:t>
            </a:r>
          </a:p>
          <a:p>
            <a:pPr>
              <a:buClrTx/>
              <a:buFont typeface="Wingdings" panose="05000000000000000000" pitchFamily="2" charset="2"/>
              <a:buChar char="Ø"/>
            </a:pPr>
            <a:r>
              <a:rPr lang="lt-LT" dirty="0">
                <a:ln w="0"/>
                <a:solidFill>
                  <a:schemeClr val="tx1"/>
                </a:solidFill>
                <a:effectLst>
                  <a:outerShdw blurRad="38100" dist="19050" dir="2700000" algn="tl" rotWithShape="0">
                    <a:schemeClr val="dk1">
                      <a:alpha val="40000"/>
                    </a:schemeClr>
                  </a:outerShdw>
                </a:effectLst>
                <a:cs typeface="Arial" panose="020B0604020202020204" pitchFamily="34" charset="0"/>
              </a:rPr>
              <a:t>Kitų žmonių vardai gali būti užrašyti tolimesniame rate</a:t>
            </a:r>
          </a:p>
          <a:p>
            <a:pPr>
              <a:buClrTx/>
              <a:buFont typeface="Wingdings" panose="05000000000000000000" pitchFamily="2" charset="2"/>
              <a:buChar char="Ø"/>
            </a:pPr>
            <a:r>
              <a:rPr lang="lt-LT" dirty="0">
                <a:ln w="0"/>
                <a:solidFill>
                  <a:schemeClr val="tx1"/>
                </a:solidFill>
                <a:effectLst>
                  <a:outerShdw blurRad="38100" dist="19050" dir="2700000" algn="tl" rotWithShape="0">
                    <a:schemeClr val="dk1">
                      <a:alpha val="40000"/>
                    </a:schemeClr>
                  </a:outerShdw>
                </a:effectLst>
                <a:cs typeface="Arial" panose="020B0604020202020204" pitchFamily="34" charset="0"/>
              </a:rPr>
              <a:t>Rodydami tolimesnius santykius, galbūt norėsite kai kurių žmonių vardus įtraukti į visus draugų ratus</a:t>
            </a:r>
          </a:p>
          <a:p>
            <a:pPr>
              <a:buClrTx/>
              <a:buFont typeface="Wingdings" panose="05000000000000000000" pitchFamily="2" charset="2"/>
              <a:buChar char="Ø"/>
            </a:pPr>
            <a:r>
              <a:rPr lang="lt-LT" dirty="0">
                <a:ln w="0"/>
                <a:solidFill>
                  <a:schemeClr val="tx1"/>
                </a:solidFill>
                <a:effectLst>
                  <a:outerShdw blurRad="38100" dist="19050" dir="2700000" algn="tl" rotWithShape="0">
                    <a:schemeClr val="dk1">
                      <a:alpha val="40000"/>
                    </a:schemeClr>
                  </a:outerShdw>
                </a:effectLst>
                <a:cs typeface="Arial" panose="020B0604020202020204" pitchFamily="34" charset="0"/>
              </a:rPr>
              <a:t>Norėdami parodyti santykių stiprumą, nubrėžkite vientisas arba punktyrines linijas nuo jūsų tinkle esančio asmens iki jūsų viduryje</a:t>
            </a:r>
          </a:p>
          <a:p>
            <a:pPr>
              <a:buClrTx/>
              <a:buFont typeface="Wingdings" panose="05000000000000000000" pitchFamily="2" charset="2"/>
              <a:buChar char="Ø"/>
            </a:pPr>
            <a:r>
              <a:rPr lang="lt-LT" dirty="0">
                <a:ln w="0"/>
                <a:solidFill>
                  <a:schemeClr val="tx1"/>
                </a:solidFill>
                <a:effectLst>
                  <a:outerShdw blurRad="38100" dist="19050" dir="2700000" algn="tl" rotWithShape="0">
                    <a:schemeClr val="dk1">
                      <a:alpha val="40000"/>
                    </a:schemeClr>
                  </a:outerShdw>
                </a:effectLst>
                <a:cs typeface="Arial" panose="020B0604020202020204" pitchFamily="34" charset="0"/>
              </a:rPr>
              <a:t>Skirtingos spalvos rašikliu pridėkite dalykų, kurie stabdo jūsų pažangą</a:t>
            </a:r>
            <a:endParaRPr lang="lv-LV" dirty="0">
              <a:ln w="0"/>
              <a:solidFill>
                <a:schemeClr val="tx1"/>
              </a:solidFill>
              <a:effectLst>
                <a:outerShdw blurRad="38100" dist="19050" dir="2700000" algn="tl" rotWithShape="0">
                  <a:schemeClr val="dk1">
                    <a:alpha val="40000"/>
                  </a:schemeClr>
                </a:outerShdw>
              </a:effectLst>
            </a:endParaRPr>
          </a:p>
        </p:txBody>
      </p:sp>
      <p:grpSp>
        <p:nvGrpSpPr>
          <p:cNvPr id="5" name="Group 4">
            <a:extLst>
              <a:ext uri="{FF2B5EF4-FFF2-40B4-BE49-F238E27FC236}">
                <a16:creationId xmlns="" xmlns:a16="http://schemas.microsoft.com/office/drawing/2014/main" id="{35870D4F-B785-4370-93A1-86C15F9F33F6}"/>
              </a:ext>
            </a:extLst>
          </p:cNvPr>
          <p:cNvGrpSpPr/>
          <p:nvPr/>
        </p:nvGrpSpPr>
        <p:grpSpPr>
          <a:xfrm>
            <a:off x="5357939" y="2526186"/>
            <a:ext cx="2987000" cy="2961982"/>
            <a:chOff x="0" y="0"/>
            <a:chExt cx="5649468" cy="5312943"/>
          </a:xfrm>
        </p:grpSpPr>
        <p:sp>
          <p:nvSpPr>
            <p:cNvPr id="6" name="Rectangle 5">
              <a:extLst>
                <a:ext uri="{FF2B5EF4-FFF2-40B4-BE49-F238E27FC236}">
                  <a16:creationId xmlns="" xmlns:a16="http://schemas.microsoft.com/office/drawing/2014/main" id="{D5700007-F725-4272-B893-BAF5CA108915}"/>
                </a:ext>
              </a:extLst>
            </p:cNvPr>
            <p:cNvSpPr/>
            <p:nvPr/>
          </p:nvSpPr>
          <p:spPr>
            <a:xfrm>
              <a:off x="3044825" y="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 xmlns:a16="http://schemas.microsoft.com/office/drawing/2014/main" id="{F924F0EF-9385-47AD-AE14-7F78D384CE25}"/>
                </a:ext>
              </a:extLst>
            </p:cNvPr>
            <p:cNvSpPr/>
            <p:nvPr/>
          </p:nvSpPr>
          <p:spPr>
            <a:xfrm>
              <a:off x="3316097" y="17526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 xmlns:a16="http://schemas.microsoft.com/office/drawing/2014/main" id="{3A6F24A9-272D-4AC3-914E-CB39DC1F7DF3}"/>
                </a:ext>
              </a:extLst>
            </p:cNvPr>
            <p:cNvSpPr/>
            <p:nvPr/>
          </p:nvSpPr>
          <p:spPr>
            <a:xfrm>
              <a:off x="3316097" y="35052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5CE658BD-EDC8-4F97-91D0-2129B4AEEC10}"/>
                </a:ext>
              </a:extLst>
            </p:cNvPr>
            <p:cNvSpPr/>
            <p:nvPr/>
          </p:nvSpPr>
          <p:spPr>
            <a:xfrm>
              <a:off x="3316097" y="52578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 xmlns:a16="http://schemas.microsoft.com/office/drawing/2014/main" id="{8CF5F14A-847A-4C98-8365-708224793610}"/>
                </a:ext>
              </a:extLst>
            </p:cNvPr>
            <p:cNvSpPr/>
            <p:nvPr/>
          </p:nvSpPr>
          <p:spPr>
            <a:xfrm>
              <a:off x="3316097" y="70104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 xmlns:a16="http://schemas.microsoft.com/office/drawing/2014/main" id="{6FFAD86C-3951-405C-82C7-D899F6128548}"/>
                </a:ext>
              </a:extLst>
            </p:cNvPr>
            <p:cNvSpPr/>
            <p:nvPr/>
          </p:nvSpPr>
          <p:spPr>
            <a:xfrm>
              <a:off x="3316097" y="87630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 xmlns:a16="http://schemas.microsoft.com/office/drawing/2014/main" id="{C0200F71-46D7-403A-ABB8-4F2D4B8C3731}"/>
                </a:ext>
              </a:extLst>
            </p:cNvPr>
            <p:cNvSpPr/>
            <p:nvPr/>
          </p:nvSpPr>
          <p:spPr>
            <a:xfrm>
              <a:off x="3316097" y="105156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555E1C44-BD9B-4644-AF21-C1FE86F5A884}"/>
                </a:ext>
              </a:extLst>
            </p:cNvPr>
            <p:cNvSpPr/>
            <p:nvPr/>
          </p:nvSpPr>
          <p:spPr>
            <a:xfrm>
              <a:off x="3316097" y="1226820"/>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53CA5C12-ED6D-4D88-8BC8-4D25D02C9C69}"/>
                </a:ext>
              </a:extLst>
            </p:cNvPr>
            <p:cNvSpPr/>
            <p:nvPr/>
          </p:nvSpPr>
          <p:spPr>
            <a:xfrm>
              <a:off x="3316097" y="140233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 xmlns:a16="http://schemas.microsoft.com/office/drawing/2014/main" id="{347541D3-D605-4573-A298-DE259282BBA6}"/>
                </a:ext>
              </a:extLst>
            </p:cNvPr>
            <p:cNvSpPr/>
            <p:nvPr/>
          </p:nvSpPr>
          <p:spPr>
            <a:xfrm>
              <a:off x="3316097" y="157759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 xmlns:a16="http://schemas.microsoft.com/office/drawing/2014/main" id="{CA5819A9-505F-4AC5-8CEB-696F3CBEBD95}"/>
                </a:ext>
              </a:extLst>
            </p:cNvPr>
            <p:cNvSpPr/>
            <p:nvPr/>
          </p:nvSpPr>
          <p:spPr>
            <a:xfrm>
              <a:off x="3316097" y="175285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 xmlns:a16="http://schemas.microsoft.com/office/drawing/2014/main" id="{12ACEA06-16B3-4DBD-AD67-15E4E2B49ACE}"/>
                </a:ext>
              </a:extLst>
            </p:cNvPr>
            <p:cNvSpPr/>
            <p:nvPr/>
          </p:nvSpPr>
          <p:spPr>
            <a:xfrm>
              <a:off x="3316097" y="192811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 xmlns:a16="http://schemas.microsoft.com/office/drawing/2014/main" id="{2159F64A-98E5-45C8-91E2-D852ED34D07B}"/>
                </a:ext>
              </a:extLst>
            </p:cNvPr>
            <p:cNvSpPr/>
            <p:nvPr/>
          </p:nvSpPr>
          <p:spPr>
            <a:xfrm>
              <a:off x="343967" y="210337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 xmlns:a16="http://schemas.microsoft.com/office/drawing/2014/main" id="{1C62BC7A-AA9A-4402-B0FC-74533277E6AB}"/>
                </a:ext>
              </a:extLst>
            </p:cNvPr>
            <p:cNvSpPr/>
            <p:nvPr/>
          </p:nvSpPr>
          <p:spPr>
            <a:xfrm>
              <a:off x="343967" y="227863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 xmlns:a16="http://schemas.microsoft.com/office/drawing/2014/main" id="{00389F43-2352-4DB9-BEEE-9BA974454AF3}"/>
                </a:ext>
              </a:extLst>
            </p:cNvPr>
            <p:cNvSpPr/>
            <p:nvPr/>
          </p:nvSpPr>
          <p:spPr>
            <a:xfrm>
              <a:off x="343967" y="2453894"/>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 xmlns:a16="http://schemas.microsoft.com/office/drawing/2014/main" id="{02BAB38B-48BE-43BF-BE82-CC78247EE834}"/>
                </a:ext>
              </a:extLst>
            </p:cNvPr>
            <p:cNvSpPr/>
            <p:nvPr/>
          </p:nvSpPr>
          <p:spPr>
            <a:xfrm>
              <a:off x="343967" y="2629154"/>
              <a:ext cx="50673" cy="224379"/>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 xmlns:a16="http://schemas.microsoft.com/office/drawing/2014/main" id="{34BF0FE7-8F1E-466D-A296-DB4EFB0FBC8A}"/>
                </a:ext>
              </a:extLst>
            </p:cNvPr>
            <p:cNvSpPr/>
            <p:nvPr/>
          </p:nvSpPr>
          <p:spPr>
            <a:xfrm>
              <a:off x="343967" y="2801366"/>
              <a:ext cx="50673" cy="224381"/>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3" name="Rectangle 22">
              <a:extLst>
                <a:ext uri="{FF2B5EF4-FFF2-40B4-BE49-F238E27FC236}">
                  <a16:creationId xmlns="" xmlns:a16="http://schemas.microsoft.com/office/drawing/2014/main" id="{A1B08C26-F7F0-42B1-BB95-A88504B11CA2}"/>
                </a:ext>
              </a:extLst>
            </p:cNvPr>
            <p:cNvSpPr/>
            <p:nvPr/>
          </p:nvSpPr>
          <p:spPr>
            <a:xfrm>
              <a:off x="343967" y="297662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4" name="Rectangle 23">
              <a:extLst>
                <a:ext uri="{FF2B5EF4-FFF2-40B4-BE49-F238E27FC236}">
                  <a16:creationId xmlns="" xmlns:a16="http://schemas.microsoft.com/office/drawing/2014/main" id="{FB4F96A4-C98D-4466-B5E3-AF4A0B2E9727}"/>
                </a:ext>
              </a:extLst>
            </p:cNvPr>
            <p:cNvSpPr/>
            <p:nvPr/>
          </p:nvSpPr>
          <p:spPr>
            <a:xfrm>
              <a:off x="343967" y="315188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5" name="Rectangle 24">
              <a:extLst>
                <a:ext uri="{FF2B5EF4-FFF2-40B4-BE49-F238E27FC236}">
                  <a16:creationId xmlns="" xmlns:a16="http://schemas.microsoft.com/office/drawing/2014/main" id="{C2F002C1-127E-4672-99B3-951E542FAFBC}"/>
                </a:ext>
              </a:extLst>
            </p:cNvPr>
            <p:cNvSpPr/>
            <p:nvPr/>
          </p:nvSpPr>
          <p:spPr>
            <a:xfrm>
              <a:off x="343967" y="3327146"/>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6" name="Rectangle 25">
              <a:extLst>
                <a:ext uri="{FF2B5EF4-FFF2-40B4-BE49-F238E27FC236}">
                  <a16:creationId xmlns="" xmlns:a16="http://schemas.microsoft.com/office/drawing/2014/main" id="{94339E56-C028-4E73-9424-E560B0EC9D0B}"/>
                </a:ext>
              </a:extLst>
            </p:cNvPr>
            <p:cNvSpPr/>
            <p:nvPr/>
          </p:nvSpPr>
          <p:spPr>
            <a:xfrm>
              <a:off x="343967" y="350278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7" name="Rectangle 26">
              <a:extLst>
                <a:ext uri="{FF2B5EF4-FFF2-40B4-BE49-F238E27FC236}">
                  <a16:creationId xmlns="" xmlns:a16="http://schemas.microsoft.com/office/drawing/2014/main" id="{E5188BEA-0124-4C9E-8C0F-2B1FAD7F6477}"/>
                </a:ext>
              </a:extLst>
            </p:cNvPr>
            <p:cNvSpPr/>
            <p:nvPr/>
          </p:nvSpPr>
          <p:spPr>
            <a:xfrm>
              <a:off x="343967" y="367804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8" name="Rectangle 27">
              <a:extLst>
                <a:ext uri="{FF2B5EF4-FFF2-40B4-BE49-F238E27FC236}">
                  <a16:creationId xmlns="" xmlns:a16="http://schemas.microsoft.com/office/drawing/2014/main" id="{DB7E108E-6555-4C73-A43B-80E03B2CD679}"/>
                </a:ext>
              </a:extLst>
            </p:cNvPr>
            <p:cNvSpPr/>
            <p:nvPr/>
          </p:nvSpPr>
          <p:spPr>
            <a:xfrm>
              <a:off x="343967" y="385330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29" name="Rectangle 28">
              <a:extLst>
                <a:ext uri="{FF2B5EF4-FFF2-40B4-BE49-F238E27FC236}">
                  <a16:creationId xmlns="" xmlns:a16="http://schemas.microsoft.com/office/drawing/2014/main" id="{D6C61065-F645-4AED-A325-8F8156BF12F4}"/>
                </a:ext>
              </a:extLst>
            </p:cNvPr>
            <p:cNvSpPr/>
            <p:nvPr/>
          </p:nvSpPr>
          <p:spPr>
            <a:xfrm>
              <a:off x="343967" y="4028567"/>
              <a:ext cx="50673" cy="224381"/>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30" name="Rectangle 29">
              <a:extLst>
                <a:ext uri="{FF2B5EF4-FFF2-40B4-BE49-F238E27FC236}">
                  <a16:creationId xmlns="" xmlns:a16="http://schemas.microsoft.com/office/drawing/2014/main" id="{957C5BAB-0F46-458A-BA76-F8A52DD5D112}"/>
                </a:ext>
              </a:extLst>
            </p:cNvPr>
            <p:cNvSpPr/>
            <p:nvPr/>
          </p:nvSpPr>
          <p:spPr>
            <a:xfrm>
              <a:off x="343967" y="4203827"/>
              <a:ext cx="50673" cy="224379"/>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31" name="Rectangle 30">
              <a:extLst>
                <a:ext uri="{FF2B5EF4-FFF2-40B4-BE49-F238E27FC236}">
                  <a16:creationId xmlns="" xmlns:a16="http://schemas.microsoft.com/office/drawing/2014/main" id="{C558B770-EAFD-4747-AA2E-65DD5B9D8B56}"/>
                </a:ext>
              </a:extLst>
            </p:cNvPr>
            <p:cNvSpPr/>
            <p:nvPr/>
          </p:nvSpPr>
          <p:spPr>
            <a:xfrm>
              <a:off x="343967" y="4379087"/>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a:solidFill>
                    <a:srgbClr val="000000"/>
                  </a:solidFill>
                  <a:latin typeface="Times New Roman" panose="02020603050405020304" pitchFamily="18" charset="0"/>
                  <a:ea typeface="Times New Roman" panose="02020603050405020304" pitchFamily="18" charset="0"/>
                </a:rPr>
                <a:t> </a:t>
              </a:r>
            </a:p>
          </p:txBody>
        </p:sp>
        <p:sp>
          <p:nvSpPr>
            <p:cNvPr id="32" name="Rectangle 31">
              <a:extLst>
                <a:ext uri="{FF2B5EF4-FFF2-40B4-BE49-F238E27FC236}">
                  <a16:creationId xmlns="" xmlns:a16="http://schemas.microsoft.com/office/drawing/2014/main" id="{C2E3699D-2E94-498B-A8B2-1BF8F688A3E4}"/>
                </a:ext>
              </a:extLst>
            </p:cNvPr>
            <p:cNvSpPr/>
            <p:nvPr/>
          </p:nvSpPr>
          <p:spPr>
            <a:xfrm>
              <a:off x="801116" y="4557395"/>
              <a:ext cx="50673" cy="224380"/>
            </a:xfrm>
            <a:prstGeom prst="rect">
              <a:avLst/>
            </a:prstGeom>
            <a:ln>
              <a:noFill/>
            </a:ln>
          </p:spPr>
          <p:txBody>
            <a:bodyPr vert="horz" lIns="0" tIns="0" rIns="0" bIns="0" rtlCol="0">
              <a:noAutofit/>
            </a:bodyPr>
            <a:lstStyle/>
            <a:p>
              <a:pPr marL="4763" indent="-4763">
                <a:lnSpc>
                  <a:spcPct val="107000"/>
                </a:lnSpc>
                <a:spcAft>
                  <a:spcPts val="600"/>
                </a:spcAft>
              </a:pPr>
              <a:r>
                <a:rPr lang="lv-LV" sz="900" b="1">
                  <a:solidFill>
                    <a:srgbClr val="000000"/>
                  </a:solidFill>
                  <a:latin typeface="Times New Roman" panose="02020603050405020304" pitchFamily="18" charset="0"/>
                  <a:ea typeface="Times New Roman" panose="02020603050405020304" pitchFamily="18" charset="0"/>
                </a:rPr>
                <a:t> </a:t>
              </a:r>
              <a:endParaRPr lang="lv-LV" sz="900">
                <a:solidFill>
                  <a:srgbClr val="000000"/>
                </a:solidFill>
                <a:latin typeface="Times New Roman" panose="02020603050405020304" pitchFamily="18" charset="0"/>
                <a:ea typeface="Times New Roman" panose="02020603050405020304" pitchFamily="18" charset="0"/>
              </a:endParaRPr>
            </a:p>
          </p:txBody>
        </p:sp>
        <p:sp>
          <p:nvSpPr>
            <p:cNvPr id="33" name="Shape 156">
              <a:extLst>
                <a:ext uri="{FF2B5EF4-FFF2-40B4-BE49-F238E27FC236}">
                  <a16:creationId xmlns="" xmlns:a16="http://schemas.microsoft.com/office/drawing/2014/main" id="{D0D16EB2-E451-4E41-9FAE-1DC7CEDA00D3}"/>
                </a:ext>
              </a:extLst>
            </p:cNvPr>
            <p:cNvSpPr/>
            <p:nvPr/>
          </p:nvSpPr>
          <p:spPr>
            <a:xfrm>
              <a:off x="0" y="38379"/>
              <a:ext cx="5649468" cy="5274564"/>
            </a:xfrm>
            <a:custGeom>
              <a:avLst/>
              <a:gdLst/>
              <a:ahLst/>
              <a:cxnLst/>
              <a:rect l="0" t="0" r="0" b="0"/>
              <a:pathLst>
                <a:path w="5649468" h="5274564">
                  <a:moveTo>
                    <a:pt x="0" y="2637283"/>
                  </a:moveTo>
                  <a:cubicBezTo>
                    <a:pt x="0" y="1180719"/>
                    <a:pt x="1264666" y="0"/>
                    <a:pt x="2824734" y="0"/>
                  </a:cubicBezTo>
                  <a:cubicBezTo>
                    <a:pt x="4384802" y="0"/>
                    <a:pt x="5649468" y="1180719"/>
                    <a:pt x="5649468" y="2637283"/>
                  </a:cubicBezTo>
                  <a:cubicBezTo>
                    <a:pt x="5649468" y="4093846"/>
                    <a:pt x="4384802" y="5274564"/>
                    <a:pt x="2824734" y="5274564"/>
                  </a:cubicBezTo>
                  <a:cubicBezTo>
                    <a:pt x="1264666" y="5274564"/>
                    <a:pt x="0" y="4093846"/>
                    <a:pt x="0" y="2637283"/>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34" name="Shape 157">
              <a:extLst>
                <a:ext uri="{FF2B5EF4-FFF2-40B4-BE49-F238E27FC236}">
                  <a16:creationId xmlns="" xmlns:a16="http://schemas.microsoft.com/office/drawing/2014/main" id="{E4B41B44-F7DB-4957-88AE-75C65981402E}"/>
                </a:ext>
              </a:extLst>
            </p:cNvPr>
            <p:cNvSpPr/>
            <p:nvPr/>
          </p:nvSpPr>
          <p:spPr>
            <a:xfrm>
              <a:off x="1504188" y="1539519"/>
              <a:ext cx="2549652" cy="2409445"/>
            </a:xfrm>
            <a:custGeom>
              <a:avLst/>
              <a:gdLst/>
              <a:ahLst/>
              <a:cxnLst/>
              <a:rect l="0" t="0" r="0" b="0"/>
              <a:pathLst>
                <a:path w="2549652" h="2409445">
                  <a:moveTo>
                    <a:pt x="0" y="1204723"/>
                  </a:moveTo>
                  <a:cubicBezTo>
                    <a:pt x="0" y="539369"/>
                    <a:pt x="570738" y="0"/>
                    <a:pt x="1274826" y="0"/>
                  </a:cubicBezTo>
                  <a:cubicBezTo>
                    <a:pt x="1978914" y="0"/>
                    <a:pt x="2549652" y="539369"/>
                    <a:pt x="2549652" y="1204723"/>
                  </a:cubicBezTo>
                  <a:cubicBezTo>
                    <a:pt x="2549652" y="1870075"/>
                    <a:pt x="1978914" y="2409445"/>
                    <a:pt x="1274826" y="2409445"/>
                  </a:cubicBezTo>
                  <a:cubicBezTo>
                    <a:pt x="570738" y="2409445"/>
                    <a:pt x="0" y="1870075"/>
                    <a:pt x="0" y="1204723"/>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35" name="Shape 158">
              <a:extLst>
                <a:ext uri="{FF2B5EF4-FFF2-40B4-BE49-F238E27FC236}">
                  <a16:creationId xmlns="" xmlns:a16="http://schemas.microsoft.com/office/drawing/2014/main" id="{8BD19572-D695-4350-A4FF-7DDF44A8BE0B}"/>
                </a:ext>
              </a:extLst>
            </p:cNvPr>
            <p:cNvSpPr/>
            <p:nvPr/>
          </p:nvSpPr>
          <p:spPr>
            <a:xfrm>
              <a:off x="792480" y="801903"/>
              <a:ext cx="4082796" cy="3756660"/>
            </a:xfrm>
            <a:custGeom>
              <a:avLst/>
              <a:gdLst/>
              <a:ahLst/>
              <a:cxnLst/>
              <a:rect l="0" t="0" r="0" b="0"/>
              <a:pathLst>
                <a:path w="4082796" h="3756660">
                  <a:moveTo>
                    <a:pt x="0" y="1878330"/>
                  </a:moveTo>
                  <a:cubicBezTo>
                    <a:pt x="0" y="840994"/>
                    <a:pt x="914019" y="0"/>
                    <a:pt x="2041398" y="0"/>
                  </a:cubicBezTo>
                  <a:cubicBezTo>
                    <a:pt x="3168777" y="0"/>
                    <a:pt x="4082796" y="840994"/>
                    <a:pt x="4082796" y="1878330"/>
                  </a:cubicBezTo>
                  <a:cubicBezTo>
                    <a:pt x="4082796" y="2915666"/>
                    <a:pt x="3168777" y="3756660"/>
                    <a:pt x="2041398" y="3756660"/>
                  </a:cubicBezTo>
                  <a:cubicBezTo>
                    <a:pt x="914019" y="3756660"/>
                    <a:pt x="0" y="2915666"/>
                    <a:pt x="0" y="187833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lv-LV" sz="1350"/>
            </a:p>
          </p:txBody>
        </p:sp>
        <p:sp>
          <p:nvSpPr>
            <p:cNvPr id="36" name="Shape 159">
              <a:extLst>
                <a:ext uri="{FF2B5EF4-FFF2-40B4-BE49-F238E27FC236}">
                  <a16:creationId xmlns="" xmlns:a16="http://schemas.microsoft.com/office/drawing/2014/main" id="{26158265-31BA-4295-8172-E2FEC92960BC}"/>
                </a:ext>
              </a:extLst>
            </p:cNvPr>
            <p:cNvSpPr/>
            <p:nvPr/>
          </p:nvSpPr>
          <p:spPr>
            <a:xfrm>
              <a:off x="2225040" y="2266467"/>
              <a:ext cx="1054608" cy="1001268"/>
            </a:xfrm>
            <a:custGeom>
              <a:avLst/>
              <a:gdLst/>
              <a:ahLst/>
              <a:cxnLst/>
              <a:rect l="0" t="0" r="0" b="0"/>
              <a:pathLst>
                <a:path w="1054608" h="1001268">
                  <a:moveTo>
                    <a:pt x="527304" y="0"/>
                  </a:moveTo>
                  <a:cubicBezTo>
                    <a:pt x="818515" y="0"/>
                    <a:pt x="1054608" y="224155"/>
                    <a:pt x="1054608" y="500634"/>
                  </a:cubicBezTo>
                  <a:cubicBezTo>
                    <a:pt x="1054608" y="777113"/>
                    <a:pt x="818515" y="1001268"/>
                    <a:pt x="527304" y="1001268"/>
                  </a:cubicBezTo>
                  <a:cubicBezTo>
                    <a:pt x="236093" y="1001268"/>
                    <a:pt x="0" y="777113"/>
                    <a:pt x="0" y="500634"/>
                  </a:cubicBezTo>
                  <a:cubicBezTo>
                    <a:pt x="0" y="224155"/>
                    <a:pt x="236093" y="0"/>
                    <a:pt x="52730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lv-LV" sz="1350"/>
            </a:p>
          </p:txBody>
        </p:sp>
        <p:sp>
          <p:nvSpPr>
            <p:cNvPr id="37" name="Shape 160">
              <a:extLst>
                <a:ext uri="{FF2B5EF4-FFF2-40B4-BE49-F238E27FC236}">
                  <a16:creationId xmlns="" xmlns:a16="http://schemas.microsoft.com/office/drawing/2014/main" id="{21F371AB-F2EE-4159-BF33-880FC463098A}"/>
                </a:ext>
              </a:extLst>
            </p:cNvPr>
            <p:cNvSpPr/>
            <p:nvPr/>
          </p:nvSpPr>
          <p:spPr>
            <a:xfrm>
              <a:off x="2225040" y="2266467"/>
              <a:ext cx="1054608" cy="1001268"/>
            </a:xfrm>
            <a:custGeom>
              <a:avLst/>
              <a:gdLst/>
              <a:ahLst/>
              <a:cxnLst/>
              <a:rect l="0" t="0" r="0" b="0"/>
              <a:pathLst>
                <a:path w="1054608" h="1001268">
                  <a:moveTo>
                    <a:pt x="0" y="500634"/>
                  </a:moveTo>
                  <a:cubicBezTo>
                    <a:pt x="0" y="224155"/>
                    <a:pt x="236093" y="0"/>
                    <a:pt x="527304" y="0"/>
                  </a:cubicBezTo>
                  <a:cubicBezTo>
                    <a:pt x="818515" y="0"/>
                    <a:pt x="1054608" y="224155"/>
                    <a:pt x="1054608" y="500634"/>
                  </a:cubicBezTo>
                  <a:cubicBezTo>
                    <a:pt x="1054608" y="777113"/>
                    <a:pt x="818515" y="1001268"/>
                    <a:pt x="527304" y="1001268"/>
                  </a:cubicBezTo>
                  <a:cubicBezTo>
                    <a:pt x="236093" y="1001268"/>
                    <a:pt x="0" y="777113"/>
                    <a:pt x="0" y="500634"/>
                  </a:cubicBezTo>
                  <a:close/>
                </a:path>
              </a:pathLst>
            </a:custGeom>
            <a:ln w="25908" cap="flat">
              <a:round/>
            </a:ln>
          </p:spPr>
          <p:style>
            <a:lnRef idx="1">
              <a:srgbClr val="C0504D"/>
            </a:lnRef>
            <a:fillRef idx="0">
              <a:srgbClr val="000000">
                <a:alpha val="0"/>
              </a:srgbClr>
            </a:fillRef>
            <a:effectRef idx="0">
              <a:scrgbClr r="0" g="0" b="0"/>
            </a:effectRef>
            <a:fontRef idx="none"/>
          </p:style>
          <p:txBody>
            <a:bodyPr/>
            <a:lstStyle/>
            <a:p>
              <a:endParaRPr lang="lv-LV" sz="1350"/>
            </a:p>
          </p:txBody>
        </p:sp>
        <p:pic>
          <p:nvPicPr>
            <p:cNvPr id="38" name="Picture 37">
              <a:extLst>
                <a:ext uri="{FF2B5EF4-FFF2-40B4-BE49-F238E27FC236}">
                  <a16:creationId xmlns="" xmlns:a16="http://schemas.microsoft.com/office/drawing/2014/main" id="{0AD975CE-D998-4BD7-B6FE-C059A108D5BF}"/>
                </a:ext>
              </a:extLst>
            </p:cNvPr>
            <p:cNvPicPr/>
            <p:nvPr/>
          </p:nvPicPr>
          <p:blipFill>
            <a:blip r:embed="rId3"/>
            <a:stretch>
              <a:fillRect/>
            </a:stretch>
          </p:blipFill>
          <p:spPr>
            <a:xfrm>
              <a:off x="2390394" y="2471445"/>
              <a:ext cx="720852" cy="591312"/>
            </a:xfrm>
            <a:prstGeom prst="rect">
              <a:avLst/>
            </a:prstGeom>
          </p:spPr>
        </p:pic>
        <p:sp>
          <p:nvSpPr>
            <p:cNvPr id="39" name="Rectangle 38">
              <a:extLst>
                <a:ext uri="{FF2B5EF4-FFF2-40B4-BE49-F238E27FC236}">
                  <a16:creationId xmlns="" xmlns:a16="http://schemas.microsoft.com/office/drawing/2014/main" id="{2528589B-0878-422D-B0CF-7522E3BC346C}"/>
                </a:ext>
              </a:extLst>
            </p:cNvPr>
            <p:cNvSpPr/>
            <p:nvPr/>
          </p:nvSpPr>
          <p:spPr>
            <a:xfrm>
              <a:off x="2390394" y="2631151"/>
              <a:ext cx="792225" cy="439842"/>
            </a:xfrm>
            <a:prstGeom prst="rect">
              <a:avLst/>
            </a:prstGeom>
            <a:ln>
              <a:noFill/>
            </a:ln>
          </p:spPr>
          <p:txBody>
            <a:bodyPr vert="horz" lIns="0" tIns="0" rIns="0" bIns="0" rtlCol="0">
              <a:noAutofit/>
            </a:bodyPr>
            <a:lstStyle/>
            <a:p>
              <a:pPr marL="4763" indent="-4763">
                <a:lnSpc>
                  <a:spcPct val="107000"/>
                </a:lnSpc>
                <a:spcAft>
                  <a:spcPts val="600"/>
                </a:spcAft>
              </a:pPr>
              <a:endParaRPr lang="lv-LV" b="1"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a:extLst>
                <a:ext uri="{FF2B5EF4-FFF2-40B4-BE49-F238E27FC236}">
                  <a16:creationId xmlns="" xmlns:a16="http://schemas.microsoft.com/office/drawing/2014/main" id="{69586DE2-35C4-4271-8343-6A38D9BF8D29}"/>
                </a:ext>
              </a:extLst>
            </p:cNvPr>
            <p:cNvSpPr/>
            <p:nvPr/>
          </p:nvSpPr>
          <p:spPr>
            <a:xfrm>
              <a:off x="2861945" y="2631151"/>
              <a:ext cx="96765" cy="439842"/>
            </a:xfrm>
            <a:prstGeom prst="rect">
              <a:avLst/>
            </a:prstGeom>
            <a:ln>
              <a:noFill/>
            </a:ln>
          </p:spPr>
          <p:txBody>
            <a:bodyPr vert="horz" lIns="0" tIns="0" rIns="0" bIns="0" rtlCol="0">
              <a:noAutofit/>
            </a:bodyPr>
            <a:lstStyle/>
            <a:p>
              <a:pPr marL="4763" indent="-4763">
                <a:lnSpc>
                  <a:spcPct val="107000"/>
                </a:lnSpc>
                <a:spcAft>
                  <a:spcPts val="600"/>
                </a:spcAft>
              </a:pPr>
              <a:r>
                <a:rPr lang="lv-LV" sz="1950" b="1" dirty="0">
                  <a:solidFill>
                    <a:srgbClr val="000000"/>
                  </a:solidFill>
                  <a:latin typeface="Cambria" panose="02040503050406030204" pitchFamily="18" charset="0"/>
                  <a:ea typeface="Cambria" panose="02040503050406030204" pitchFamily="18" charset="0"/>
                  <a:cs typeface="Cambria" panose="02040503050406030204" pitchFamily="18" charset="0"/>
                </a:rPr>
                <a:t> </a:t>
              </a:r>
              <a:endParaRPr lang="lv-LV" sz="900" dirty="0">
                <a:solidFill>
                  <a:srgbClr val="000000"/>
                </a:solidFill>
                <a:latin typeface="Times New Roman" panose="02020603050405020304" pitchFamily="18" charset="0"/>
                <a:ea typeface="Times New Roman" panose="02020603050405020304" pitchFamily="18" charset="0"/>
              </a:endParaRPr>
            </a:p>
          </p:txBody>
        </p:sp>
      </p:grpSp>
      <p:sp>
        <p:nvSpPr>
          <p:cNvPr id="41" name="Rectangle 40"/>
          <p:cNvSpPr/>
          <p:nvPr/>
        </p:nvSpPr>
        <p:spPr>
          <a:xfrm>
            <a:off x="6576974" y="3889884"/>
            <a:ext cx="530803" cy="323165"/>
          </a:xfrm>
          <a:prstGeom prst="rect">
            <a:avLst/>
          </a:prstGeom>
        </p:spPr>
        <p:txBody>
          <a:bodyPr wrap="square">
            <a:spAutoFit/>
          </a:bodyPr>
          <a:lstStyle/>
          <a:p>
            <a:r>
              <a:rPr lang="lv-LV" sz="1500" b="1" dirty="0" smtClean="0"/>
              <a:t>Aš</a:t>
            </a:r>
            <a:endParaRPr lang="lv-LV" sz="1500" dirty="0"/>
          </a:p>
        </p:txBody>
      </p:sp>
    </p:spTree>
    <p:extLst>
      <p:ext uri="{BB962C8B-B14F-4D97-AF65-F5344CB8AC3E}">
        <p14:creationId xmlns:p14="http://schemas.microsoft.com/office/powerpoint/2010/main" val="166280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1"/>
            <a:ext cx="8229600" cy="1077920"/>
          </a:xfrm>
        </p:spPr>
        <p:txBody>
          <a:bodyPr>
            <a:normAutofit/>
          </a:bodyPr>
          <a:lstStyle/>
          <a:p>
            <a:pPr algn="ctr"/>
            <a:r>
              <a:rPr lang="fi-FI" sz="3000" dirty="0"/>
              <a:t>Palaikymo sistemos tyrimas: savikontrolės klausimai</a:t>
            </a:r>
            <a:endParaRPr lang="lv-LV" sz="3000" dirty="0"/>
          </a:p>
        </p:txBody>
      </p:sp>
      <p:sp>
        <p:nvSpPr>
          <p:cNvPr id="3" name="Content Placeholder 2"/>
          <p:cNvSpPr>
            <a:spLocks noGrp="1"/>
          </p:cNvSpPr>
          <p:nvPr>
            <p:ph sz="half" idx="1"/>
          </p:nvPr>
        </p:nvSpPr>
        <p:spPr>
          <a:xfrm>
            <a:off x="457200" y="2255729"/>
            <a:ext cx="3876261" cy="4032448"/>
          </a:xfrm>
          <a:gradFill flip="none" rotWithShape="1">
            <a:gsLst>
              <a:gs pos="0">
                <a:srgbClr val="CFADCF">
                  <a:tint val="66000"/>
                  <a:satMod val="160000"/>
                </a:srgbClr>
              </a:gs>
              <a:gs pos="50000">
                <a:srgbClr val="CFADCF">
                  <a:tint val="44500"/>
                  <a:satMod val="160000"/>
                </a:srgbClr>
              </a:gs>
              <a:gs pos="100000">
                <a:srgbClr val="CFADCF">
                  <a:tint val="23500"/>
                  <a:satMod val="160000"/>
                </a:srgbClr>
              </a:gs>
            </a:gsLst>
            <a:lin ang="2700000" scaled="1"/>
            <a:tileRect/>
          </a:gra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fontAlgn="base">
              <a:buClrTx/>
              <a:buSzPct val="100000"/>
              <a:buFont typeface="Arial" panose="020B0604020202020204" pitchFamily="34" charset="0"/>
              <a:buChar char="•"/>
            </a:pPr>
            <a:r>
              <a:rPr lang="lt-LT" dirty="0">
                <a:ln w="0"/>
                <a:solidFill>
                  <a:schemeClr val="tx1"/>
                </a:solidFill>
                <a:cs typeface="Arial" panose="020B0604020202020204" pitchFamily="34" charset="0"/>
              </a:rPr>
              <a:t>Kiek žmonių yra jūsų palaikymo sistemoje?</a:t>
            </a:r>
          </a:p>
          <a:p>
            <a:pPr lvl="0" fontAlgn="base">
              <a:buClrTx/>
              <a:buSzPct val="100000"/>
              <a:buFont typeface="Arial" panose="020B0604020202020204" pitchFamily="34" charset="0"/>
              <a:buChar char="•"/>
            </a:pPr>
            <a:r>
              <a:rPr lang="lt-LT" dirty="0">
                <a:ln w="0"/>
                <a:solidFill>
                  <a:schemeClr val="tx1"/>
                </a:solidFill>
                <a:cs typeface="Arial" panose="020B0604020202020204" pitchFamily="34" charset="0"/>
              </a:rPr>
              <a:t>Kas yra jūsų palaikymo sistemoje? (draugai, šeimos nariai, kaimynai)</a:t>
            </a:r>
          </a:p>
          <a:p>
            <a:pPr lvl="0" fontAlgn="base">
              <a:buClrTx/>
              <a:buSzPct val="100000"/>
              <a:buFont typeface="Arial" panose="020B0604020202020204" pitchFamily="34" charset="0"/>
              <a:buChar char="•"/>
            </a:pPr>
            <a:r>
              <a:rPr lang="lt-LT" dirty="0">
                <a:ln w="0"/>
                <a:solidFill>
                  <a:schemeClr val="tx1"/>
                </a:solidFill>
                <a:cs typeface="Arial" panose="020B0604020202020204" pitchFamily="34" charset="0"/>
              </a:rPr>
              <a:t>Ar yra kas nors, su kuo norėtumėte užmegzti artimesnius santykius? Kas tas žmogus?</a:t>
            </a:r>
          </a:p>
          <a:p>
            <a:pPr lvl="0" fontAlgn="base">
              <a:buClrTx/>
              <a:buSzPct val="100000"/>
              <a:buFont typeface="Arial" panose="020B0604020202020204" pitchFamily="34" charset="0"/>
              <a:buChar char="•"/>
            </a:pPr>
            <a:r>
              <a:rPr lang="lt-LT" dirty="0">
                <a:ln w="0"/>
                <a:solidFill>
                  <a:schemeClr val="tx1"/>
                </a:solidFill>
                <a:cs typeface="Arial" panose="020B0604020202020204" pitchFamily="34" charset="0"/>
              </a:rPr>
              <a:t>Ar yra kas nors, su kuo norėtumėte mažiau bendrauti? Kas tas žmogus?</a:t>
            </a:r>
            <a:endParaRPr lang="lv-LV" dirty="0">
              <a:ln w="0"/>
              <a:solidFill>
                <a:schemeClr val="tx1"/>
              </a:solidFill>
              <a:cs typeface="Arial" panose="020B0604020202020204" pitchFamily="34" charset="0"/>
            </a:endParaRPr>
          </a:p>
        </p:txBody>
      </p:sp>
      <p:sp>
        <p:nvSpPr>
          <p:cNvPr id="4" name="Content Placeholder 3"/>
          <p:cNvSpPr>
            <a:spLocks noGrp="1"/>
          </p:cNvSpPr>
          <p:nvPr>
            <p:ph sz="half" idx="2"/>
          </p:nvPr>
        </p:nvSpPr>
        <p:spPr>
          <a:xfrm>
            <a:off x="4572002" y="1676400"/>
            <a:ext cx="3876260" cy="4632919"/>
          </a:xfrm>
        </p:spPr>
        <p:txBody>
          <a:bodyPr>
            <a:normAutofit fontScale="77500" lnSpcReduction="20000"/>
          </a:bodyPr>
          <a:lstStyle/>
          <a:p>
            <a:pPr marL="102870" indent="0" fontAlgn="base">
              <a:buNone/>
            </a:pPr>
            <a:endParaRPr lang="lv-LV" dirty="0"/>
          </a:p>
          <a:p>
            <a:pPr marL="102870" indent="0" fontAlgn="base">
              <a:buNone/>
            </a:pPr>
            <a:endParaRPr lang="lv-LV" dirty="0"/>
          </a:p>
          <a:p>
            <a:pPr marL="102870" indent="0">
              <a:buNone/>
            </a:pPr>
            <a:endParaRPr lang="lv-LV" dirty="0"/>
          </a:p>
          <a:p>
            <a:endParaRPr lang="lv-LV" dirty="0"/>
          </a:p>
        </p:txBody>
      </p:sp>
      <p:sp>
        <p:nvSpPr>
          <p:cNvPr id="5" name="Content Placeholder 2"/>
          <p:cNvSpPr txBox="1">
            <a:spLocks/>
          </p:cNvSpPr>
          <p:nvPr/>
        </p:nvSpPr>
        <p:spPr>
          <a:xfrm>
            <a:off x="4572001" y="2276872"/>
            <a:ext cx="3700463" cy="4032448"/>
          </a:xfrm>
          <a:prstGeom prst="rect">
            <a:avLst/>
          </a:prstGeom>
          <a:gradFill flip="none" rotWithShape="1">
            <a:gsLst>
              <a:gs pos="0">
                <a:srgbClr val="CFADCF">
                  <a:tint val="66000"/>
                  <a:satMod val="160000"/>
                </a:srgbClr>
              </a:gs>
              <a:gs pos="50000">
                <a:srgbClr val="CFADCF">
                  <a:tint val="44500"/>
                  <a:satMod val="160000"/>
                </a:srgbClr>
              </a:gs>
              <a:gs pos="100000">
                <a:srgbClr val="CFADCF">
                  <a:tint val="23500"/>
                  <a:satMod val="160000"/>
                </a:srgbClr>
              </a:gs>
            </a:gsLst>
            <a:lin ang="13500000" scaled="1"/>
            <a:tileRect/>
          </a:gra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100" dirty="0"/>
              <a:t>Ar tokios paramos norite?</a:t>
            </a:r>
          </a:p>
          <a:p>
            <a:r>
              <a:rPr lang="lt-LT" sz="2100" dirty="0"/>
              <a:t>Ar pakankamai? Kokios paramos trūksta? Kaip galėjai gauti tokią paramą?</a:t>
            </a:r>
          </a:p>
          <a:p>
            <a:r>
              <a:rPr lang="lt-LT" sz="2100" dirty="0"/>
              <a:t>Kokia parama jums tikrai yra teigiama tiek, kiek jums reikia, kad įsitikintumėte, jog ją turite?</a:t>
            </a:r>
          </a:p>
          <a:p>
            <a:r>
              <a:rPr lang="lt-LT" sz="2100" dirty="0"/>
              <a:t>Kokius blokus galėtumėte sumažinti?</a:t>
            </a:r>
            <a:endParaRPr lang="lv-LV" sz="2100" dirty="0"/>
          </a:p>
        </p:txBody>
      </p:sp>
    </p:spTree>
    <p:extLst>
      <p:ext uri="{BB962C8B-B14F-4D97-AF65-F5344CB8AC3E}">
        <p14:creationId xmlns:p14="http://schemas.microsoft.com/office/powerpoint/2010/main" val="16508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7713C7-221E-4B89-8488-7F996E49C75A}"/>
              </a:ext>
            </a:extLst>
          </p:cNvPr>
          <p:cNvSpPr>
            <a:spLocks noGrp="1"/>
          </p:cNvSpPr>
          <p:nvPr>
            <p:ph type="title"/>
          </p:nvPr>
        </p:nvSpPr>
        <p:spPr/>
        <p:txBody>
          <a:bodyPr>
            <a:noAutofit/>
          </a:bodyPr>
          <a:lstStyle/>
          <a:p>
            <a:pPr algn="ctr"/>
            <a:r>
              <a:rPr lang="lt-LT" sz="3000" b="1" dirty="0">
                <a:solidFill>
                  <a:srgbClr val="000000"/>
                </a:solidFill>
                <a:latin typeface="Cambria" panose="02040503050406030204" pitchFamily="18" charset="0"/>
              </a:rPr>
              <a:t>Sukurkite veiksmų planą, kaip gauti reikiamą paramą!</a:t>
            </a:r>
            <a:endParaRPr lang="lv-LV" sz="3000" b="1" dirty="0">
              <a:latin typeface="Cambria" panose="02040503050406030204" pitchFamily="18" charset="0"/>
            </a:endParaRPr>
          </a:p>
        </p:txBody>
      </p:sp>
      <p:sp>
        <p:nvSpPr>
          <p:cNvPr id="3" name="Content Placeholder 2">
            <a:extLst>
              <a:ext uri="{FF2B5EF4-FFF2-40B4-BE49-F238E27FC236}">
                <a16:creationId xmlns="" xmlns:a16="http://schemas.microsoft.com/office/drawing/2014/main" id="{8B35F6D5-EFB4-4AE2-8522-EB39CAF05E57}"/>
              </a:ext>
            </a:extLst>
          </p:cNvPr>
          <p:cNvSpPr>
            <a:spLocks noGrp="1"/>
          </p:cNvSpPr>
          <p:nvPr>
            <p:ph sz="half" idx="1"/>
          </p:nvPr>
        </p:nvSpPr>
        <p:spPr>
          <a:xfrm>
            <a:off x="304800" y="2060848"/>
            <a:ext cx="4191000" cy="4263752"/>
          </a:xfrm>
        </p:spPr>
        <p:txBody>
          <a:bodyPr>
            <a:normAutofit fontScale="62500" lnSpcReduction="20000"/>
          </a:bodyPr>
          <a:lstStyle/>
          <a:p>
            <a:pPr>
              <a:buSzPct val="100000"/>
              <a:buFont typeface="Arial" panose="020B0604020202020204" pitchFamily="34" charset="0"/>
              <a:buChar char="•"/>
            </a:pPr>
            <a:endParaRPr lang="lv-LV" dirty="0"/>
          </a:p>
          <a:p>
            <a:pPr>
              <a:buClr>
                <a:schemeClr val="tx1"/>
              </a:buClr>
              <a:buSzPct val="100000"/>
              <a:buFont typeface="Arial" panose="020B0604020202020204" pitchFamily="34" charset="0"/>
              <a:buChar char="•"/>
            </a:pPr>
            <a:r>
              <a:rPr lang="lt-LT" dirty="0"/>
              <a:t>Mano palaikymo sistema atitinka mano dabartinius poreikius</a:t>
            </a:r>
          </a:p>
          <a:p>
            <a:pPr>
              <a:buClr>
                <a:schemeClr val="tx1"/>
              </a:buClr>
              <a:buSzPct val="100000"/>
              <a:buFont typeface="Arial" panose="020B0604020202020204" pitchFamily="34" charset="0"/>
              <a:buChar char="•"/>
            </a:pPr>
            <a:r>
              <a:rPr lang="lt-LT" dirty="0"/>
              <a:t>Man trūksta būtinos tam tikrų žmonių paramos</a:t>
            </a:r>
          </a:p>
          <a:p>
            <a:pPr>
              <a:buClr>
                <a:schemeClr val="tx1"/>
              </a:buClr>
              <a:buSzPct val="100000"/>
              <a:buFont typeface="Arial" panose="020B0604020202020204" pitchFamily="34" charset="0"/>
              <a:buChar char="•"/>
            </a:pPr>
            <a:r>
              <a:rPr lang="lt-LT" dirty="0"/>
              <a:t>Mano paramos sistemoje trūksta palaikančių žmonių</a:t>
            </a:r>
          </a:p>
          <a:p>
            <a:pPr>
              <a:buClr>
                <a:schemeClr val="tx1"/>
              </a:buClr>
              <a:buSzPct val="100000"/>
              <a:buFont typeface="Arial" panose="020B0604020202020204" pitchFamily="34" charset="0"/>
              <a:buChar char="•"/>
            </a:pPr>
            <a:r>
              <a:rPr lang="lt-LT" dirty="0"/>
              <a:t>Mano palaikymo sistemoje yra palaikančių žmonių. Tačiau man labai sunku prašyti pagalbos</a:t>
            </a:r>
          </a:p>
          <a:p>
            <a:pPr>
              <a:buClr>
                <a:schemeClr val="tx1"/>
              </a:buClr>
              <a:buSzPct val="100000"/>
              <a:buFont typeface="Arial" panose="020B0604020202020204" pitchFamily="34" charset="0"/>
              <a:buChar char="•"/>
            </a:pPr>
            <a:r>
              <a:rPr lang="lt-LT" dirty="0"/>
              <a:t>Kaip galiu parodyti kitiems žmonėms, kad man reikia jų paramos?</a:t>
            </a:r>
          </a:p>
          <a:p>
            <a:pPr>
              <a:buClr>
                <a:schemeClr val="tx1"/>
              </a:buClr>
              <a:buSzPct val="100000"/>
              <a:buFont typeface="Arial" panose="020B0604020202020204" pitchFamily="34" charset="0"/>
              <a:buChar char="•"/>
            </a:pPr>
            <a:r>
              <a:rPr lang="lt-LT" dirty="0"/>
              <a:t>Kas yra tas žmogus, su kuriuo turėčiau tobulėti/plėtoti/užmegzti tvirtus santykius?</a:t>
            </a:r>
            <a:endParaRPr lang="en-US" dirty="0"/>
          </a:p>
        </p:txBody>
      </p:sp>
      <p:sp>
        <p:nvSpPr>
          <p:cNvPr id="4" name="Content Placeholder 3">
            <a:extLst>
              <a:ext uri="{FF2B5EF4-FFF2-40B4-BE49-F238E27FC236}">
                <a16:creationId xmlns="" xmlns:a16="http://schemas.microsoft.com/office/drawing/2014/main" id="{5E46A40F-D162-48B3-B75F-F367D90A222B}"/>
              </a:ext>
            </a:extLst>
          </p:cNvPr>
          <p:cNvSpPr>
            <a:spLocks noGrp="1"/>
          </p:cNvSpPr>
          <p:nvPr>
            <p:ph sz="half" idx="2"/>
          </p:nvPr>
        </p:nvSpPr>
        <p:spPr>
          <a:xfrm>
            <a:off x="4648200" y="2060848"/>
            <a:ext cx="4343400" cy="4263752"/>
          </a:xfrm>
        </p:spPr>
        <p:txBody>
          <a:bodyPr>
            <a:normAutofit fontScale="62500" lnSpcReduction="20000"/>
          </a:bodyPr>
          <a:lstStyle/>
          <a:p>
            <a:endParaRPr lang="lv-LV" dirty="0"/>
          </a:p>
          <a:p>
            <a:pPr>
              <a:buClrTx/>
              <a:buFont typeface="Wingdings" panose="05000000000000000000" pitchFamily="2" charset="2"/>
              <a:buChar char="ü"/>
            </a:pPr>
            <a:r>
              <a:rPr lang="en-US" sz="3400" dirty="0" err="1"/>
              <a:t>Kokio</a:t>
            </a:r>
            <a:r>
              <a:rPr lang="en-US" sz="3400" dirty="0"/>
              <a:t> </a:t>
            </a:r>
            <a:r>
              <a:rPr lang="en-US" sz="3400" dirty="0" err="1"/>
              <a:t>tipo</a:t>
            </a:r>
            <a:r>
              <a:rPr lang="en-US" sz="3400" dirty="0"/>
              <a:t> </a:t>
            </a:r>
            <a:r>
              <a:rPr lang="en-US" sz="3400" dirty="0" err="1"/>
              <a:t>palaikymo</a:t>
            </a:r>
            <a:r>
              <a:rPr lang="en-US" sz="3400" dirty="0"/>
              <a:t> </a:t>
            </a:r>
            <a:r>
              <a:rPr lang="en-US" sz="3400" dirty="0" err="1"/>
              <a:t>jums</a:t>
            </a:r>
            <a:r>
              <a:rPr lang="en-US" sz="3400" dirty="0"/>
              <a:t> </a:t>
            </a:r>
            <a:r>
              <a:rPr lang="en-US" sz="3400" dirty="0" err="1"/>
              <a:t>reikia</a:t>
            </a:r>
            <a:r>
              <a:rPr lang="en-US" sz="3400" dirty="0"/>
              <a:t>?</a:t>
            </a:r>
          </a:p>
          <a:p>
            <a:pPr>
              <a:buClrTx/>
              <a:buFont typeface="Wingdings" panose="05000000000000000000" pitchFamily="2" charset="2"/>
              <a:buChar char="ü"/>
            </a:pPr>
            <a:endParaRPr lang="en-US" sz="3400" dirty="0"/>
          </a:p>
          <a:p>
            <a:pPr>
              <a:buClrTx/>
              <a:buFont typeface="Wingdings" panose="05000000000000000000" pitchFamily="2" charset="2"/>
              <a:buChar char="ü"/>
            </a:pPr>
            <a:r>
              <a:rPr lang="en-US" sz="3400" dirty="0" err="1"/>
              <a:t>Kaip</a:t>
            </a:r>
            <a:r>
              <a:rPr lang="en-US" sz="3400" dirty="0"/>
              <a:t> </a:t>
            </a:r>
            <a:r>
              <a:rPr lang="en-US" sz="3400" dirty="0" err="1"/>
              <a:t>ketinate</a:t>
            </a:r>
            <a:r>
              <a:rPr lang="en-US" sz="3400" dirty="0"/>
              <a:t> </a:t>
            </a:r>
            <a:r>
              <a:rPr lang="en-US" sz="3400" dirty="0" err="1"/>
              <a:t>gauti</a:t>
            </a:r>
            <a:r>
              <a:rPr lang="en-US" sz="3400" dirty="0"/>
              <a:t> </a:t>
            </a:r>
            <a:r>
              <a:rPr lang="en-US" sz="3400" dirty="0" err="1"/>
              <a:t>šią</a:t>
            </a:r>
            <a:r>
              <a:rPr lang="en-US" sz="3400" dirty="0"/>
              <a:t> </a:t>
            </a:r>
            <a:r>
              <a:rPr lang="en-US" sz="3400" dirty="0" err="1"/>
              <a:t>paramą</a:t>
            </a:r>
            <a:r>
              <a:rPr lang="en-US" sz="3400" dirty="0"/>
              <a:t>?</a:t>
            </a:r>
          </a:p>
          <a:p>
            <a:pPr>
              <a:buClrTx/>
              <a:buFont typeface="Wingdings" panose="05000000000000000000" pitchFamily="2" charset="2"/>
              <a:buChar char="ü"/>
            </a:pPr>
            <a:endParaRPr lang="en-US" sz="3400" dirty="0"/>
          </a:p>
          <a:p>
            <a:pPr>
              <a:buClrTx/>
              <a:buFont typeface="Wingdings" panose="05000000000000000000" pitchFamily="2" charset="2"/>
              <a:buChar char="ü"/>
            </a:pPr>
            <a:r>
              <a:rPr lang="en-US" sz="3400" dirty="0" err="1"/>
              <a:t>Kada</a:t>
            </a:r>
            <a:r>
              <a:rPr lang="en-US" sz="3400" dirty="0"/>
              <a:t> </a:t>
            </a:r>
            <a:r>
              <a:rPr lang="en-US" sz="3400" dirty="0" err="1"/>
              <a:t>gausite</a:t>
            </a:r>
            <a:r>
              <a:rPr lang="en-US" sz="3400" dirty="0"/>
              <a:t> </a:t>
            </a:r>
            <a:r>
              <a:rPr lang="en-US" sz="3400" dirty="0" err="1"/>
              <a:t>šią</a:t>
            </a:r>
            <a:r>
              <a:rPr lang="en-US" sz="3400" dirty="0"/>
              <a:t> </a:t>
            </a:r>
            <a:r>
              <a:rPr lang="en-US" sz="3400" dirty="0" err="1"/>
              <a:t>paramą</a:t>
            </a:r>
            <a:r>
              <a:rPr lang="en-US" sz="3400" dirty="0"/>
              <a:t>?</a:t>
            </a:r>
          </a:p>
          <a:p>
            <a:pPr>
              <a:buClrTx/>
              <a:buFont typeface="Wingdings" panose="05000000000000000000" pitchFamily="2" charset="2"/>
              <a:buChar char="ü"/>
            </a:pPr>
            <a:endParaRPr lang="en-US" sz="3400" dirty="0"/>
          </a:p>
          <a:p>
            <a:pPr>
              <a:buClrTx/>
              <a:buFont typeface="Wingdings" panose="05000000000000000000" pitchFamily="2" charset="2"/>
              <a:buChar char="ü"/>
            </a:pPr>
            <a:r>
              <a:rPr lang="en-US" sz="3400" dirty="0" smtClean="0"/>
              <a:t>K</a:t>
            </a:r>
            <a:r>
              <a:rPr lang="lt-LT" sz="3400" dirty="0" smtClean="0"/>
              <a:t>ą</a:t>
            </a:r>
            <a:r>
              <a:rPr lang="en-US" sz="3400" dirty="0" smtClean="0"/>
              <a:t> </a:t>
            </a:r>
            <a:r>
              <a:rPr lang="en-US" sz="3400" dirty="0"/>
              <a:t>tai </a:t>
            </a:r>
            <a:r>
              <a:rPr lang="en-US" sz="3400" dirty="0" err="1"/>
              <a:t>apima</a:t>
            </a:r>
            <a:r>
              <a:rPr lang="en-US" sz="3400" dirty="0"/>
              <a:t>?</a:t>
            </a:r>
            <a:endParaRPr lang="lv-LV" dirty="0"/>
          </a:p>
        </p:txBody>
      </p:sp>
      <p:sp>
        <p:nvSpPr>
          <p:cNvPr id="5" name="TextBox 4">
            <a:extLst>
              <a:ext uri="{FF2B5EF4-FFF2-40B4-BE49-F238E27FC236}">
                <a16:creationId xmlns="" xmlns:a16="http://schemas.microsoft.com/office/drawing/2014/main" id="{63E0D555-2B20-4878-8144-C4144DA7F6E8}"/>
              </a:ext>
            </a:extLst>
          </p:cNvPr>
          <p:cNvSpPr txBox="1"/>
          <p:nvPr/>
        </p:nvSpPr>
        <p:spPr>
          <a:xfrm>
            <a:off x="539552" y="1772816"/>
            <a:ext cx="3816424" cy="400110"/>
          </a:xfrm>
          <a:prstGeom prst="rect">
            <a:avLst/>
          </a:prstGeom>
          <a:noFill/>
        </p:spPr>
        <p:txBody>
          <a:bodyPr wrap="square" rtlCol="0">
            <a:spAutoFit/>
          </a:bodyPr>
          <a:lstStyle/>
          <a:p>
            <a:r>
              <a:rPr lang="lt-LT" sz="2000" b="1" dirty="0"/>
              <a:t>Išvados iš pratybų</a:t>
            </a:r>
            <a:endParaRPr lang="en-US" sz="2000" b="1" dirty="0"/>
          </a:p>
        </p:txBody>
      </p:sp>
      <p:sp>
        <p:nvSpPr>
          <p:cNvPr id="6" name="TextBox 5">
            <a:extLst>
              <a:ext uri="{FF2B5EF4-FFF2-40B4-BE49-F238E27FC236}">
                <a16:creationId xmlns="" xmlns:a16="http://schemas.microsoft.com/office/drawing/2014/main" id="{DED4AFA6-9C87-4839-A8DE-6B5A2C44650C}"/>
              </a:ext>
            </a:extLst>
          </p:cNvPr>
          <p:cNvSpPr txBox="1"/>
          <p:nvPr/>
        </p:nvSpPr>
        <p:spPr>
          <a:xfrm>
            <a:off x="4590728" y="1772816"/>
            <a:ext cx="4397824" cy="400110"/>
          </a:xfrm>
          <a:prstGeom prst="rect">
            <a:avLst/>
          </a:prstGeom>
          <a:noFill/>
        </p:spPr>
        <p:txBody>
          <a:bodyPr wrap="square" rtlCol="0">
            <a:spAutoFit/>
          </a:bodyPr>
          <a:lstStyle/>
          <a:p>
            <a:r>
              <a:rPr lang="lt-LT" sz="2000" b="1" dirty="0"/>
              <a:t>Asmeninis veiksmų planas</a:t>
            </a:r>
            <a:endParaRPr lang="en-US" sz="2000" b="1" dirty="0"/>
          </a:p>
        </p:txBody>
      </p:sp>
    </p:spTree>
    <p:extLst>
      <p:ext uri="{BB962C8B-B14F-4D97-AF65-F5344CB8AC3E}">
        <p14:creationId xmlns:p14="http://schemas.microsoft.com/office/powerpoint/2010/main" val="388340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0BB5B9-8F56-443E-B2F7-4BE45998897F}"/>
              </a:ext>
            </a:extLst>
          </p:cNvPr>
          <p:cNvSpPr>
            <a:spLocks noGrp="1"/>
          </p:cNvSpPr>
          <p:nvPr>
            <p:ph type="title"/>
          </p:nvPr>
        </p:nvSpPr>
        <p:spPr/>
        <p:txBody>
          <a:bodyPr>
            <a:normAutofit fontScale="90000"/>
          </a:bodyPr>
          <a:lstStyle/>
          <a:p>
            <a:pPr algn="ctr"/>
            <a:r>
              <a:rPr lang="lt-LT" sz="2800" b="1" dirty="0">
                <a:solidFill>
                  <a:srgbClr val="000000"/>
                </a:solidFill>
                <a:latin typeface="Cambria" panose="02040503050406030204" pitchFamily="18" charset="0"/>
              </a:rPr>
              <a:t>Santrauka: kaip pagerinti socialinės paramos tinklą</a:t>
            </a:r>
            <a:endParaRPr lang="lv-LV" b="1" dirty="0">
              <a:latin typeface="Cambria" panose="02040503050406030204" pitchFamily="18" charset="0"/>
            </a:endParaRPr>
          </a:p>
        </p:txBody>
      </p:sp>
      <p:sp>
        <p:nvSpPr>
          <p:cNvPr id="3" name="Content Placeholder 2">
            <a:extLst>
              <a:ext uri="{FF2B5EF4-FFF2-40B4-BE49-F238E27FC236}">
                <a16:creationId xmlns="" xmlns:a16="http://schemas.microsoft.com/office/drawing/2014/main" id="{F21C0B6C-C8FD-4CDD-8FE5-B174B0ACCEF4}"/>
              </a:ext>
            </a:extLst>
          </p:cNvPr>
          <p:cNvSpPr>
            <a:spLocks noGrp="1"/>
          </p:cNvSpPr>
          <p:nvPr>
            <p:ph sz="half" idx="1"/>
          </p:nvPr>
        </p:nvSpPr>
        <p:spPr>
          <a:xfrm>
            <a:off x="304800" y="1600200"/>
            <a:ext cx="4191000" cy="3556992"/>
          </a:xfrm>
        </p:spPr>
        <p:txBody>
          <a:bodyPr>
            <a:normAutofit fontScale="62500" lnSpcReduction="20000"/>
          </a:bodyPr>
          <a:lstStyle/>
          <a:p>
            <a:pPr>
              <a:buClrTx/>
              <a:buFont typeface="Wingdings" panose="05000000000000000000" pitchFamily="2" charset="2"/>
              <a:buChar char="Ø"/>
            </a:pPr>
            <a:r>
              <a:rPr lang="lt-LT" dirty="0"/>
              <a:t>Reguliariai susisiekite su kitais žmonėmis - paskambinkite, parašykite tekstą, susitikite</a:t>
            </a:r>
          </a:p>
          <a:p>
            <a:pPr>
              <a:buClrTx/>
              <a:buFont typeface="Wingdings" panose="05000000000000000000" pitchFamily="2" charset="2"/>
              <a:buChar char="Ø"/>
            </a:pPr>
            <a:r>
              <a:rPr lang="lt-LT" dirty="0"/>
              <a:t>Kalbėkite apie savo emocijas ir jausmus su žmonėmis, kurie jus supranta</a:t>
            </a:r>
          </a:p>
          <a:p>
            <a:pPr>
              <a:buClrTx/>
              <a:buFont typeface="Wingdings" panose="05000000000000000000" pitchFamily="2" charset="2"/>
              <a:buChar char="Ø"/>
            </a:pPr>
            <a:r>
              <a:rPr lang="lt-LT" dirty="0"/>
              <a:t>Nuoširdžiai pasidalykite savo mintimis ir jausmais. Pasikalbėkite apie savo rūpesčius ir poreikius (kai jiems buvo suteikta patarimų ir pagalbos). Paklauskite, ką kiti žmonės galvoja apie jūsų situaciją, ir parodykite, kad tai jums svarbu</a:t>
            </a:r>
            <a:endParaRPr lang="lv-LV" dirty="0"/>
          </a:p>
        </p:txBody>
      </p:sp>
      <p:sp>
        <p:nvSpPr>
          <p:cNvPr id="4" name="Content Placeholder 3">
            <a:extLst>
              <a:ext uri="{FF2B5EF4-FFF2-40B4-BE49-F238E27FC236}">
                <a16:creationId xmlns="" xmlns:a16="http://schemas.microsoft.com/office/drawing/2014/main" id="{B8DC3AD4-F029-4C35-BC45-EFB93F13C12E}"/>
              </a:ext>
            </a:extLst>
          </p:cNvPr>
          <p:cNvSpPr>
            <a:spLocks noGrp="1"/>
          </p:cNvSpPr>
          <p:nvPr>
            <p:ph sz="half" idx="2"/>
          </p:nvPr>
        </p:nvSpPr>
        <p:spPr>
          <a:xfrm>
            <a:off x="4648200" y="1600200"/>
            <a:ext cx="4343400" cy="3556992"/>
          </a:xfrm>
        </p:spPr>
        <p:txBody>
          <a:bodyPr>
            <a:normAutofit fontScale="62500" lnSpcReduction="20000"/>
          </a:bodyPr>
          <a:lstStyle/>
          <a:p>
            <a:pPr>
              <a:buClrTx/>
              <a:buFont typeface="Wingdings" panose="05000000000000000000" pitchFamily="2" charset="2"/>
              <a:buChar char="Ø"/>
            </a:pPr>
            <a:r>
              <a:rPr lang="lt-LT" dirty="0"/>
              <a:t>Būkite geras klausytojas. Parodykite susidomėjimą kitais, paklauskite, kaip jie yra, ir pažvelkite į anksčiau aptartas problemas. Patarkite, jei jūsų to paprašys</a:t>
            </a:r>
          </a:p>
          <a:p>
            <a:pPr>
              <a:buClrTx/>
              <a:buFont typeface="Wingdings" panose="05000000000000000000" pitchFamily="2" charset="2"/>
              <a:buChar char="Ø"/>
            </a:pPr>
            <a:r>
              <a:rPr lang="lt-LT" dirty="0"/>
              <a:t>Suplanuokite socialinę veiklą. Užtikrinkite santykių plėtojimo galimybes, dalyvaukite socialiniuose renginiuose, kurie suteikia jums teigiamų emocijų</a:t>
            </a:r>
            <a:endParaRPr lang="en-US" dirty="0"/>
          </a:p>
        </p:txBody>
      </p:sp>
      <p:pic>
        <p:nvPicPr>
          <p:cNvPr id="5" name="Picture 4">
            <a:extLst>
              <a:ext uri="{FF2B5EF4-FFF2-40B4-BE49-F238E27FC236}">
                <a16:creationId xmlns="" xmlns:a16="http://schemas.microsoft.com/office/drawing/2014/main" id="{8C7E8AF8-70F0-41A7-97ED-CC473413CEA4}"/>
              </a:ext>
            </a:extLst>
          </p:cNvPr>
          <p:cNvPicPr>
            <a:picLocks noChangeAspect="1"/>
          </p:cNvPicPr>
          <p:nvPr/>
        </p:nvPicPr>
        <p:blipFill>
          <a:blip r:embed="rId2"/>
          <a:stretch>
            <a:fillRect/>
          </a:stretch>
        </p:blipFill>
        <p:spPr>
          <a:xfrm>
            <a:off x="139579" y="5154488"/>
            <a:ext cx="2260721" cy="1503139"/>
          </a:xfrm>
          <a:prstGeom prst="rect">
            <a:avLst/>
          </a:prstGeom>
        </p:spPr>
      </p:pic>
      <p:pic>
        <p:nvPicPr>
          <p:cNvPr id="6" name="Picture 5">
            <a:extLst>
              <a:ext uri="{FF2B5EF4-FFF2-40B4-BE49-F238E27FC236}">
                <a16:creationId xmlns="" xmlns:a16="http://schemas.microsoft.com/office/drawing/2014/main" id="{9D102CDC-05D5-4429-A55D-01116D23BB60}"/>
              </a:ext>
            </a:extLst>
          </p:cNvPr>
          <p:cNvPicPr>
            <a:picLocks noChangeAspect="1"/>
          </p:cNvPicPr>
          <p:nvPr/>
        </p:nvPicPr>
        <p:blipFill>
          <a:blip r:embed="rId3"/>
          <a:stretch>
            <a:fillRect/>
          </a:stretch>
        </p:blipFill>
        <p:spPr>
          <a:xfrm>
            <a:off x="2375865" y="5154488"/>
            <a:ext cx="2261812" cy="1505843"/>
          </a:xfrm>
          <a:prstGeom prst="rect">
            <a:avLst/>
          </a:prstGeom>
        </p:spPr>
      </p:pic>
      <p:pic>
        <p:nvPicPr>
          <p:cNvPr id="7" name="Picture 6">
            <a:extLst>
              <a:ext uri="{FF2B5EF4-FFF2-40B4-BE49-F238E27FC236}">
                <a16:creationId xmlns="" xmlns:a16="http://schemas.microsoft.com/office/drawing/2014/main" id="{6275986C-F38A-4BF1-BBFC-97F3FBAA1577}"/>
              </a:ext>
            </a:extLst>
          </p:cNvPr>
          <p:cNvPicPr>
            <a:picLocks noChangeAspect="1"/>
          </p:cNvPicPr>
          <p:nvPr/>
        </p:nvPicPr>
        <p:blipFill>
          <a:blip r:embed="rId3"/>
          <a:stretch>
            <a:fillRect/>
          </a:stretch>
        </p:blipFill>
        <p:spPr>
          <a:xfrm>
            <a:off x="4661021" y="5160208"/>
            <a:ext cx="2261812" cy="1505843"/>
          </a:xfrm>
          <a:prstGeom prst="rect">
            <a:avLst/>
          </a:prstGeom>
        </p:spPr>
      </p:pic>
      <p:pic>
        <p:nvPicPr>
          <p:cNvPr id="8" name="Picture 7">
            <a:extLst>
              <a:ext uri="{FF2B5EF4-FFF2-40B4-BE49-F238E27FC236}">
                <a16:creationId xmlns="" xmlns:a16="http://schemas.microsoft.com/office/drawing/2014/main" id="{54C9DB61-772D-4931-B037-977C2ACB0C86}"/>
              </a:ext>
            </a:extLst>
          </p:cNvPr>
          <p:cNvPicPr>
            <a:picLocks noChangeAspect="1"/>
          </p:cNvPicPr>
          <p:nvPr/>
        </p:nvPicPr>
        <p:blipFill>
          <a:blip r:embed="rId3"/>
          <a:stretch>
            <a:fillRect/>
          </a:stretch>
        </p:blipFill>
        <p:spPr>
          <a:xfrm>
            <a:off x="6935654" y="5160208"/>
            <a:ext cx="2261812" cy="1505843"/>
          </a:xfrm>
          <a:prstGeom prst="rect">
            <a:avLst/>
          </a:prstGeom>
        </p:spPr>
      </p:pic>
    </p:spTree>
    <p:extLst>
      <p:ext uri="{BB962C8B-B14F-4D97-AF65-F5344CB8AC3E}">
        <p14:creationId xmlns:p14="http://schemas.microsoft.com/office/powerpoint/2010/main" val="410987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72" y="463620"/>
            <a:ext cx="8686800" cy="838200"/>
          </a:xfrm>
        </p:spPr>
        <p:txBody>
          <a:bodyPr/>
          <a:lstStyle/>
          <a:p>
            <a:pPr algn="ctr"/>
            <a:r>
              <a:rPr lang="lt-LT" dirty="0" smtClean="0"/>
              <a:t>Ačiū </a:t>
            </a:r>
            <a:r>
              <a:rPr lang="lt-LT" smtClean="0"/>
              <a:t>už dėmesį</a:t>
            </a:r>
            <a:r>
              <a:rPr lang="en-US" smtClean="0"/>
              <a:t>!</a:t>
            </a:r>
            <a:endParaRPr lang="en-US" dirty="0"/>
          </a:p>
        </p:txBody>
      </p:sp>
      <p:pic>
        <p:nvPicPr>
          <p:cNvPr id="4" name="Content Placeholder 3">
            <a:extLst>
              <a:ext uri="{FF2B5EF4-FFF2-40B4-BE49-F238E27FC236}">
                <a16:creationId xmlns="" xmlns:a16="http://schemas.microsoft.com/office/drawing/2014/main" id="{FEF57CA6-1BBF-4321-B249-DD2857CA9055}"/>
              </a:ext>
            </a:extLst>
          </p:cNvPr>
          <p:cNvPicPr>
            <a:picLocks noGrp="1" noChangeAspect="1"/>
          </p:cNvPicPr>
          <p:nvPr>
            <p:ph idx="1"/>
          </p:nvPr>
        </p:nvPicPr>
        <p:blipFill>
          <a:blip r:embed="rId2"/>
          <a:stretch>
            <a:fillRect/>
          </a:stretch>
        </p:blipFill>
        <p:spPr>
          <a:xfrm>
            <a:off x="1571683" y="1501701"/>
            <a:ext cx="6249177" cy="4322514"/>
          </a:xfrm>
          <a:prstGeom prst="rect">
            <a:avLst/>
          </a:prstGeom>
        </p:spPr>
      </p:pic>
      <p:sp>
        <p:nvSpPr>
          <p:cNvPr id="3" name="TextBox 2">
            <a:extLst>
              <a:ext uri="{FF2B5EF4-FFF2-40B4-BE49-F238E27FC236}">
                <a16:creationId xmlns="" xmlns:a16="http://schemas.microsoft.com/office/drawing/2014/main" id="{2C8B87B3-79FF-4ACC-A121-72D82E35134E}"/>
              </a:ext>
            </a:extLst>
          </p:cNvPr>
          <p:cNvSpPr txBox="1"/>
          <p:nvPr/>
        </p:nvSpPr>
        <p:spPr>
          <a:xfrm>
            <a:off x="546448" y="5738128"/>
            <a:ext cx="8299648" cy="584775"/>
          </a:xfrm>
          <a:prstGeom prst="rect">
            <a:avLst/>
          </a:prstGeom>
          <a:noFill/>
        </p:spPr>
        <p:txBody>
          <a:bodyPr wrap="square" rtlCol="0">
            <a:spAutoFit/>
          </a:bodyPr>
          <a:lstStyle/>
          <a:p>
            <a:pPr algn="ctr"/>
            <a:r>
              <a:rPr lang="en-US" sz="3200" i="1" dirty="0"/>
              <a:t>What we can't do alone, we can do together!</a:t>
            </a:r>
            <a:endParaRPr lang="lv-LV" sz="3200" i="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Trek.thmx</Template>
  <TotalTime>8531</TotalTime>
  <Words>858</Words>
  <Application>Microsoft Office PowerPoint</Application>
  <PresentationFormat>Demonstracija ekrane (4:3)</PresentationFormat>
  <Paragraphs>142</Paragraphs>
  <Slides>8</Slides>
  <Notes>4</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Trek</vt:lpstr>
      <vt:lpstr>Asmens socialinės paramos tinklo tyrimas  Socialinis aktyvumas senjorams</vt:lpstr>
      <vt:lpstr>Ar atpažįstate asmenis, kurie į jūsų gyvenimą atneša šių keturių rūšių paramą?</vt:lpstr>
      <vt:lpstr>  Palaikymo sistemos tyrimas (1)                                       </vt:lpstr>
      <vt:lpstr>Palaikymo sistemos tyrimas (2)</vt:lpstr>
      <vt:lpstr>Palaikymo sistemos tyrimas: savikontrolės klausimai</vt:lpstr>
      <vt:lpstr>Sukurkite veiksmų planą, kaip gauti reikiamą paramą!</vt:lpstr>
      <vt:lpstr>Santrauka: kaip pagerinti socialinės paramos tinklą</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“Pieci airi”</dc:title>
  <dc:creator>Tatiana Azamatova</dc:creator>
  <cp:lastModifiedBy>120724</cp:lastModifiedBy>
  <cp:revision>616</cp:revision>
  <dcterms:created xsi:type="dcterms:W3CDTF">2016-03-31T07:25:02Z</dcterms:created>
  <dcterms:modified xsi:type="dcterms:W3CDTF">2021-08-16T12:51:41Z</dcterms:modified>
</cp:coreProperties>
</file>