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5" r:id="rId2"/>
    <p:sldId id="257" r:id="rId3"/>
    <p:sldId id="258" r:id="rId4"/>
    <p:sldId id="259" r:id="rId5"/>
    <p:sldId id="260" r:id="rId6"/>
    <p:sldId id="277" r:id="rId7"/>
    <p:sldId id="278" r:id="rId8"/>
    <p:sldId id="279" r:id="rId9"/>
    <p:sldId id="280" r:id="rId10"/>
    <p:sldId id="281" r:id="rId11"/>
    <p:sldId id="282" r:id="rId12"/>
    <p:sldId id="261" r:id="rId13"/>
    <p:sldId id="272" r:id="rId14"/>
    <p:sldId id="273" r:id="rId15"/>
    <p:sldId id="274" r:id="rId16"/>
    <p:sldId id="275" r:id="rId17"/>
    <p:sldId id="283" r:id="rId18"/>
    <p:sldId id="284" r:id="rId19"/>
    <p:sldId id="285" r:id="rId20"/>
    <p:sldId id="286" r:id="rId21"/>
    <p:sldId id="276" r:id="rId22"/>
  </p:sldIdLst>
  <p:sldSz cx="12192000" cy="6858000"/>
  <p:notesSz cx="7010400" cy="92964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006" autoAdjust="0"/>
    <p:restoredTop sz="54572" autoAdjust="0"/>
  </p:normalViewPr>
  <p:slideViewPr>
    <p:cSldViewPr snapToGrid="0">
      <p:cViewPr varScale="1">
        <p:scale>
          <a:sx n="50" d="100"/>
          <a:sy n="50" d="100"/>
        </p:scale>
        <p:origin x="6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lt-LT"/>
          </a:p>
        </p:txBody>
      </p:sp>
      <p:sp>
        <p:nvSpPr>
          <p:cNvPr id="3" name="Datos vietos rezervavimo ženklas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A84F953-F8E8-44D7-B5DC-1747E8A579E0}" type="datetimeFigureOut">
              <a:rPr lang="lt-LT" smtClean="0"/>
              <a:t>2021.09.10</a:t>
            </a:fld>
            <a:endParaRPr lang="lt-LT"/>
          </a:p>
        </p:txBody>
      </p:sp>
      <p:sp>
        <p:nvSpPr>
          <p:cNvPr id="4" name="Poraštės vietos rezervavimo ženklas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6CAA537-59A8-400C-B2B2-61472C6803EF}" type="slidenum">
              <a:rPr lang="lt-LT" smtClean="0"/>
              <a:t>‹#›</a:t>
            </a:fld>
            <a:endParaRPr lang="lt-LT"/>
          </a:p>
        </p:txBody>
      </p:sp>
    </p:spTree>
    <p:extLst>
      <p:ext uri="{BB962C8B-B14F-4D97-AF65-F5344CB8AC3E}">
        <p14:creationId xmlns:p14="http://schemas.microsoft.com/office/powerpoint/2010/main" val="414508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lt-LT"/>
          </a:p>
        </p:txBody>
      </p:sp>
      <p:sp>
        <p:nvSpPr>
          <p:cNvPr id="3" name="Datos vietos rezervavimo ženklas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90F393A-3F09-4E4B-95BC-64E4AA82C886}" type="datetimeFigureOut">
              <a:rPr lang="lt-LT" smtClean="0"/>
              <a:t>2021.09.03</a:t>
            </a:fld>
            <a:endParaRPr lang="lt-LT"/>
          </a:p>
        </p:txBody>
      </p:sp>
      <p:sp>
        <p:nvSpPr>
          <p:cNvPr id="4" name="Skaidrės vaizdo vietos rezervavimo ženklas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lt-LT"/>
          </a:p>
        </p:txBody>
      </p:sp>
      <p:sp>
        <p:nvSpPr>
          <p:cNvPr id="5" name="Pastabų vietos rezervavimo ženkl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D39B2FE-D180-4371-9119-B16345DFB8AD}" type="slidenum">
              <a:rPr lang="lt-LT" smtClean="0"/>
              <a:t>‹#›</a:t>
            </a:fld>
            <a:endParaRPr lang="lt-LT"/>
          </a:p>
        </p:txBody>
      </p:sp>
    </p:spTree>
    <p:extLst>
      <p:ext uri="{BB962C8B-B14F-4D97-AF65-F5344CB8AC3E}">
        <p14:creationId xmlns:p14="http://schemas.microsoft.com/office/powerpoint/2010/main" val="2897050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a:t>
            </a:fld>
            <a:endParaRPr lang="en-US"/>
          </a:p>
        </p:txBody>
      </p:sp>
    </p:spTree>
    <p:extLst>
      <p:ext uri="{BB962C8B-B14F-4D97-AF65-F5344CB8AC3E}">
        <p14:creationId xmlns:p14="http://schemas.microsoft.com/office/powerpoint/2010/main" val="2545602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14</a:t>
            </a:fld>
            <a:endParaRPr lang="en-US"/>
          </a:p>
        </p:txBody>
      </p:sp>
    </p:spTree>
    <p:extLst>
      <p:ext uri="{BB962C8B-B14F-4D97-AF65-F5344CB8AC3E}">
        <p14:creationId xmlns:p14="http://schemas.microsoft.com/office/powerpoint/2010/main" val="426306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15</a:t>
            </a:fld>
            <a:endParaRPr lang="en-US"/>
          </a:p>
        </p:txBody>
      </p:sp>
    </p:spTree>
    <p:extLst>
      <p:ext uri="{BB962C8B-B14F-4D97-AF65-F5344CB8AC3E}">
        <p14:creationId xmlns:p14="http://schemas.microsoft.com/office/powerpoint/2010/main" val="2478813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16</a:t>
            </a:fld>
            <a:endParaRPr lang="en-US"/>
          </a:p>
        </p:txBody>
      </p:sp>
    </p:spTree>
    <p:extLst>
      <p:ext uri="{BB962C8B-B14F-4D97-AF65-F5344CB8AC3E}">
        <p14:creationId xmlns:p14="http://schemas.microsoft.com/office/powerpoint/2010/main" val="2835824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17</a:t>
            </a:fld>
            <a:endParaRPr lang="en-US"/>
          </a:p>
        </p:txBody>
      </p:sp>
    </p:spTree>
    <p:extLst>
      <p:ext uri="{BB962C8B-B14F-4D97-AF65-F5344CB8AC3E}">
        <p14:creationId xmlns:p14="http://schemas.microsoft.com/office/powerpoint/2010/main" val="3582163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18</a:t>
            </a:fld>
            <a:endParaRPr lang="en-US"/>
          </a:p>
        </p:txBody>
      </p:sp>
    </p:spTree>
    <p:extLst>
      <p:ext uri="{BB962C8B-B14F-4D97-AF65-F5344CB8AC3E}">
        <p14:creationId xmlns:p14="http://schemas.microsoft.com/office/powerpoint/2010/main" val="35105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19</a:t>
            </a:fld>
            <a:endParaRPr lang="en-US"/>
          </a:p>
        </p:txBody>
      </p:sp>
    </p:spTree>
    <p:extLst>
      <p:ext uri="{BB962C8B-B14F-4D97-AF65-F5344CB8AC3E}">
        <p14:creationId xmlns:p14="http://schemas.microsoft.com/office/powerpoint/2010/main" val="11265293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20</a:t>
            </a:fld>
            <a:endParaRPr lang="en-US"/>
          </a:p>
        </p:txBody>
      </p:sp>
    </p:spTree>
    <p:extLst>
      <p:ext uri="{BB962C8B-B14F-4D97-AF65-F5344CB8AC3E}">
        <p14:creationId xmlns:p14="http://schemas.microsoft.com/office/powerpoint/2010/main" val="2561428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txBox="1">
            <a:spLocks noGrp="1"/>
          </p:cNvSpPr>
          <p:nvPr>
            <p:ph type="body" sz="quarter" idx="1"/>
          </p:nvPr>
        </p:nvSpPr>
        <p:spPr/>
        <p:txBody>
          <a:bodyPr/>
          <a:lstStyle/>
          <a:p>
            <a:pPr lvl="0"/>
            <a:r>
              <a:rPr lang="lt-LT" b="1" dirty="0" smtClean="0"/>
              <a:t>Finansinė nepriklausomybė.</a:t>
            </a:r>
            <a:r>
              <a:rPr lang="lt-LT" dirty="0" smtClean="0"/>
              <a:t> Vienas iš finansinės nepriklausomybės planavimo iššūkių yra tai, kad taupant nėra žinomas tikslus skaičius, po kiek reikia taupyti ir  kiek reikia sutaupyti senatvei. Reikalinga suma kiekvienam asmeniui skiriasi, ir nors egzistuoja kai kurios formulės. Teigiama, kad žmogus iki 67 m. amžiaus turi sutaupyti sumą, kuri turi būti 10-11 kartų didesnė metinį atlyginimą, sutaupytą iki 67 metų amžiaus. Aišku, nėra galimybės tiksliai numatyti, kokios išlaidos bus patirtos visą gyvenimą,</a:t>
            </a:r>
            <a:r>
              <a:rPr lang="lt-LT" baseline="0" dirty="0" smtClean="0"/>
              <a:t> todėl </a:t>
            </a:r>
            <a:r>
              <a:rPr lang="lt-LT" dirty="0" smtClean="0"/>
              <a:t>finansinė nepriklausomybė apibrėžiama plačiau. Laikoma, kad jei žmogus gali apmokėti pragyvenimo išlaidas nedirbdamas ir netapdamas priklausomas nuo kitų, tai jis – finansiškai nepriklausomas. Iš esmės, ar gali apmokėti einamąsias sąskaitas. </a:t>
            </a:r>
          </a:p>
          <a:p>
            <a:pPr lvl="0"/>
            <a:endParaRPr lang="lt-LT" dirty="0" smtClean="0"/>
          </a:p>
          <a:p>
            <a:pPr lvl="0"/>
            <a:r>
              <a:rPr lang="en-US" sz="1000" b="1" dirty="0"/>
              <a:t>Financial </a:t>
            </a:r>
            <a:r>
              <a:rPr lang="en-US" sz="1000" b="1" dirty="0"/>
              <a:t>Independence. </a:t>
            </a:r>
            <a:r>
              <a:rPr lang="en-US" sz="1000" dirty="0"/>
              <a:t>One of the challenges of planning for financial independence, however, is that there is no exact number to aim for when saving. The amount needed varies by individual, and though some formulas exist—most suggest that adults have between 10 and 11 times their annual salary saved by age 67—there is no way to accurately predict what expenses will be incurred throughout a lifetime.</a:t>
            </a:r>
            <a:endParaRPr lang="lt-LT" sz="1000" dirty="0"/>
          </a:p>
          <a:p>
            <a:pPr lvl="0"/>
            <a:r>
              <a:rPr lang="en-US" sz="1000" dirty="0"/>
              <a:t>Instead, financial independence is defined more broadly. It’s considered the ability to pay for living expenses without having to work or become dependent on others. Essentially, can the bills be paid</a:t>
            </a:r>
            <a:r>
              <a:rPr lang="en-US" sz="1000" dirty="0"/>
              <a:t>?</a:t>
            </a:r>
            <a:endParaRPr lang="lt-LT" sz="1000" dirty="0"/>
          </a:p>
        </p:txBody>
      </p:sp>
      <p:sp>
        <p:nvSpPr>
          <p:cNvPr id="4" name="Skaidrės numerio vietos rezervavimo ženklas 3"/>
          <p:cNvSpPr txBox="1"/>
          <p:nvPr/>
        </p:nvSpPr>
        <p:spPr>
          <a:xfrm>
            <a:off x="4059172" y="8977124"/>
            <a:ext cx="3105344" cy="472573"/>
          </a:xfrm>
          <a:prstGeom prst="rect">
            <a:avLst/>
          </a:prstGeom>
          <a:noFill/>
          <a:ln cap="flat">
            <a:noFill/>
          </a:ln>
        </p:spPr>
        <p:txBody>
          <a:bodyPr vert="horz" wrap="square" lIns="93177" tIns="46589" rIns="93177" bIns="46589" anchor="b" anchorCtr="0" compatLnSpc="1">
            <a:noAutofit/>
          </a:bodyPr>
          <a:lstStyle/>
          <a:p>
            <a:pPr algn="r" defTabSz="931774">
              <a:defRPr sz="1800" b="0" i="0" u="none" strike="noStrike" kern="0" cap="none" spc="0" baseline="0">
                <a:solidFill>
                  <a:srgbClr val="000000"/>
                </a:solidFill>
                <a:uFillTx/>
              </a:defRPr>
            </a:pPr>
            <a:fld id="{0573145D-8AED-4133-B8BC-EF8BE9DE91A8}" type="slidenum">
              <a:pPr algn="r" defTabSz="931774">
                <a:defRPr sz="1800" b="0" i="0" u="none" strike="noStrike" kern="0" cap="none" spc="0" baseline="0">
                  <a:solidFill>
                    <a:srgbClr val="000000"/>
                  </a:solidFill>
                  <a:uFillTx/>
                </a:defRPr>
              </a:pPr>
              <a:t>2</a:t>
            </a:fld>
            <a:endParaRPr lang="en-US" sz="1200">
              <a:solidFill>
                <a:srgbClr val="000000"/>
              </a:solidFill>
              <a:latin typeface="Calibri"/>
            </a:endParaRPr>
          </a:p>
        </p:txBody>
      </p:sp>
    </p:spTree>
    <p:extLst>
      <p:ext uri="{BB962C8B-B14F-4D97-AF65-F5344CB8AC3E}">
        <p14:creationId xmlns:p14="http://schemas.microsoft.com/office/powerpoint/2010/main" val="1347027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3</a:t>
            </a:fld>
            <a:endParaRPr lang="en-US"/>
          </a:p>
        </p:txBody>
      </p:sp>
    </p:spTree>
    <p:extLst>
      <p:ext uri="{BB962C8B-B14F-4D97-AF65-F5344CB8AC3E}">
        <p14:creationId xmlns:p14="http://schemas.microsoft.com/office/powerpoint/2010/main" val="3466489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4</a:t>
            </a:fld>
            <a:endParaRPr lang="en-US"/>
          </a:p>
        </p:txBody>
      </p:sp>
    </p:spTree>
    <p:extLst>
      <p:ext uri="{BB962C8B-B14F-4D97-AF65-F5344CB8AC3E}">
        <p14:creationId xmlns:p14="http://schemas.microsoft.com/office/powerpoint/2010/main" val="289217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txBox="1">
            <a:spLocks noGrp="1"/>
          </p:cNvSpPr>
          <p:nvPr>
            <p:ph type="body" sz="quarter" idx="1"/>
          </p:nvPr>
        </p:nvSpPr>
        <p:spPr/>
        <p:txBody>
          <a:bodyPr/>
          <a:lstStyle/>
          <a:p>
            <a:endParaRPr lang="lt-LT" dirty="0"/>
          </a:p>
        </p:txBody>
      </p:sp>
      <p:sp>
        <p:nvSpPr>
          <p:cNvPr id="4" name="Skaidrės numerio vietos rezervavimo ženklas 3"/>
          <p:cNvSpPr txBox="1"/>
          <p:nvPr/>
        </p:nvSpPr>
        <p:spPr>
          <a:xfrm>
            <a:off x="4059172" y="8977124"/>
            <a:ext cx="3105344" cy="472573"/>
          </a:xfrm>
          <a:prstGeom prst="rect">
            <a:avLst/>
          </a:prstGeom>
          <a:noFill/>
          <a:ln cap="flat">
            <a:noFill/>
          </a:ln>
        </p:spPr>
        <p:txBody>
          <a:bodyPr vert="horz" wrap="square" lIns="93177" tIns="46589" rIns="93177" bIns="46589" anchor="b" anchorCtr="0" compatLnSpc="1">
            <a:noAutofit/>
          </a:bodyPr>
          <a:lstStyle/>
          <a:p>
            <a:pPr algn="r" defTabSz="931774">
              <a:defRPr sz="1800" b="0" i="0" u="none" strike="noStrike" kern="0" cap="none" spc="0" baseline="0">
                <a:solidFill>
                  <a:srgbClr val="000000"/>
                </a:solidFill>
                <a:uFillTx/>
              </a:defRPr>
            </a:pPr>
            <a:fld id="{BCF788B1-5ABA-4B9E-9D31-78D1B0B1FEDC}" type="slidenum">
              <a:pPr algn="r" defTabSz="931774">
                <a:defRPr sz="1800" b="0" i="0" u="none" strike="noStrike" kern="0" cap="none" spc="0" baseline="0">
                  <a:solidFill>
                    <a:srgbClr val="000000"/>
                  </a:solidFill>
                  <a:uFillTx/>
                </a:defRPr>
              </a:pPr>
              <a:t>5</a:t>
            </a:fld>
            <a:endParaRPr lang="en-US" sz="1200">
              <a:solidFill>
                <a:srgbClr val="000000"/>
              </a:solidFill>
              <a:latin typeface="Calibri"/>
            </a:endParaRPr>
          </a:p>
        </p:txBody>
      </p:sp>
    </p:spTree>
    <p:extLst>
      <p:ext uri="{BB962C8B-B14F-4D97-AF65-F5344CB8AC3E}">
        <p14:creationId xmlns:p14="http://schemas.microsoft.com/office/powerpoint/2010/main" val="1359151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smtClean="0"/>
              <a:t>Kai susitvarkysite skolas ir kreditą, turite iš naujo apibrėžti biudžetą ir nuspręsti, kaip pinigai bus panaudoti didžiausiai naudai. Kompetentingas biudžetas yra žemėlapis su asfaltuotu keliu link finansinio tikslo. Kiekvieną mėnesį galite paskirti atskirus išlaidų elementus su tam tikru pinigų diapazonu ir neviršyti sumos, kad spontaniškos išlaidos nemažintų pajamų. Norėdami stebėti savo išlaidas, naudokite bankininkystės ir kitas programas.</a:t>
            </a:r>
            <a:endParaRPr lang="lt-LT" dirty="0"/>
          </a:p>
        </p:txBody>
      </p:sp>
      <p:sp>
        <p:nvSpPr>
          <p:cNvPr id="4" name="Skaidrės numerio vietos rezervavimo ženklas 3"/>
          <p:cNvSpPr>
            <a:spLocks noGrp="1"/>
          </p:cNvSpPr>
          <p:nvPr>
            <p:ph type="sldNum" sz="quarter" idx="10"/>
          </p:nvPr>
        </p:nvSpPr>
        <p:spPr/>
        <p:txBody>
          <a:bodyPr/>
          <a:lstStyle/>
          <a:p>
            <a:fld id="{1D39B2FE-D180-4371-9119-B16345DFB8AD}" type="slidenum">
              <a:rPr lang="lt-LT" smtClean="0"/>
              <a:t>9</a:t>
            </a:fld>
            <a:endParaRPr lang="lt-LT"/>
          </a:p>
        </p:txBody>
      </p:sp>
    </p:spTree>
    <p:extLst>
      <p:ext uri="{BB962C8B-B14F-4D97-AF65-F5344CB8AC3E}">
        <p14:creationId xmlns:p14="http://schemas.microsoft.com/office/powerpoint/2010/main" val="2025262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smtClean="0"/>
              <a:t>Tai nereiškia, kad norint gauti nemalonias pareigas reikia gauti 2–5 darbus. Darbas turėtų būti įdomus, nes tik tai motyvuoja tobulėti ir gauti daugiau pinigų už savo įgūdžius ir sugebėjimus. Turėtumėte didžiuotis savo darbu, todėl, jei turite dirbti su neapykanta nuobodžiame ofise, galite galvoti apie veiklos keitimą, išmokti daugiau ir pradėti ieškoti kažko įdomaus ir naujo. Būkite protingi, pagalvokite, kaip galite būti naudingi žmonėms, kokie įgūdžiai ir sugebėjimai jums yra geriausi. Būkite </a:t>
            </a:r>
            <a:r>
              <a:rPr lang="lt-LT" dirty="0" err="1" smtClean="0"/>
              <a:t>empatiški</a:t>
            </a:r>
            <a:r>
              <a:rPr lang="lt-LT" dirty="0" smtClean="0"/>
              <a:t> ir ieškokite aplinkinio pasaulio trūkumų. Atsakydami į šiuos klausimus ir užmezgę priežasties ir pasekmės ryšį, padėsite surasti savo verslo pradžios vektorių..</a:t>
            </a:r>
          </a:p>
          <a:p>
            <a:r>
              <a:rPr lang="lt-LT" dirty="0" smtClean="0"/>
              <a:t>Tikslo pasiekimas klausime, kaip tapti finansiškai nepriklausomu, yra ilgas procesas, susijęs su jūsų gyvenimo būdo ir savo mąstymo stiliaus pakeitimu. Čia nereikėtų tikėtis greitų rezultatų, todėl būkite kantrūs, būkite atidūs ir, žinoma, nenustokite tikėti sėkme..</a:t>
            </a:r>
          </a:p>
          <a:p>
            <a:endParaRPr lang="lt-LT" dirty="0"/>
          </a:p>
        </p:txBody>
      </p:sp>
      <p:sp>
        <p:nvSpPr>
          <p:cNvPr id="4" name="Skaidrės numerio vietos rezervavimo ženklas 3"/>
          <p:cNvSpPr>
            <a:spLocks noGrp="1"/>
          </p:cNvSpPr>
          <p:nvPr>
            <p:ph type="sldNum" sz="quarter" idx="10"/>
          </p:nvPr>
        </p:nvSpPr>
        <p:spPr/>
        <p:txBody>
          <a:bodyPr/>
          <a:lstStyle/>
          <a:p>
            <a:fld id="{1D39B2FE-D180-4371-9119-B16345DFB8AD}" type="slidenum">
              <a:rPr lang="lt-LT" smtClean="0"/>
              <a:t>11</a:t>
            </a:fld>
            <a:endParaRPr lang="lt-LT"/>
          </a:p>
        </p:txBody>
      </p:sp>
    </p:spTree>
    <p:extLst>
      <p:ext uri="{BB962C8B-B14F-4D97-AF65-F5344CB8AC3E}">
        <p14:creationId xmlns:p14="http://schemas.microsoft.com/office/powerpoint/2010/main" val="2340639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dirty="0" smtClean="0">
                <a:effectLst/>
              </a:rPr>
              <a:t>Vartojimo kreditų bendrovės „</a:t>
            </a:r>
            <a:r>
              <a:rPr lang="lt-LT" dirty="0" err="1" smtClean="0">
                <a:effectLst/>
              </a:rPr>
              <a:t>Vivus.lt</a:t>
            </a:r>
            <a:r>
              <a:rPr lang="lt-LT" dirty="0" smtClean="0">
                <a:effectLst/>
              </a:rPr>
              <a:t>“ iniciatyva tyrimų kompanijos „</a:t>
            </a:r>
            <a:r>
              <a:rPr lang="lt-LT" dirty="0" err="1" smtClean="0">
                <a:effectLst/>
              </a:rPr>
              <a:t>Kantar</a:t>
            </a:r>
            <a:r>
              <a:rPr lang="lt-LT" dirty="0" smtClean="0">
                <a:effectLst/>
              </a:rPr>
              <a:t> TNS“</a:t>
            </a:r>
            <a:r>
              <a:rPr lang="lt-LT" baseline="0" dirty="0" smtClean="0">
                <a:effectLst/>
              </a:rPr>
              <a:t> </a:t>
            </a:r>
            <a:r>
              <a:rPr lang="lt-LT" dirty="0" smtClean="0">
                <a:effectLst/>
              </a:rPr>
              <a:t>atlikta apklausa atskleidė, jog net 44 proc. lietuvių nesijaučia finansiškai saugūs. Šeimos finansų konsultantė Jelena </a:t>
            </a:r>
            <a:r>
              <a:rPr lang="lt-LT" dirty="0" err="1" smtClean="0">
                <a:effectLst/>
              </a:rPr>
              <a:t>Šulžickienė</a:t>
            </a:r>
            <a:r>
              <a:rPr lang="lt-LT" dirty="0" smtClean="0">
                <a:effectLst/>
              </a:rPr>
              <a:t> pateikia dešimt patarimų, kurie padės kontroliuoti šeimos išlaidas ir suteiks taip trokštamą užtikrintumą:</a:t>
            </a:r>
            <a:br>
              <a:rPr lang="lt-LT" dirty="0" smtClean="0">
                <a:effectLst/>
              </a:rPr>
            </a:br>
            <a:r>
              <a:rPr lang="lt-LT" dirty="0" smtClean="0">
                <a:effectLst/>
              </a:rPr>
              <a:t>Skaitykite daugiau: https://www.15min.lt/verslas/naujiena/pranesimai/10-patarimu-sekmingam-seimos-biudzeto-planavimui-231-858460?copied</a:t>
            </a:r>
          </a:p>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12</a:t>
            </a:fld>
            <a:endParaRPr lang="en-US"/>
          </a:p>
        </p:txBody>
      </p:sp>
    </p:spTree>
    <p:extLst>
      <p:ext uri="{BB962C8B-B14F-4D97-AF65-F5344CB8AC3E}">
        <p14:creationId xmlns:p14="http://schemas.microsoft.com/office/powerpoint/2010/main" val="2218306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31800" y="708025"/>
            <a:ext cx="6302375" cy="3544888"/>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13</a:t>
            </a:fld>
            <a:endParaRPr lang="en-US"/>
          </a:p>
        </p:txBody>
      </p:sp>
    </p:spTree>
    <p:extLst>
      <p:ext uri="{BB962C8B-B14F-4D97-AF65-F5344CB8AC3E}">
        <p14:creationId xmlns:p14="http://schemas.microsoft.com/office/powerpoint/2010/main" val="3886218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2AD58BF5-A4C8-489C-8270-F3A54176691F}" type="datetimeFigureOut">
              <a:rPr lang="lt-LT" smtClean="0"/>
              <a:t>2021.09.03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80C974A-B0B7-462D-8671-9F249D8B0CDF}" type="slidenum">
              <a:rPr lang="lt-LT" smtClean="0"/>
              <a:t>‹#›</a:t>
            </a:fld>
            <a:endParaRPr lang="lt-LT"/>
          </a:p>
        </p:txBody>
      </p:sp>
    </p:spTree>
    <p:extLst>
      <p:ext uri="{BB962C8B-B14F-4D97-AF65-F5344CB8AC3E}">
        <p14:creationId xmlns:p14="http://schemas.microsoft.com/office/powerpoint/2010/main" val="3094589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2AD58BF5-A4C8-489C-8270-F3A54176691F}" type="datetimeFigureOut">
              <a:rPr lang="lt-LT" smtClean="0"/>
              <a:t>2021.09.03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80C974A-B0B7-462D-8671-9F249D8B0CDF}" type="slidenum">
              <a:rPr lang="lt-LT" smtClean="0"/>
              <a:t>‹#›</a:t>
            </a:fld>
            <a:endParaRPr lang="lt-LT"/>
          </a:p>
        </p:txBody>
      </p:sp>
    </p:spTree>
    <p:extLst>
      <p:ext uri="{BB962C8B-B14F-4D97-AF65-F5344CB8AC3E}">
        <p14:creationId xmlns:p14="http://schemas.microsoft.com/office/powerpoint/2010/main" val="2654875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2AD58BF5-A4C8-489C-8270-F3A54176691F}" type="datetimeFigureOut">
              <a:rPr lang="lt-LT" smtClean="0"/>
              <a:t>2021.09.03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80C974A-B0B7-462D-8671-9F249D8B0CDF}" type="slidenum">
              <a:rPr lang="lt-LT" smtClean="0"/>
              <a:t>‹#›</a:t>
            </a:fld>
            <a:endParaRPr lang="lt-LT"/>
          </a:p>
        </p:txBody>
      </p:sp>
    </p:spTree>
    <p:extLst>
      <p:ext uri="{BB962C8B-B14F-4D97-AF65-F5344CB8AC3E}">
        <p14:creationId xmlns:p14="http://schemas.microsoft.com/office/powerpoint/2010/main" val="296517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2AD58BF5-A4C8-489C-8270-F3A54176691F}" type="datetimeFigureOut">
              <a:rPr lang="lt-LT" smtClean="0"/>
              <a:t>2021.09.03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80C974A-B0B7-462D-8671-9F249D8B0CDF}" type="slidenum">
              <a:rPr lang="lt-LT" smtClean="0"/>
              <a:t>‹#›</a:t>
            </a:fld>
            <a:endParaRPr lang="lt-LT"/>
          </a:p>
        </p:txBody>
      </p:sp>
    </p:spTree>
    <p:extLst>
      <p:ext uri="{BB962C8B-B14F-4D97-AF65-F5344CB8AC3E}">
        <p14:creationId xmlns:p14="http://schemas.microsoft.com/office/powerpoint/2010/main" val="3733159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2AD58BF5-A4C8-489C-8270-F3A54176691F}" type="datetimeFigureOut">
              <a:rPr lang="lt-LT" smtClean="0"/>
              <a:t>2021.09.03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80C974A-B0B7-462D-8671-9F249D8B0CDF}" type="slidenum">
              <a:rPr lang="lt-LT" smtClean="0"/>
              <a:t>‹#›</a:t>
            </a:fld>
            <a:endParaRPr lang="lt-LT"/>
          </a:p>
        </p:txBody>
      </p:sp>
    </p:spTree>
    <p:extLst>
      <p:ext uri="{BB962C8B-B14F-4D97-AF65-F5344CB8AC3E}">
        <p14:creationId xmlns:p14="http://schemas.microsoft.com/office/powerpoint/2010/main" val="312688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2AD58BF5-A4C8-489C-8270-F3A54176691F}" type="datetimeFigureOut">
              <a:rPr lang="lt-LT" smtClean="0"/>
              <a:t>2021.09.03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F80C974A-B0B7-462D-8671-9F249D8B0CDF}" type="slidenum">
              <a:rPr lang="lt-LT" smtClean="0"/>
              <a:t>‹#›</a:t>
            </a:fld>
            <a:endParaRPr lang="lt-LT"/>
          </a:p>
        </p:txBody>
      </p:sp>
    </p:spTree>
    <p:extLst>
      <p:ext uri="{BB962C8B-B14F-4D97-AF65-F5344CB8AC3E}">
        <p14:creationId xmlns:p14="http://schemas.microsoft.com/office/powerpoint/2010/main" val="3887583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2AD58BF5-A4C8-489C-8270-F3A54176691F}" type="datetimeFigureOut">
              <a:rPr lang="lt-LT" smtClean="0"/>
              <a:t>2021.09.03</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F80C974A-B0B7-462D-8671-9F249D8B0CDF}" type="slidenum">
              <a:rPr lang="lt-LT" smtClean="0"/>
              <a:t>‹#›</a:t>
            </a:fld>
            <a:endParaRPr lang="lt-LT"/>
          </a:p>
        </p:txBody>
      </p:sp>
    </p:spTree>
    <p:extLst>
      <p:ext uri="{BB962C8B-B14F-4D97-AF65-F5344CB8AC3E}">
        <p14:creationId xmlns:p14="http://schemas.microsoft.com/office/powerpoint/2010/main" val="1209633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2AD58BF5-A4C8-489C-8270-F3A54176691F}" type="datetimeFigureOut">
              <a:rPr lang="lt-LT" smtClean="0"/>
              <a:t>2021.09.03</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F80C974A-B0B7-462D-8671-9F249D8B0CDF}" type="slidenum">
              <a:rPr lang="lt-LT" smtClean="0"/>
              <a:t>‹#›</a:t>
            </a:fld>
            <a:endParaRPr lang="lt-LT"/>
          </a:p>
        </p:txBody>
      </p:sp>
    </p:spTree>
    <p:extLst>
      <p:ext uri="{BB962C8B-B14F-4D97-AF65-F5344CB8AC3E}">
        <p14:creationId xmlns:p14="http://schemas.microsoft.com/office/powerpoint/2010/main" val="262906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2AD58BF5-A4C8-489C-8270-F3A54176691F}" type="datetimeFigureOut">
              <a:rPr lang="lt-LT" smtClean="0"/>
              <a:t>2021.09.03</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F80C974A-B0B7-462D-8671-9F249D8B0CDF}" type="slidenum">
              <a:rPr lang="lt-LT" smtClean="0"/>
              <a:t>‹#›</a:t>
            </a:fld>
            <a:endParaRPr lang="lt-LT"/>
          </a:p>
        </p:txBody>
      </p:sp>
    </p:spTree>
    <p:extLst>
      <p:ext uri="{BB962C8B-B14F-4D97-AF65-F5344CB8AC3E}">
        <p14:creationId xmlns:p14="http://schemas.microsoft.com/office/powerpoint/2010/main" val="2113876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2AD58BF5-A4C8-489C-8270-F3A54176691F}" type="datetimeFigureOut">
              <a:rPr lang="lt-LT" smtClean="0"/>
              <a:t>2021.09.03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F80C974A-B0B7-462D-8671-9F249D8B0CDF}" type="slidenum">
              <a:rPr lang="lt-LT" smtClean="0"/>
              <a:t>‹#›</a:t>
            </a:fld>
            <a:endParaRPr lang="lt-LT"/>
          </a:p>
        </p:txBody>
      </p:sp>
    </p:spTree>
    <p:extLst>
      <p:ext uri="{BB962C8B-B14F-4D97-AF65-F5344CB8AC3E}">
        <p14:creationId xmlns:p14="http://schemas.microsoft.com/office/powerpoint/2010/main" val="2035993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2AD58BF5-A4C8-489C-8270-F3A54176691F}" type="datetimeFigureOut">
              <a:rPr lang="lt-LT" smtClean="0"/>
              <a:t>2021.09.03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F80C974A-B0B7-462D-8671-9F249D8B0CDF}" type="slidenum">
              <a:rPr lang="lt-LT" smtClean="0"/>
              <a:t>‹#›</a:t>
            </a:fld>
            <a:endParaRPr lang="lt-LT"/>
          </a:p>
        </p:txBody>
      </p:sp>
    </p:spTree>
    <p:extLst>
      <p:ext uri="{BB962C8B-B14F-4D97-AF65-F5344CB8AC3E}">
        <p14:creationId xmlns:p14="http://schemas.microsoft.com/office/powerpoint/2010/main" val="2913455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D58BF5-A4C8-489C-8270-F3A54176691F}" type="datetimeFigureOut">
              <a:rPr lang="lt-LT" smtClean="0"/>
              <a:t>2021.09.03</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C974A-B0B7-462D-8671-9F249D8B0CDF}" type="slidenum">
              <a:rPr lang="lt-LT" smtClean="0"/>
              <a:t>‹#›</a:t>
            </a:fld>
            <a:endParaRPr lang="lt-LT"/>
          </a:p>
        </p:txBody>
      </p:sp>
    </p:spTree>
    <p:extLst>
      <p:ext uri="{BB962C8B-B14F-4D97-AF65-F5344CB8AC3E}">
        <p14:creationId xmlns:p14="http://schemas.microsoft.com/office/powerpoint/2010/main" val="2416446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00050" y="143343"/>
            <a:ext cx="11296650" cy="1024566"/>
          </a:xfrm>
        </p:spPr>
        <p:txBody>
          <a:bodyPr>
            <a:normAutofit fontScale="90000"/>
          </a:bodyPr>
          <a:lstStyle/>
          <a:p>
            <a:pPr lvl="0" algn="ctr"/>
            <a:r>
              <a:rPr lang="lt-LT" sz="2800" b="1" i="1" dirty="0" smtClean="0">
                <a:solidFill>
                  <a:srgbClr val="0070C0"/>
                </a:solidFill>
              </a:rPr>
              <a:t/>
            </a:r>
            <a:br>
              <a:rPr lang="lt-LT" sz="2800" b="1" i="1" dirty="0" smtClean="0">
                <a:solidFill>
                  <a:srgbClr val="0070C0"/>
                </a:solidFill>
              </a:rPr>
            </a:br>
            <a:r>
              <a:rPr lang="lt-LT" sz="2800" b="1" i="1" dirty="0" err="1" smtClean="0">
                <a:solidFill>
                  <a:srgbClr val="0070C0"/>
                </a:solidFill>
              </a:rPr>
              <a:t>Nordplus</a:t>
            </a:r>
            <a:r>
              <a:rPr lang="lt-LT" sz="2800" b="1" i="1" dirty="0" smtClean="0">
                <a:solidFill>
                  <a:srgbClr val="0070C0"/>
                </a:solidFill>
              </a:rPr>
              <a:t> </a:t>
            </a:r>
            <a:r>
              <a:rPr lang="lt-LT" sz="2800" b="1" i="1" dirty="0" err="1">
                <a:solidFill>
                  <a:srgbClr val="0070C0"/>
                </a:solidFill>
              </a:rPr>
              <a:t>Adult</a:t>
            </a:r>
            <a:r>
              <a:rPr lang="lt-LT" sz="2800" b="1" i="1" dirty="0">
                <a:solidFill>
                  <a:srgbClr val="0070C0"/>
                </a:solidFill>
              </a:rPr>
              <a:t> projektas</a:t>
            </a:r>
            <a:r>
              <a:rPr lang="en-US" sz="2800" b="1" i="1" dirty="0">
                <a:solidFill>
                  <a:srgbClr val="0070C0"/>
                </a:solidFill>
              </a:rPr>
              <a:t> NPAD-2020/10040</a:t>
            </a:r>
            <a:r>
              <a:rPr lang="en-US" sz="2800" b="1" dirty="0">
                <a:solidFill>
                  <a:srgbClr val="0070C0"/>
                </a:solidFill>
              </a:rPr>
              <a:t>:</a:t>
            </a:r>
            <a:br>
              <a:rPr lang="en-US" sz="2800" b="1" dirty="0">
                <a:solidFill>
                  <a:srgbClr val="0070C0"/>
                </a:solidFill>
              </a:rPr>
            </a:br>
            <a:r>
              <a:rPr lang="lt-LT" sz="2800" b="1" dirty="0">
                <a:solidFill>
                  <a:srgbClr val="0070C0"/>
                </a:solidFill>
              </a:rPr>
              <a:t>Amžius ne kliūtis</a:t>
            </a:r>
            <a:r>
              <a:rPr lang="en-US" sz="2800" b="1" dirty="0">
                <a:solidFill>
                  <a:srgbClr val="0070C0"/>
                </a:solidFill>
              </a:rPr>
              <a:t> II</a:t>
            </a:r>
            <a:br>
              <a:rPr lang="en-US" sz="2800" b="1" dirty="0">
                <a:solidFill>
                  <a:srgbClr val="0070C0"/>
                </a:solidFill>
              </a:rPr>
            </a:br>
            <a:endParaRPr lang="lt-LT" sz="2800" b="1" dirty="0">
              <a:solidFill>
                <a:srgbClr val="0070C0"/>
              </a:solidFill>
            </a:endParaRPr>
          </a:p>
        </p:txBody>
      </p:sp>
      <p:sp>
        <p:nvSpPr>
          <p:cNvPr id="3" name="Turinio vietos rezervavimo ženklas 2"/>
          <p:cNvSpPr txBox="1">
            <a:spLocks noGrp="1"/>
          </p:cNvSpPr>
          <p:nvPr>
            <p:ph idx="1"/>
          </p:nvPr>
        </p:nvSpPr>
        <p:spPr>
          <a:xfrm>
            <a:off x="400050" y="1024566"/>
            <a:ext cx="11296650" cy="5604834"/>
          </a:xfrm>
        </p:spPr>
        <p:txBody>
          <a:bodyPr anchorCtr="1"/>
          <a:lstStyle/>
          <a:p>
            <a:pPr marL="0" indent="0" algn="ctr">
              <a:buNone/>
            </a:pPr>
            <a:endParaRPr lang="lt-LT" b="1" dirty="0" smtClean="0"/>
          </a:p>
          <a:p>
            <a:pPr marL="0" indent="0" algn="ctr">
              <a:buNone/>
            </a:pPr>
            <a:r>
              <a:rPr lang="lt-LT" sz="2000" b="1" dirty="0" smtClean="0"/>
              <a:t>Sidabrinė </a:t>
            </a:r>
            <a:r>
              <a:rPr lang="lt-LT" sz="2000" b="1" dirty="0"/>
              <a:t>ekonomika ir iššūkiai pagyvenusiems žmonėms</a:t>
            </a:r>
            <a:r>
              <a:rPr lang="en-GB" sz="2000" b="1" dirty="0"/>
              <a:t>. </a:t>
            </a:r>
            <a:r>
              <a:rPr lang="lt-LT" sz="2000" b="1" dirty="0" smtClean="0"/>
              <a:t>Finansinė </a:t>
            </a:r>
            <a:r>
              <a:rPr lang="lt-LT" sz="2000" b="1" dirty="0"/>
              <a:t>nepriklausomybė ir šeimos biudžeto </a:t>
            </a:r>
            <a:r>
              <a:rPr lang="lt-LT" sz="2000" b="1" dirty="0" smtClean="0"/>
              <a:t>planavimas:</a:t>
            </a:r>
          </a:p>
          <a:p>
            <a:pPr marL="0" indent="0" algn="ctr">
              <a:buNone/>
            </a:pPr>
            <a:endParaRPr lang="lt-LT" sz="2000" b="1" dirty="0" smtClean="0"/>
          </a:p>
          <a:p>
            <a:pPr marL="0" indent="0" algn="ctr">
              <a:buNone/>
            </a:pPr>
            <a:r>
              <a:rPr lang="lt-LT" sz="3200" b="1" i="1" u="sng" dirty="0" smtClean="0"/>
              <a:t>4 </a:t>
            </a:r>
            <a:r>
              <a:rPr lang="lt-LT" sz="3200" b="1" i="1" u="sng" dirty="0"/>
              <a:t>dalis</a:t>
            </a:r>
            <a:r>
              <a:rPr lang="lt-LT" sz="3200" b="1" dirty="0" smtClean="0"/>
              <a:t>: </a:t>
            </a:r>
            <a:r>
              <a:rPr lang="lt-LT" sz="3200" dirty="0" smtClean="0"/>
              <a:t>Finansinė nepriklausomybė ir šeimos biudžeto planavimas</a:t>
            </a:r>
            <a:r>
              <a:rPr lang="lt-LT" sz="3200" dirty="0" smtClean="0">
                <a:solidFill>
                  <a:srgbClr val="0070C0"/>
                </a:solidFill>
              </a:rPr>
              <a:t> </a:t>
            </a:r>
            <a:endParaRPr lang="lt-LT" sz="3200" b="1" dirty="0"/>
          </a:p>
          <a:p>
            <a:pPr marL="0" indent="0" algn="ctr">
              <a:buNone/>
            </a:pPr>
            <a:endParaRPr lang="lt-LT" sz="800" b="1" dirty="0"/>
          </a:p>
          <a:p>
            <a:pPr marL="0" indent="0" algn="ctr">
              <a:buNone/>
            </a:pPr>
            <a:r>
              <a:rPr lang="en-US" sz="2400" b="1" dirty="0">
                <a:solidFill>
                  <a:srgbClr val="0070C0"/>
                </a:solidFill>
              </a:rPr>
              <a:t>G</a:t>
            </a:r>
            <a:r>
              <a:rPr lang="lt-LT" sz="2400" b="1" dirty="0" err="1">
                <a:solidFill>
                  <a:srgbClr val="0070C0"/>
                </a:solidFill>
              </a:rPr>
              <a:t>ediminas</a:t>
            </a:r>
            <a:r>
              <a:rPr lang="en-US" sz="2400" b="1" dirty="0">
                <a:solidFill>
                  <a:srgbClr val="0070C0"/>
                </a:solidFill>
              </a:rPr>
              <a:t> </a:t>
            </a:r>
            <a:r>
              <a:rPr lang="en-US" sz="2400" b="1" dirty="0" err="1">
                <a:solidFill>
                  <a:srgbClr val="0070C0"/>
                </a:solidFill>
              </a:rPr>
              <a:t>Kulie</a:t>
            </a:r>
            <a:r>
              <a:rPr lang="lt-LT" sz="2400" b="1" dirty="0">
                <a:solidFill>
                  <a:srgbClr val="0070C0"/>
                </a:solidFill>
              </a:rPr>
              <a:t>š</a:t>
            </a:r>
            <a:r>
              <a:rPr lang="en-US" sz="2400" b="1" dirty="0">
                <a:solidFill>
                  <a:srgbClr val="0070C0"/>
                </a:solidFill>
              </a:rPr>
              <a:t>is</a:t>
            </a:r>
            <a:r>
              <a:rPr lang="lt-LT" sz="2400" b="1" dirty="0">
                <a:solidFill>
                  <a:srgbClr val="0070C0"/>
                </a:solidFill>
              </a:rPr>
              <a:t> </a:t>
            </a:r>
            <a:r>
              <a:rPr lang="lt-LT" sz="2400" b="1" dirty="0"/>
              <a:t>–</a:t>
            </a:r>
            <a:r>
              <a:rPr lang="en-US" sz="2400" b="1" dirty="0"/>
              <a:t> </a:t>
            </a:r>
            <a:r>
              <a:rPr lang="lt-LT" sz="2400" b="1" dirty="0"/>
              <a:t>Lietuvos pensininkų sąjunga „Bočiai“</a:t>
            </a:r>
            <a:endParaRPr lang="en-US" sz="2400" b="1" dirty="0"/>
          </a:p>
          <a:p>
            <a:pPr marL="0" indent="0" algn="ctr">
              <a:buNone/>
            </a:pPr>
            <a:r>
              <a:rPr lang="en-US" sz="2400" b="1" dirty="0">
                <a:solidFill>
                  <a:srgbClr val="0070C0"/>
                </a:solidFill>
              </a:rPr>
              <a:t>J</a:t>
            </a:r>
            <a:r>
              <a:rPr lang="lt-LT" sz="2400" b="1" dirty="0" err="1">
                <a:solidFill>
                  <a:srgbClr val="0070C0"/>
                </a:solidFill>
              </a:rPr>
              <a:t>anis</a:t>
            </a:r>
            <a:r>
              <a:rPr lang="en-US" sz="2400" b="1" dirty="0">
                <a:solidFill>
                  <a:srgbClr val="0070C0"/>
                </a:solidFill>
              </a:rPr>
              <a:t> Balta</a:t>
            </a:r>
            <a:r>
              <a:rPr lang="lt-LT" sz="2400" b="1" dirty="0" err="1">
                <a:solidFill>
                  <a:srgbClr val="0070C0"/>
                </a:solidFill>
              </a:rPr>
              <a:t>čs</a:t>
            </a:r>
            <a:r>
              <a:rPr lang="lt-LT" sz="2400" b="1" dirty="0">
                <a:solidFill>
                  <a:srgbClr val="0070C0"/>
                </a:solidFill>
              </a:rPr>
              <a:t> </a:t>
            </a:r>
            <a:r>
              <a:rPr lang="lt-LT" sz="2400" b="1" dirty="0"/>
              <a:t>– Latvijos</a:t>
            </a:r>
          </a:p>
          <a:p>
            <a:pPr marL="0" indent="0" algn="ctr">
              <a:buNone/>
            </a:pPr>
            <a:r>
              <a:rPr lang="lt-LT" sz="2400" b="1" dirty="0">
                <a:solidFill>
                  <a:srgbClr val="0070C0"/>
                </a:solidFill>
              </a:rPr>
              <a:t>Mari </a:t>
            </a:r>
            <a:r>
              <a:rPr lang="lt-LT" sz="2400" b="1" dirty="0" err="1">
                <a:solidFill>
                  <a:srgbClr val="0070C0"/>
                </a:solidFill>
              </a:rPr>
              <a:t>Suurvali</a:t>
            </a:r>
            <a:r>
              <a:rPr lang="lt-LT" sz="2400" b="1" dirty="0">
                <a:solidFill>
                  <a:srgbClr val="0070C0"/>
                </a:solidFill>
              </a:rPr>
              <a:t> </a:t>
            </a:r>
            <a:r>
              <a:rPr lang="lt-LT" sz="2400" b="1" dirty="0"/>
              <a:t>– Tartu Universitetas</a:t>
            </a:r>
          </a:p>
          <a:p>
            <a:pPr marL="0" indent="0" algn="ctr">
              <a:buNone/>
            </a:pPr>
            <a:endParaRPr lang="lt-LT" sz="2400" b="1" dirty="0"/>
          </a:p>
          <a:p>
            <a:pPr marL="0" indent="0" algn="ctr">
              <a:buNone/>
            </a:pPr>
            <a:endParaRPr lang="en-US" sz="2400" b="1" dirty="0"/>
          </a:p>
          <a:p>
            <a:pPr marL="0" indent="0" algn="ctr">
              <a:buNone/>
            </a:pPr>
            <a:endParaRPr lang="lt-LT" dirty="0"/>
          </a:p>
        </p:txBody>
      </p:sp>
      <p:pic>
        <p:nvPicPr>
          <p:cNvPr id="4" name="Paveikslėlis 3"/>
          <p:cNvPicPr>
            <a:picLocks noChangeAspect="1"/>
          </p:cNvPicPr>
          <p:nvPr/>
        </p:nvPicPr>
        <p:blipFill>
          <a:blip r:embed="rId3"/>
          <a:stretch>
            <a:fillRect/>
          </a:stretch>
        </p:blipFill>
        <p:spPr>
          <a:xfrm>
            <a:off x="1569954" y="5367042"/>
            <a:ext cx="9144000" cy="1262358"/>
          </a:xfrm>
          <a:prstGeom prst="rect">
            <a:avLst/>
          </a:prstGeom>
        </p:spPr>
      </p:pic>
    </p:spTree>
    <p:extLst>
      <p:ext uri="{BB962C8B-B14F-4D97-AF65-F5344CB8AC3E}">
        <p14:creationId xmlns:p14="http://schemas.microsoft.com/office/powerpoint/2010/main" val="3789029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47650" y="190501"/>
            <a:ext cx="11563350" cy="800100"/>
          </a:xfrm>
        </p:spPr>
        <p:txBody>
          <a:bodyPr/>
          <a:lstStyle/>
          <a:p>
            <a:pPr algn="ctr"/>
            <a:r>
              <a:rPr lang="lt-LT" b="1" dirty="0" smtClean="0">
                <a:solidFill>
                  <a:srgbClr val="0070C0"/>
                </a:solidFill>
              </a:rPr>
              <a:t>5.1. Investuokite pinigus (9)</a:t>
            </a:r>
            <a:endParaRPr lang="lt-LT" b="1" dirty="0">
              <a:solidFill>
                <a:srgbClr val="0070C0"/>
              </a:solidFill>
            </a:endParaRPr>
          </a:p>
        </p:txBody>
      </p:sp>
      <p:sp>
        <p:nvSpPr>
          <p:cNvPr id="3" name="Turinio vietos rezervavimo ženklas 2"/>
          <p:cNvSpPr>
            <a:spLocks noGrp="1"/>
          </p:cNvSpPr>
          <p:nvPr>
            <p:ph idx="1"/>
          </p:nvPr>
        </p:nvSpPr>
        <p:spPr>
          <a:xfrm>
            <a:off x="247650" y="1252394"/>
            <a:ext cx="11563350" cy="5396055"/>
          </a:xfrm>
        </p:spPr>
        <p:txBody>
          <a:bodyPr>
            <a:normAutofit/>
          </a:bodyPr>
          <a:lstStyle/>
          <a:p>
            <a:r>
              <a:rPr lang="lt-LT" dirty="0"/>
              <a:t>Sužinokite, kas ir už ką imasi komisinių, galbūt tai yra banko mokestis už SMS pranešimus arba paslaugos, kurios jūs ilgai nenaudojote, prenumerata. Svarbios įvairios mažos komisijos ir procentai.</a:t>
            </a:r>
          </a:p>
          <a:p>
            <a:r>
              <a:rPr lang="lt-LT" dirty="0"/>
              <a:t>Kai išsiaiškinsite, kas ims pinigus už finansines operacijas ar už tai, kad naudojasi papildomais tarifais ir galimybėmis, ir už ką, ​​turėsite papildomų santaupų</a:t>
            </a:r>
            <a:r>
              <a:rPr lang="lt-LT" dirty="0" smtClean="0"/>
              <a:t>..</a:t>
            </a:r>
          </a:p>
          <a:p>
            <a:r>
              <a:rPr lang="lt-LT" dirty="0"/>
              <a:t>Sumokėję skolas, sumažinę nereikalingas išlaidas ir išmokę taupyti, pereikite prie kito etapo. Tai slypi tame, kad jūs ne tik dirbate dėl pinigų, bet ir jie dirba jums. Žinoma, nereikia į viską investuoti savo lėšų. Galite iškart atsisakyti abejotinų projektų, kuriuose nesate tikri ir dar nesuprantate ar dar nesuprantate. Pagrindinis gero investuotojo tikslas yra reguliariai gauti stabilias pajamas ir nesitenkinti tiesioginėmis pajamomis </a:t>
            </a:r>
            <a:r>
              <a:rPr lang="lt-LT" dirty="0" err="1"/>
              <a:t>spekuliant</a:t>
            </a:r>
            <a:r>
              <a:rPr lang="lt-LT" dirty="0"/>
              <a:t>..</a:t>
            </a:r>
          </a:p>
          <a:p>
            <a:endParaRPr lang="lt-LT" dirty="0"/>
          </a:p>
        </p:txBody>
      </p:sp>
    </p:spTree>
    <p:extLst>
      <p:ext uri="{BB962C8B-B14F-4D97-AF65-F5344CB8AC3E}">
        <p14:creationId xmlns:p14="http://schemas.microsoft.com/office/powerpoint/2010/main" val="3180769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85750" y="190501"/>
            <a:ext cx="11430000" cy="781050"/>
          </a:xfrm>
        </p:spPr>
        <p:txBody>
          <a:bodyPr/>
          <a:lstStyle/>
          <a:p>
            <a:pPr algn="ctr"/>
            <a:r>
              <a:rPr lang="lt-LT" b="1" dirty="0" smtClean="0">
                <a:solidFill>
                  <a:srgbClr val="0070C0"/>
                </a:solidFill>
              </a:rPr>
              <a:t>5.1. Dirbk sunkiau ir geriau (10)</a:t>
            </a:r>
            <a:endParaRPr lang="lt-LT" b="1" dirty="0">
              <a:solidFill>
                <a:srgbClr val="0070C0"/>
              </a:solidFill>
            </a:endParaRPr>
          </a:p>
        </p:txBody>
      </p:sp>
      <p:sp>
        <p:nvSpPr>
          <p:cNvPr id="3" name="Turinio vietos rezervavimo ženklas 2"/>
          <p:cNvSpPr>
            <a:spLocks noGrp="1"/>
          </p:cNvSpPr>
          <p:nvPr>
            <p:ph idx="1"/>
          </p:nvPr>
        </p:nvSpPr>
        <p:spPr>
          <a:xfrm>
            <a:off x="285750" y="1252394"/>
            <a:ext cx="11639550" cy="5338905"/>
          </a:xfrm>
        </p:spPr>
        <p:txBody>
          <a:bodyPr/>
          <a:lstStyle/>
          <a:p>
            <a:r>
              <a:rPr lang="lt-LT" sz="3600" dirty="0"/>
              <a:t>Norėdami padidinti savo turtą, apsvarstykite galimybę investuoti pinigus į akcijas, obligacijas ir kitą akcijų rinkos turtą. Padarykite banko indėlį, kad apsaugotumėte pinigus nuo infliacijos. Be to, investuokite į save, savo išsilavinimą ir profesinių įgūdžių </a:t>
            </a:r>
            <a:r>
              <a:rPr lang="lt-LT" sz="3600" dirty="0" smtClean="0"/>
              <a:t>tobulinimą</a:t>
            </a:r>
          </a:p>
          <a:p>
            <a:r>
              <a:rPr lang="lt-LT" sz="3600" dirty="0"/>
              <a:t>.. Pasyvūs pajamų šaltiniai, kuriuos gaunate iš savo investicijų, yra geri. Bet jei turite galimybę išplėsti savo darbo pareigas (ir padidinti atlyginimą) arba susirasti darbą ne visą darbo dieną, neprarasdami daug laiko ir energijos – nepraleiskite šios progos</a:t>
            </a:r>
            <a:r>
              <a:rPr lang="lt-LT" sz="3600" dirty="0" smtClean="0"/>
              <a:t>..</a:t>
            </a:r>
          </a:p>
          <a:p>
            <a:endParaRPr lang="lt-LT" dirty="0"/>
          </a:p>
        </p:txBody>
      </p:sp>
    </p:spTree>
    <p:extLst>
      <p:ext uri="{BB962C8B-B14F-4D97-AF65-F5344CB8AC3E}">
        <p14:creationId xmlns:p14="http://schemas.microsoft.com/office/powerpoint/2010/main" val="3690232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19100" y="274641"/>
            <a:ext cx="11430000" cy="672815"/>
          </a:xfrm>
        </p:spPr>
        <p:txBody>
          <a:bodyPr>
            <a:noAutofit/>
          </a:bodyPr>
          <a:lstStyle/>
          <a:p>
            <a:pPr lvl="0" algn="ctr"/>
            <a:r>
              <a:rPr lang="lt-LT" sz="4800" b="1" dirty="0" smtClean="0">
                <a:solidFill>
                  <a:srgbClr val="0070C0"/>
                </a:solidFill>
              </a:rPr>
              <a:t>5.2. Šeimos biudžeto planavimas(1)</a:t>
            </a:r>
            <a:endParaRPr lang="lt-LT" sz="4800" b="1" dirty="0">
              <a:solidFill>
                <a:srgbClr val="0070C0"/>
              </a:solidFill>
            </a:endParaRPr>
          </a:p>
        </p:txBody>
      </p:sp>
      <p:sp>
        <p:nvSpPr>
          <p:cNvPr id="3" name="Turinio vietos rezervavimo ženklas 2"/>
          <p:cNvSpPr txBox="1">
            <a:spLocks noGrp="1"/>
          </p:cNvSpPr>
          <p:nvPr>
            <p:ph idx="1"/>
          </p:nvPr>
        </p:nvSpPr>
        <p:spPr>
          <a:xfrm>
            <a:off x="419100" y="1027320"/>
            <a:ext cx="11430000" cy="5670935"/>
          </a:xfrm>
        </p:spPr>
        <p:txBody>
          <a:bodyPr>
            <a:normAutofit fontScale="55000" lnSpcReduction="20000"/>
          </a:bodyPr>
          <a:lstStyle/>
          <a:p>
            <a:pPr marL="0" indent="0">
              <a:buNone/>
            </a:pPr>
            <a:r>
              <a:rPr lang="lt-LT" sz="7300" b="1" dirty="0"/>
              <a:t>10 patarimų, padedančių kontroliuoti šeimos išlaidas ir užtikrinti reikiamą saugumą:</a:t>
            </a:r>
          </a:p>
          <a:p>
            <a:pPr marL="0" indent="0">
              <a:buNone/>
            </a:pPr>
            <a:r>
              <a:rPr lang="lt-LT" sz="5100" dirty="0" smtClean="0"/>
              <a:t>1. Įvertinkite </a:t>
            </a:r>
            <a:r>
              <a:rPr lang="lt-LT" sz="5100" dirty="0"/>
              <a:t>savo situaciją</a:t>
            </a:r>
            <a:r>
              <a:rPr lang="lt-LT" sz="5100" dirty="0" smtClean="0"/>
              <a:t>.</a:t>
            </a:r>
          </a:p>
          <a:p>
            <a:pPr marL="0" indent="0">
              <a:buNone/>
            </a:pPr>
            <a:r>
              <a:rPr lang="lt-LT" sz="4000" dirty="0"/>
              <a:t>Sudaryti šeimos biudžetą labai svarbu. Siekdami patogumo, galite naudotis įvairiomis išmaniosiomis programėlėmis (pvz., </a:t>
            </a:r>
            <a:r>
              <a:rPr lang="lt-LT" sz="4000" dirty="0" err="1"/>
              <a:t>Quick</a:t>
            </a:r>
            <a:r>
              <a:rPr lang="lt-LT" sz="4000" dirty="0"/>
              <a:t> Money) arba tiesiog Excel lentele, kurioje fiksuotumėte kiekvieną savo uždirbtą ir išleistą eurą. Tikrai nereikia labai smulkiai aprašyti savo išlaidas. Tačiau labai svarbu tai daryti kasdien, o pamiršus nebausti savęs. Drausmės ir įpročių susiformavimui reikia laiko.</a:t>
            </a:r>
            <a:br>
              <a:rPr lang="lt-LT" sz="4000" dirty="0"/>
            </a:br>
            <a:r>
              <a:rPr lang="lt-LT" sz="3600" dirty="0"/>
              <a:t/>
            </a:r>
            <a:br>
              <a:rPr lang="lt-LT" sz="3600" dirty="0"/>
            </a:br>
            <a:r>
              <a:rPr lang="lt-LT" sz="5100" dirty="0" smtClean="0"/>
              <a:t>2</a:t>
            </a:r>
            <a:r>
              <a:rPr lang="lt-LT" sz="5100" dirty="0"/>
              <a:t>. Paskirstykite savo pajamas</a:t>
            </a:r>
            <a:r>
              <a:rPr lang="lt-LT" sz="5100" dirty="0" smtClean="0"/>
              <a:t>.</a:t>
            </a:r>
          </a:p>
          <a:p>
            <a:pPr marL="0" indent="0">
              <a:buNone/>
            </a:pPr>
            <a:r>
              <a:rPr lang="lt-LT" sz="4400" dirty="0"/>
              <a:t>Sudarius šeimos biudžetą bus lengviau suvokti, kur išleidžiate pinigus. Gali būti, kad kažkam jų skiriate per daug, o kažkam kaip tik per mažai. Galbūt jūsų šeima svajoja apie atostogas. Jeigu nesate iš anksto suplanavę, kiek pinigų joms skirsite, teks arba skolintis, arba taupyti. Vienu atveju įklimpsite į skolas, o kitu – darysite kompromisus, visiškai pamiršdami, kad per atostogas reikia atitrūkti nuo rūpesčių. Jeigu apskaičiavote, kad jums reikės pavyzdžiui 3200 eurų, šią sumą išdalykite 8 mėnesiams ir pamatysite, kad į finansinį „atostogų indą“ turėtumėte kas mėnesį atidėti po 400 eurų. Tada teliks nuspręsti ir paskaičiuoti, ar galite sau tai leisti</a:t>
            </a:r>
            <a:r>
              <a:rPr lang="lt-LT" sz="3200" dirty="0"/>
              <a:t>.</a:t>
            </a:r>
            <a:br>
              <a:rPr lang="lt-LT" sz="3200" dirty="0"/>
            </a:br>
            <a:r>
              <a:rPr lang="lt-LT" sz="3200" dirty="0"/>
              <a:t/>
            </a:r>
            <a:br>
              <a:rPr lang="lt-LT" sz="3200" dirty="0"/>
            </a:br>
            <a:endParaRPr lang="lt-LT" sz="3600" dirty="0"/>
          </a:p>
        </p:txBody>
      </p:sp>
    </p:spTree>
    <p:extLst>
      <p:ext uri="{BB962C8B-B14F-4D97-AF65-F5344CB8AC3E}">
        <p14:creationId xmlns:p14="http://schemas.microsoft.com/office/powerpoint/2010/main" val="30552920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19100" y="274641"/>
            <a:ext cx="11430000" cy="672815"/>
          </a:xfrm>
        </p:spPr>
        <p:txBody>
          <a:bodyPr>
            <a:noAutofit/>
          </a:bodyPr>
          <a:lstStyle/>
          <a:p>
            <a:pPr lvl="0" algn="ctr"/>
            <a:r>
              <a:rPr lang="lt-LT" sz="4800" b="1" dirty="0" smtClean="0">
                <a:solidFill>
                  <a:srgbClr val="0070C0"/>
                </a:solidFill>
              </a:rPr>
              <a:t>5.2. Šeimos biudžeto planavimas(2)</a:t>
            </a:r>
            <a:endParaRPr lang="lt-LT" sz="4800" b="1" dirty="0">
              <a:solidFill>
                <a:srgbClr val="0070C0"/>
              </a:solidFill>
            </a:endParaRPr>
          </a:p>
        </p:txBody>
      </p:sp>
      <p:sp>
        <p:nvSpPr>
          <p:cNvPr id="3" name="Turinio vietos rezervavimo ženklas 2"/>
          <p:cNvSpPr txBox="1">
            <a:spLocks noGrp="1"/>
          </p:cNvSpPr>
          <p:nvPr>
            <p:ph idx="1"/>
          </p:nvPr>
        </p:nvSpPr>
        <p:spPr>
          <a:xfrm>
            <a:off x="419100" y="1027320"/>
            <a:ext cx="11430000" cy="5670935"/>
          </a:xfrm>
        </p:spPr>
        <p:txBody>
          <a:bodyPr>
            <a:normAutofit fontScale="92500" lnSpcReduction="20000"/>
          </a:bodyPr>
          <a:lstStyle/>
          <a:p>
            <a:pPr marL="0" indent="0">
              <a:buNone/>
            </a:pPr>
            <a:r>
              <a:rPr lang="lt-LT" sz="3600" dirty="0" smtClean="0"/>
              <a:t>3</a:t>
            </a:r>
            <a:r>
              <a:rPr lang="lt-LT" sz="3600" dirty="0"/>
              <a:t>. </a:t>
            </a:r>
            <a:r>
              <a:rPr lang="lt-LT" sz="3600" b="1" dirty="0"/>
              <a:t>Į parduotuvę - tik su pirkinių sąrašu</a:t>
            </a:r>
            <a:r>
              <a:rPr lang="lt-LT" sz="3600" b="1" dirty="0" smtClean="0"/>
              <a:t>.</a:t>
            </a:r>
          </a:p>
          <a:p>
            <a:pPr marL="0" indent="0">
              <a:buNone/>
            </a:pPr>
            <a:r>
              <a:rPr lang="lt-LT" sz="3600" dirty="0"/>
              <a:t>Tai labai senas ir visiems puikiai žinomas patarimas. Deja, dėl per didelio skubėjimo jis dažnai pamirštamas. Į parduotuvę patartina eiti kartą per savaitę ir, pageidautina, ne tuščiu skrandžiu, kad krepšelyje neatsirastų nereikalingų užkandžių ar daugiau maisto produktų, nei iš tikrųjų reikia. Pagalvokite, ką gaminsite namuose, ir sudarykite preliminarų meniu visai savaitei.</a:t>
            </a:r>
            <a:br>
              <a:rPr lang="lt-LT" sz="3600" dirty="0"/>
            </a:br>
            <a:r>
              <a:rPr lang="lt-LT" sz="3600" dirty="0" smtClean="0"/>
              <a:t>4</a:t>
            </a:r>
            <a:r>
              <a:rPr lang="lt-LT" sz="3600" dirty="0"/>
              <a:t>. </a:t>
            </a:r>
            <a:r>
              <a:rPr lang="lt-LT" sz="3600" b="1" dirty="0"/>
              <a:t>Išmintingai naudokite parduotuvių reklamas</a:t>
            </a:r>
            <a:r>
              <a:rPr lang="lt-LT" sz="3600" dirty="0"/>
              <a:t>.</a:t>
            </a:r>
          </a:p>
          <a:p>
            <a:pPr marL="0" indent="0">
              <a:buNone/>
            </a:pPr>
            <a:r>
              <a:rPr lang="lt-LT" sz="3600" dirty="0"/>
              <a:t>Jei pastebėjote, kad netruks pritrūks skalbimo miltelių, galite palaukti, kol jiems bus paskelbta akcija ir nusipirkti didesnį jų kiekį. Tačiau jei matote, kad perkant keturis šokoladukus penktąjį gausite nemokamai, pagalvokite, ar jums tikrai reikia tų penkių </a:t>
            </a:r>
            <a:r>
              <a:rPr lang="lt-LT" sz="3600" dirty="0" smtClean="0"/>
              <a:t>šokoladukų.</a:t>
            </a:r>
            <a:r>
              <a:rPr lang="lt-LT" sz="3600" dirty="0"/>
              <a:t/>
            </a:r>
            <a:br>
              <a:rPr lang="lt-LT" sz="3600" dirty="0"/>
            </a:br>
            <a:endParaRPr lang="lt-LT" sz="3600" dirty="0"/>
          </a:p>
        </p:txBody>
      </p:sp>
    </p:spTree>
    <p:extLst>
      <p:ext uri="{BB962C8B-B14F-4D97-AF65-F5344CB8AC3E}">
        <p14:creationId xmlns:p14="http://schemas.microsoft.com/office/powerpoint/2010/main" val="3335884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19100" y="274641"/>
            <a:ext cx="11430000" cy="672815"/>
          </a:xfrm>
        </p:spPr>
        <p:txBody>
          <a:bodyPr>
            <a:noAutofit/>
          </a:bodyPr>
          <a:lstStyle/>
          <a:p>
            <a:pPr lvl="0" algn="ctr"/>
            <a:r>
              <a:rPr lang="lt-LT" sz="4800" b="1" dirty="0" smtClean="0">
                <a:solidFill>
                  <a:srgbClr val="0070C0"/>
                </a:solidFill>
              </a:rPr>
              <a:t>5.2. Šeimos biudžeto planavimas(3)</a:t>
            </a:r>
            <a:endParaRPr lang="lt-LT" sz="4800" b="1" dirty="0">
              <a:solidFill>
                <a:srgbClr val="0070C0"/>
              </a:solidFill>
            </a:endParaRPr>
          </a:p>
        </p:txBody>
      </p:sp>
      <p:sp>
        <p:nvSpPr>
          <p:cNvPr id="3" name="Turinio vietos rezervavimo ženklas 2"/>
          <p:cNvSpPr txBox="1">
            <a:spLocks noGrp="1"/>
          </p:cNvSpPr>
          <p:nvPr>
            <p:ph idx="1"/>
          </p:nvPr>
        </p:nvSpPr>
        <p:spPr>
          <a:xfrm>
            <a:off x="419100" y="1027320"/>
            <a:ext cx="11430000" cy="5670935"/>
          </a:xfrm>
        </p:spPr>
        <p:txBody>
          <a:bodyPr>
            <a:normAutofit fontScale="85000" lnSpcReduction="20000"/>
          </a:bodyPr>
          <a:lstStyle/>
          <a:p>
            <a:pPr marL="0" indent="0">
              <a:buNone/>
            </a:pPr>
            <a:r>
              <a:rPr lang="lt-LT" sz="3600" b="1" dirty="0"/>
              <a:t>5. Nesivaikykite naujų arba madingų daiktų</a:t>
            </a:r>
            <a:r>
              <a:rPr lang="lt-LT" sz="3600" dirty="0"/>
              <a:t>. </a:t>
            </a:r>
            <a:endParaRPr lang="lt-LT" sz="3600" dirty="0" smtClean="0"/>
          </a:p>
          <a:p>
            <a:pPr marL="0" indent="0">
              <a:buNone/>
            </a:pPr>
            <a:r>
              <a:rPr lang="lt-LT" sz="3600" dirty="0" smtClean="0"/>
              <a:t>Reklamos </a:t>
            </a:r>
            <a:r>
              <a:rPr lang="lt-LT" sz="3600" dirty="0"/>
              <a:t>tikslas – įtikinti pirkėją, kad jam būtinai reikalingas vienas ar kitas daiktas. Tačiau, jei iki šiol gyvenote be jo, gal galite ir toliau? Pasirūpinkite tik pačiais reikalingiausiais daiktais, neapsikraukite. Arba tiesiog palaukite nuolaidų. Naujovės dažniausiai kainuoja daugiau, bet vėliau jų kainos sumažėja. Nepasiduokite emocijoms. </a:t>
            </a:r>
            <a:endParaRPr lang="lt-LT" sz="3600" dirty="0" smtClean="0"/>
          </a:p>
          <a:p>
            <a:pPr marL="0" indent="0">
              <a:buNone/>
            </a:pPr>
            <a:r>
              <a:rPr lang="lt-LT" sz="3600" b="1" dirty="0" smtClean="0"/>
              <a:t>6</a:t>
            </a:r>
            <a:r>
              <a:rPr lang="lt-LT" sz="3600" b="1" dirty="0"/>
              <a:t>. Įsigyjami daiktai turi atlikti savo </a:t>
            </a:r>
            <a:r>
              <a:rPr lang="lt-LT" sz="3600" b="1" dirty="0" smtClean="0"/>
              <a:t>paskirtį.</a:t>
            </a:r>
          </a:p>
          <a:p>
            <a:pPr marL="0" indent="0">
              <a:buNone/>
            </a:pPr>
            <a:r>
              <a:rPr lang="lt-LT" sz="3600" dirty="0" smtClean="0"/>
              <a:t> </a:t>
            </a:r>
            <a:r>
              <a:rPr lang="lt-LT" sz="3600" dirty="0"/>
              <a:t>Jeigu automobilis jums yra paprasčiausia susisiekimo priemonė, o ne socialinį statusą pabrėžiantis daiktas, jo kaina jokiu būdu neturėtų viršyti jūsų 3 mėnesių pajamų sumos. Ypač jeigu tai šeimos poreikiams skirtas automobilis. Tokia transporto priemonė, visų pirma, turėtų pasižymėti funkcionalumu ir ekonomiškumu, o ne, pvz., ekstravagantiška išvaizda.</a:t>
            </a:r>
            <a:br>
              <a:rPr lang="lt-LT" sz="3600" dirty="0"/>
            </a:br>
            <a:r>
              <a:rPr lang="lt-LT" sz="3600" dirty="0"/>
              <a:t/>
            </a:r>
            <a:br>
              <a:rPr lang="lt-LT" sz="3600" dirty="0"/>
            </a:br>
            <a:r>
              <a:rPr lang="lt-LT" sz="3600" dirty="0" smtClean="0"/>
              <a:t> </a:t>
            </a:r>
            <a:endParaRPr lang="lt-LT" sz="3600" dirty="0"/>
          </a:p>
        </p:txBody>
      </p:sp>
    </p:spTree>
    <p:extLst>
      <p:ext uri="{BB962C8B-B14F-4D97-AF65-F5344CB8AC3E}">
        <p14:creationId xmlns:p14="http://schemas.microsoft.com/office/powerpoint/2010/main" val="1819355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19100" y="144955"/>
            <a:ext cx="11430000" cy="672815"/>
          </a:xfrm>
        </p:spPr>
        <p:txBody>
          <a:bodyPr>
            <a:noAutofit/>
          </a:bodyPr>
          <a:lstStyle/>
          <a:p>
            <a:pPr lvl="0" algn="ctr"/>
            <a:r>
              <a:rPr lang="lt-LT" sz="4800" b="1" dirty="0" smtClean="0">
                <a:solidFill>
                  <a:srgbClr val="0070C0"/>
                </a:solidFill>
              </a:rPr>
              <a:t>5.2. Šeimos biudžeto planavimas(4)</a:t>
            </a:r>
            <a:endParaRPr lang="lt-LT" sz="4800" b="1" dirty="0">
              <a:solidFill>
                <a:srgbClr val="0070C0"/>
              </a:solidFill>
            </a:endParaRPr>
          </a:p>
        </p:txBody>
      </p:sp>
      <p:sp>
        <p:nvSpPr>
          <p:cNvPr id="3" name="Turinio vietos rezervavimo ženklas 2"/>
          <p:cNvSpPr txBox="1">
            <a:spLocks noGrp="1"/>
          </p:cNvSpPr>
          <p:nvPr>
            <p:ph idx="1"/>
          </p:nvPr>
        </p:nvSpPr>
        <p:spPr>
          <a:xfrm>
            <a:off x="419100" y="1027320"/>
            <a:ext cx="11430000" cy="5670935"/>
          </a:xfrm>
        </p:spPr>
        <p:txBody>
          <a:bodyPr>
            <a:normAutofit fontScale="92500" lnSpcReduction="20000"/>
          </a:bodyPr>
          <a:lstStyle/>
          <a:p>
            <a:pPr marL="0" indent="0">
              <a:buNone/>
            </a:pPr>
            <a:r>
              <a:rPr lang="lt-LT" sz="3600" b="1" dirty="0"/>
              <a:t>7. Ieškokite papildomų pajamų šaltinių. </a:t>
            </a:r>
            <a:endParaRPr lang="lt-LT" sz="3600" b="1" dirty="0" smtClean="0"/>
          </a:p>
          <a:p>
            <a:pPr marL="0" indent="0">
              <a:buNone/>
            </a:pPr>
            <a:r>
              <a:rPr lang="lt-LT" sz="3600" dirty="0" smtClean="0"/>
              <a:t>Jeigu </a:t>
            </a:r>
            <a:r>
              <a:rPr lang="lt-LT" sz="3600" dirty="0"/>
              <a:t>gyvenimas pagal savo kišenę netenkina, šeimos galėtų pabandyti paieškoti papildomų pajamų šaltinių. Puikia pradžia galėtų būti senų ir nebenaudojamų daiktų išpardavimas. Jaunos šeimos jų paprastai būna prikaupusios daugiau nei pakankamai. Galbūt turima ir talentų, iš kurių pavyktų šiek tiek užsidirbti? Būkite atviri ir kūrybiški. </a:t>
            </a:r>
            <a:endParaRPr lang="lt-LT" sz="3600" dirty="0" smtClean="0"/>
          </a:p>
          <a:p>
            <a:pPr marL="0" indent="0">
              <a:buNone/>
            </a:pPr>
            <a:r>
              <a:rPr lang="lt-LT" sz="3600" b="1" dirty="0" smtClean="0"/>
              <a:t>8</a:t>
            </a:r>
            <a:r>
              <a:rPr lang="lt-LT" sz="3600" b="1" dirty="0"/>
              <a:t>. Dalį pinigų atidėkite ateičiai ir investicijoms. </a:t>
            </a:r>
            <a:endParaRPr lang="lt-LT" sz="3600" b="1" dirty="0" smtClean="0"/>
          </a:p>
          <a:p>
            <a:pPr marL="0" indent="0">
              <a:buNone/>
            </a:pPr>
            <a:r>
              <a:rPr lang="lt-LT" sz="3600" dirty="0" smtClean="0"/>
              <a:t>Investuojant </a:t>
            </a:r>
            <a:r>
              <a:rPr lang="lt-LT" sz="3600" dirty="0"/>
              <a:t>nepasikliaukite vien kaimynų ar giminaičių nuomone, konsultuokitės su finansų specialistais. Pasitarę su juo, priimkite būtent jums tinkamą sprendimą. Visuomet turėkite pinigų atsargai. Ši suma turi siekti 3–12 mėnesių šeimos pajamas.</a:t>
            </a:r>
            <a:br>
              <a:rPr lang="lt-LT" sz="3600" dirty="0"/>
            </a:br>
            <a:endParaRPr lang="lt-LT" sz="3600" dirty="0"/>
          </a:p>
        </p:txBody>
      </p:sp>
    </p:spTree>
    <p:extLst>
      <p:ext uri="{BB962C8B-B14F-4D97-AF65-F5344CB8AC3E}">
        <p14:creationId xmlns:p14="http://schemas.microsoft.com/office/powerpoint/2010/main" val="3643873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19100" y="144955"/>
            <a:ext cx="11430000" cy="672815"/>
          </a:xfrm>
        </p:spPr>
        <p:txBody>
          <a:bodyPr>
            <a:noAutofit/>
          </a:bodyPr>
          <a:lstStyle/>
          <a:p>
            <a:pPr lvl="0" algn="ctr"/>
            <a:r>
              <a:rPr lang="lt-LT" sz="4800" b="1" dirty="0" smtClean="0">
                <a:solidFill>
                  <a:srgbClr val="0070C0"/>
                </a:solidFill>
              </a:rPr>
              <a:t>5.2. Šeimos biudžeto planavimas(5)</a:t>
            </a:r>
            <a:endParaRPr lang="lt-LT" sz="4800" b="1" dirty="0">
              <a:solidFill>
                <a:srgbClr val="0070C0"/>
              </a:solidFill>
            </a:endParaRPr>
          </a:p>
        </p:txBody>
      </p:sp>
      <p:sp>
        <p:nvSpPr>
          <p:cNvPr id="3" name="Turinio vietos rezervavimo ženklas 2"/>
          <p:cNvSpPr txBox="1">
            <a:spLocks noGrp="1"/>
          </p:cNvSpPr>
          <p:nvPr>
            <p:ph idx="1"/>
          </p:nvPr>
        </p:nvSpPr>
        <p:spPr>
          <a:xfrm>
            <a:off x="419100" y="1027320"/>
            <a:ext cx="11430000" cy="5670935"/>
          </a:xfrm>
        </p:spPr>
        <p:txBody>
          <a:bodyPr>
            <a:normAutofit fontScale="85000" lnSpcReduction="20000"/>
          </a:bodyPr>
          <a:lstStyle/>
          <a:p>
            <a:pPr marL="0" indent="0">
              <a:buNone/>
            </a:pPr>
            <a:r>
              <a:rPr lang="lt-LT" sz="3600" b="1" dirty="0"/>
              <a:t>9. Mokykite savo vaikus apie pinigus.</a:t>
            </a:r>
            <a:r>
              <a:rPr lang="lt-LT" sz="3600" dirty="0"/>
              <a:t> </a:t>
            </a:r>
            <a:endParaRPr lang="lt-LT" sz="3600" dirty="0" smtClean="0"/>
          </a:p>
          <a:p>
            <a:pPr marL="0" indent="0">
              <a:buNone/>
            </a:pPr>
            <a:r>
              <a:rPr lang="lt-LT" sz="3600" dirty="0" smtClean="0"/>
              <a:t>Vaikai </a:t>
            </a:r>
            <a:r>
              <a:rPr lang="lt-LT" sz="3600" dirty="0"/>
              <a:t>turėtų kuo anksčiau suprasti, iš kur atsiranda pinigai, ir tai, kad jie yra riboti. Tai jiems padės geriau suprasti pinigų vertę, išmokti kontroliuoti savo biudžetą. Išsiaiškinkite, kokie yra realūs jūsų vaiko poreikiai, ir skirkite jam būtent tokią sumą. Pradinukams duokite pinigų kasdien, o vyresniam vaikui reikėtų duoti didesnes sumas, bet rečiau – kartą per savaitę ar net per mėnesį. Tai padės vaikui išmokti kontroliuoti savo išlaidas bei atsakingai paskirstyti savo pinigus. </a:t>
            </a:r>
            <a:endParaRPr lang="lt-LT" sz="3600" dirty="0" smtClean="0"/>
          </a:p>
          <a:p>
            <a:pPr marL="0" indent="0">
              <a:buNone/>
            </a:pPr>
            <a:r>
              <a:rPr lang="lt-LT" sz="3600" b="1" dirty="0" smtClean="0"/>
              <a:t>10</a:t>
            </a:r>
            <a:r>
              <a:rPr lang="lt-LT" sz="3600" b="1" dirty="0"/>
              <a:t>. Atsakingai įvertinkite savo skolinimosi galimybes</a:t>
            </a:r>
            <a:r>
              <a:rPr lang="lt-LT" sz="3600" dirty="0"/>
              <a:t>. </a:t>
            </a:r>
            <a:endParaRPr lang="lt-LT" sz="3600" dirty="0" smtClean="0"/>
          </a:p>
          <a:p>
            <a:pPr marL="0" indent="0">
              <a:buNone/>
            </a:pPr>
            <a:r>
              <a:rPr lang="lt-LT" sz="3600" dirty="0" smtClean="0"/>
              <a:t>Jei </a:t>
            </a:r>
            <a:r>
              <a:rPr lang="lt-LT" sz="3600" dirty="0"/>
              <a:t>negalite įpirkti norimo daikto, atsisakykite jo arba atidėkite įsigijimą iki tam tikro laiko. Jei visgi reikalas labai skubus, pasitarę su šeima įvertinkite savo galimybes ir paskaičiuokite, ar paskolos dalis su palūkanomis yra ta suma, kurią kas mėnesį galėsite skirti įmokoms.</a:t>
            </a:r>
            <a:br>
              <a:rPr lang="lt-LT" sz="3600" dirty="0"/>
            </a:br>
            <a:r>
              <a:rPr lang="lt-LT" sz="3600" dirty="0"/>
              <a:t/>
            </a:r>
            <a:br>
              <a:rPr lang="lt-LT" sz="3600" dirty="0"/>
            </a:br>
            <a:endParaRPr lang="lt-LT" sz="3600" dirty="0"/>
          </a:p>
        </p:txBody>
      </p:sp>
    </p:spTree>
    <p:extLst>
      <p:ext uri="{BB962C8B-B14F-4D97-AF65-F5344CB8AC3E}">
        <p14:creationId xmlns:p14="http://schemas.microsoft.com/office/powerpoint/2010/main" val="3253118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19100" y="144955"/>
            <a:ext cx="11430000" cy="672815"/>
          </a:xfrm>
        </p:spPr>
        <p:txBody>
          <a:bodyPr>
            <a:noAutofit/>
          </a:bodyPr>
          <a:lstStyle/>
          <a:p>
            <a:pPr lvl="0" algn="ctr"/>
            <a:r>
              <a:rPr lang="lt-LT" sz="4800" b="1" dirty="0" smtClean="0">
                <a:solidFill>
                  <a:srgbClr val="0070C0"/>
                </a:solidFill>
              </a:rPr>
              <a:t>5.2. Šeimos biudžeto planavimas(6)</a:t>
            </a:r>
            <a:endParaRPr lang="lt-LT" sz="4800" b="1" dirty="0">
              <a:solidFill>
                <a:srgbClr val="0070C0"/>
              </a:solidFill>
            </a:endParaRPr>
          </a:p>
        </p:txBody>
      </p:sp>
      <p:sp>
        <p:nvSpPr>
          <p:cNvPr id="3" name="Turinio vietos rezervavimo ženklas 2"/>
          <p:cNvSpPr txBox="1">
            <a:spLocks noGrp="1"/>
          </p:cNvSpPr>
          <p:nvPr>
            <p:ph idx="1"/>
          </p:nvPr>
        </p:nvSpPr>
        <p:spPr>
          <a:xfrm>
            <a:off x="419100" y="1027320"/>
            <a:ext cx="11430000" cy="5670935"/>
          </a:xfrm>
        </p:spPr>
        <p:txBody>
          <a:bodyPr>
            <a:normAutofit lnSpcReduction="10000"/>
          </a:bodyPr>
          <a:lstStyle/>
          <a:p>
            <a:r>
              <a:rPr lang="lt-LT" sz="3600" b="1" dirty="0"/>
              <a:t>Kaip pradėti stebėti šeimos biudžetą?</a:t>
            </a:r>
          </a:p>
          <a:p>
            <a:r>
              <a:rPr lang="lt-LT" sz="3600" dirty="0"/>
              <a:t>Šeimos biudžetas yra visų šeimos gaunamų ir išleidžiamų pinigų suvestinė, tad norėdami jį sudaryti, turėtumėte sekti savo pajamas, išlaidas ir taupymui atidedamus pinigus. Duomenis patogiausia surašyti į kompiuteryje ar telefone vedamą „Excel“ skaičiuoklės lentelę arba naudotis mobiliosiomis programėlėmis, pavyzdžiui, „</a:t>
            </a:r>
            <a:r>
              <a:rPr lang="lt-LT" sz="3600" dirty="0" err="1"/>
              <a:t>Spendee</a:t>
            </a:r>
            <a:r>
              <a:rPr lang="lt-LT" sz="3600" dirty="0"/>
              <a:t>“, „</a:t>
            </a:r>
            <a:r>
              <a:rPr lang="lt-LT" sz="3600" dirty="0" err="1"/>
              <a:t>Fast</a:t>
            </a:r>
            <a:r>
              <a:rPr lang="lt-LT" sz="3600" dirty="0"/>
              <a:t> </a:t>
            </a:r>
            <a:r>
              <a:rPr lang="lt-LT" sz="3600" dirty="0" err="1"/>
              <a:t>Budget</a:t>
            </a:r>
            <a:r>
              <a:rPr lang="lt-LT" sz="3600" dirty="0"/>
              <a:t>“ ir pan.</a:t>
            </a:r>
          </a:p>
          <a:p>
            <a:r>
              <a:rPr lang="lt-LT" sz="3600" b="1" dirty="0" smtClean="0"/>
              <a:t>Pajamos:</a:t>
            </a:r>
            <a:r>
              <a:rPr lang="lt-LT" sz="3600" dirty="0" smtClean="0"/>
              <a:t> gaunami atlyginimai, motinystės-tėvystės išmokos, vaiko pinigai, ir visi kiti į </a:t>
            </a:r>
            <a:r>
              <a:rPr lang="lt-LT" sz="3600" dirty="0"/>
              <a:t>jūsų kišenę </a:t>
            </a:r>
            <a:r>
              <a:rPr lang="lt-LT" sz="3600" dirty="0" smtClean="0"/>
              <a:t>subyrantys pinigai.</a:t>
            </a:r>
            <a:endParaRPr lang="lt-LT" sz="3600" dirty="0"/>
          </a:p>
          <a:p>
            <a:pPr marL="0" indent="0">
              <a:buNone/>
            </a:pPr>
            <a:endParaRPr lang="lt-LT" sz="3600" dirty="0"/>
          </a:p>
        </p:txBody>
      </p:sp>
    </p:spTree>
    <p:extLst>
      <p:ext uri="{BB962C8B-B14F-4D97-AF65-F5344CB8AC3E}">
        <p14:creationId xmlns:p14="http://schemas.microsoft.com/office/powerpoint/2010/main" val="259933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19100" y="144955"/>
            <a:ext cx="11430000" cy="672815"/>
          </a:xfrm>
        </p:spPr>
        <p:txBody>
          <a:bodyPr>
            <a:noAutofit/>
          </a:bodyPr>
          <a:lstStyle/>
          <a:p>
            <a:pPr lvl="0" algn="ctr"/>
            <a:r>
              <a:rPr lang="lt-LT" sz="4800" b="1" dirty="0" smtClean="0">
                <a:solidFill>
                  <a:srgbClr val="0070C0"/>
                </a:solidFill>
              </a:rPr>
              <a:t>5.2. Šeimos biudžeto planavimas(7)</a:t>
            </a:r>
            <a:endParaRPr lang="lt-LT" sz="4800" b="1" dirty="0">
              <a:solidFill>
                <a:srgbClr val="0070C0"/>
              </a:solidFill>
            </a:endParaRPr>
          </a:p>
        </p:txBody>
      </p:sp>
      <p:sp>
        <p:nvSpPr>
          <p:cNvPr id="3" name="Turinio vietos rezervavimo ženklas 2"/>
          <p:cNvSpPr txBox="1">
            <a:spLocks noGrp="1"/>
          </p:cNvSpPr>
          <p:nvPr>
            <p:ph idx="1"/>
          </p:nvPr>
        </p:nvSpPr>
        <p:spPr>
          <a:xfrm>
            <a:off x="419100" y="1027320"/>
            <a:ext cx="11430000" cy="5670935"/>
          </a:xfrm>
        </p:spPr>
        <p:txBody>
          <a:bodyPr>
            <a:normAutofit fontScale="92500"/>
          </a:bodyPr>
          <a:lstStyle/>
          <a:p>
            <a:pPr marL="0" indent="0">
              <a:buNone/>
            </a:pPr>
            <a:r>
              <a:rPr lang="lt-LT" sz="3600" b="1" dirty="0"/>
              <a:t>Išlaidos</a:t>
            </a:r>
            <a:r>
              <a:rPr lang="lt-LT" sz="3600" dirty="0"/>
              <a:t>. Skirtingų išlaidų </a:t>
            </a:r>
            <a:r>
              <a:rPr lang="lt-LT" sz="3600" dirty="0" smtClean="0"/>
              <a:t>kategorijos; kuo </a:t>
            </a:r>
            <a:r>
              <a:rPr lang="lt-LT" sz="3600" dirty="0"/>
              <a:t>kategorijos bus smulkesnės, tuo aiškesnį vaizdą apie išleidžiamus pinigus pavyks susidaryti. Į savo išlaidų skiltį galite įtraukti tokias kategorijas:</a:t>
            </a:r>
          </a:p>
          <a:p>
            <a:r>
              <a:rPr lang="lt-LT" sz="3600" b="1" dirty="0"/>
              <a:t>Paskolos</a:t>
            </a:r>
            <a:r>
              <a:rPr lang="lt-LT" sz="3600" dirty="0"/>
              <a:t>. Jas papildomai galite išskirstyti į būsto paskolą, vartojimo paskolą, įmokas už išsimokėtinai įsigytus daiktus ir t.t</a:t>
            </a:r>
            <a:r>
              <a:rPr lang="lt-LT" sz="3600" dirty="0" smtClean="0"/>
              <a:t>.;</a:t>
            </a:r>
            <a:endParaRPr lang="lt-LT" sz="3600" dirty="0"/>
          </a:p>
          <a:p>
            <a:r>
              <a:rPr lang="lt-LT" sz="3600" b="1" dirty="0"/>
              <a:t>Komunalinės</a:t>
            </a:r>
            <a:r>
              <a:rPr lang="lt-LT" sz="3600" dirty="0"/>
              <a:t> </a:t>
            </a:r>
            <a:r>
              <a:rPr lang="lt-LT" sz="3600" b="1" dirty="0"/>
              <a:t>paslaugos</a:t>
            </a:r>
            <a:r>
              <a:rPr lang="lt-LT" sz="3600" dirty="0"/>
              <a:t>. Jas galite išskirstyti į išlaidas už vandenį, elektrą ir t.t</a:t>
            </a:r>
            <a:r>
              <a:rPr lang="lt-LT" sz="3600" dirty="0" smtClean="0"/>
              <a:t>.;</a:t>
            </a:r>
            <a:endParaRPr lang="lt-LT" sz="3600" dirty="0"/>
          </a:p>
          <a:p>
            <a:r>
              <a:rPr lang="lt-LT" sz="3600" b="1" dirty="0"/>
              <a:t>Abonementiniai mokesčiai</a:t>
            </a:r>
            <a:r>
              <a:rPr lang="lt-LT" sz="3600" dirty="0"/>
              <a:t> už mobilųjį ryšį, internetą, televiziją ir pan</a:t>
            </a:r>
            <a:r>
              <a:rPr lang="lt-LT" sz="3600" dirty="0" smtClean="0"/>
              <a:t>.;</a:t>
            </a:r>
            <a:endParaRPr lang="lt-LT" sz="3600" dirty="0"/>
          </a:p>
          <a:p>
            <a:r>
              <a:rPr lang="lt-LT" sz="3600" b="1" dirty="0"/>
              <a:t>Maistas</a:t>
            </a:r>
            <a:r>
              <a:rPr lang="lt-LT" sz="3600" dirty="0"/>
              <a:t>. Valgymus kavinėse ar maisto į namus užsakymą rekomenduojame pasižymėti </a:t>
            </a:r>
            <a:r>
              <a:rPr lang="lt-LT" sz="3600" dirty="0" smtClean="0"/>
              <a:t>atskirai;</a:t>
            </a:r>
            <a:endParaRPr lang="lt-LT" sz="3600" dirty="0"/>
          </a:p>
        </p:txBody>
      </p:sp>
    </p:spTree>
    <p:extLst>
      <p:ext uri="{BB962C8B-B14F-4D97-AF65-F5344CB8AC3E}">
        <p14:creationId xmlns:p14="http://schemas.microsoft.com/office/powerpoint/2010/main" val="3641981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19100" y="144955"/>
            <a:ext cx="11430000" cy="672815"/>
          </a:xfrm>
        </p:spPr>
        <p:txBody>
          <a:bodyPr>
            <a:noAutofit/>
          </a:bodyPr>
          <a:lstStyle/>
          <a:p>
            <a:pPr lvl="0" algn="ctr"/>
            <a:r>
              <a:rPr lang="lt-LT" sz="4800" b="1" dirty="0" smtClean="0">
                <a:solidFill>
                  <a:srgbClr val="0070C0"/>
                </a:solidFill>
              </a:rPr>
              <a:t>5.2. Šeimos biudžeto planavimas(8)</a:t>
            </a:r>
            <a:endParaRPr lang="lt-LT" sz="4800" b="1" dirty="0">
              <a:solidFill>
                <a:srgbClr val="0070C0"/>
              </a:solidFill>
            </a:endParaRPr>
          </a:p>
        </p:txBody>
      </p:sp>
      <p:sp>
        <p:nvSpPr>
          <p:cNvPr id="3" name="Turinio vietos rezervavimo ženklas 2"/>
          <p:cNvSpPr txBox="1">
            <a:spLocks noGrp="1"/>
          </p:cNvSpPr>
          <p:nvPr>
            <p:ph idx="1"/>
          </p:nvPr>
        </p:nvSpPr>
        <p:spPr>
          <a:xfrm>
            <a:off x="419100" y="1027320"/>
            <a:ext cx="11430000" cy="5670935"/>
          </a:xfrm>
        </p:spPr>
        <p:txBody>
          <a:bodyPr>
            <a:normAutofit lnSpcReduction="10000"/>
          </a:bodyPr>
          <a:lstStyle/>
          <a:p>
            <a:r>
              <a:rPr lang="lt-LT" sz="3600" b="1" dirty="0"/>
              <a:t>Asmeninės higienos ir buities prekės</a:t>
            </a:r>
            <a:r>
              <a:rPr lang="lt-LT" sz="3600" dirty="0"/>
              <a:t>: šampūnai, muilas, dantų pasta, skalbimo milteliai, įvairūs plovikliai ir valikliai;</a:t>
            </a:r>
          </a:p>
          <a:p>
            <a:r>
              <a:rPr lang="lt-LT" sz="3600" b="1" dirty="0" smtClean="0"/>
              <a:t>Transportas</a:t>
            </a:r>
            <a:r>
              <a:rPr lang="lt-LT" sz="3600" dirty="0"/>
              <a:t>: automobilio priežiūra ir draudimas, kuras, viešojo transporto bilietai, taksi </a:t>
            </a:r>
            <a:r>
              <a:rPr lang="lt-LT" sz="3600" dirty="0" smtClean="0"/>
              <a:t>paslaugos;</a:t>
            </a:r>
            <a:endParaRPr lang="lt-LT" sz="3600" dirty="0"/>
          </a:p>
          <a:p>
            <a:r>
              <a:rPr lang="lt-LT" sz="3600" b="1" dirty="0"/>
              <a:t>Vaikų išlaidos</a:t>
            </a:r>
            <a:r>
              <a:rPr lang="lt-LT" sz="3600" dirty="0"/>
              <a:t>. Pavyzdžiui, sauskelnės, mišinėliai, mokesčiai už būrelių lankymą, korepetitorių paslaugas, vaikų dienpinigiai ir pan</a:t>
            </a:r>
            <a:r>
              <a:rPr lang="lt-LT" sz="3600" dirty="0" smtClean="0"/>
              <a:t>.;</a:t>
            </a:r>
            <a:endParaRPr lang="lt-LT" sz="3600" dirty="0"/>
          </a:p>
          <a:p>
            <a:r>
              <a:rPr lang="lt-LT" sz="3600" b="1" dirty="0"/>
              <a:t>Sveikata ir </a:t>
            </a:r>
            <a:r>
              <a:rPr lang="lt-LT" sz="3600" b="1" dirty="0" err="1"/>
              <a:t>sveikatinimas</a:t>
            </a:r>
            <a:r>
              <a:rPr lang="lt-LT" sz="3600" dirty="0"/>
              <a:t>. Prie šių išlaidų priskirkite gydymuisi, dantų taisymui, vaistams, vitaminams ir maisto papildams, sporto klubui, baseinui ir pan. dalykams išleidžiamus </a:t>
            </a:r>
            <a:r>
              <a:rPr lang="lt-LT" sz="3600" dirty="0" smtClean="0"/>
              <a:t>pinigus;</a:t>
            </a:r>
            <a:endParaRPr lang="lt-LT" sz="3600" dirty="0"/>
          </a:p>
          <a:p>
            <a:pPr marL="0" indent="0">
              <a:buNone/>
            </a:pPr>
            <a:endParaRPr lang="lt-LT" sz="3600" dirty="0"/>
          </a:p>
        </p:txBody>
      </p:sp>
    </p:spTree>
    <p:extLst>
      <p:ext uri="{BB962C8B-B14F-4D97-AF65-F5344CB8AC3E}">
        <p14:creationId xmlns:p14="http://schemas.microsoft.com/office/powerpoint/2010/main" val="1957648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38150" y="0"/>
            <a:ext cx="11334750" cy="805540"/>
          </a:xfrm>
        </p:spPr>
        <p:txBody>
          <a:bodyPr/>
          <a:lstStyle/>
          <a:p>
            <a:pPr lvl="0" algn="ctr"/>
            <a:r>
              <a:rPr lang="lt-LT" sz="4800" b="1" dirty="0" smtClean="0">
                <a:solidFill>
                  <a:srgbClr val="0070C0"/>
                </a:solidFill>
              </a:rPr>
              <a:t>5.1. </a:t>
            </a:r>
            <a:r>
              <a:rPr lang="lt-LT" sz="4800" b="1" dirty="0">
                <a:solidFill>
                  <a:srgbClr val="0070C0"/>
                </a:solidFill>
              </a:rPr>
              <a:t>Finansinė </a:t>
            </a:r>
            <a:r>
              <a:rPr lang="lt-LT" b="1" dirty="0" smtClean="0">
                <a:solidFill>
                  <a:srgbClr val="0070C0"/>
                </a:solidFill>
              </a:rPr>
              <a:t>nepriklausomybė (1</a:t>
            </a:r>
            <a:r>
              <a:rPr lang="lt-LT" b="1" dirty="0">
                <a:solidFill>
                  <a:srgbClr val="0070C0"/>
                </a:solidFill>
              </a:rPr>
              <a:t>)</a:t>
            </a:r>
            <a:endParaRPr lang="lt-LT" b="1" dirty="0"/>
          </a:p>
        </p:txBody>
      </p:sp>
      <p:sp>
        <p:nvSpPr>
          <p:cNvPr id="3" name="Turinio vietos rezervavimo ženklas 2"/>
          <p:cNvSpPr txBox="1">
            <a:spLocks noGrp="1"/>
          </p:cNvSpPr>
          <p:nvPr>
            <p:ph idx="1"/>
          </p:nvPr>
        </p:nvSpPr>
        <p:spPr>
          <a:xfrm>
            <a:off x="438150" y="805540"/>
            <a:ext cx="11334750" cy="5834740"/>
          </a:xfrm>
        </p:spPr>
        <p:txBody>
          <a:bodyPr>
            <a:normAutofit/>
          </a:bodyPr>
          <a:lstStyle/>
          <a:p>
            <a:pPr marL="0" indent="0">
              <a:buNone/>
            </a:pPr>
            <a:r>
              <a:rPr lang="lt-LT" sz="3600" dirty="0" smtClean="0"/>
              <a:t>- </a:t>
            </a:r>
            <a:r>
              <a:rPr lang="lt-LT" sz="3600" dirty="0" smtClean="0"/>
              <a:t>65-80 metai </a:t>
            </a:r>
            <a:r>
              <a:rPr lang="lt-LT" sz="3600" dirty="0"/>
              <a:t>dažnai vadinami „auksiniais metais“, kai vyresnio amžiaus žmonės išeina į pensiją, dažniausiai gyvena be išlaikytinių ir vis dar turi fizinių ir pažintinių gebėjimų daryti tą, kas jiems patinka;</a:t>
            </a:r>
          </a:p>
          <a:p>
            <a:pPr marL="0" indent="0">
              <a:buNone/>
            </a:pPr>
            <a:r>
              <a:rPr lang="lt-LT" sz="3600" dirty="0"/>
              <a:t>- </a:t>
            </a:r>
            <a:r>
              <a:rPr lang="lt-LT" sz="3600" dirty="0" smtClean="0"/>
              <a:t>kuo </a:t>
            </a:r>
            <a:r>
              <a:rPr lang="lt-LT" sz="3600" dirty="0"/>
              <a:t>senyn, tuo daugiau problemų;</a:t>
            </a:r>
          </a:p>
          <a:p>
            <a:pPr marL="0" indent="0">
              <a:buNone/>
            </a:pPr>
            <a:r>
              <a:rPr lang="lt-LT" sz="3600" dirty="0"/>
              <a:t>- finansinė nepriklausomybė yra esminis vyresnio amžiaus suaugusiųjų gyvenimo kokybės aspektas, kuris dažnai nėra tinkamai įvertinamas. Daugelis susiduria su netikėtomis išlaidomis, kurioms dengti neturi sukaupę išteklių dėl ko kenčia gyvenimo kokybė.</a:t>
            </a:r>
          </a:p>
        </p:txBody>
      </p:sp>
    </p:spTree>
    <p:extLst>
      <p:ext uri="{BB962C8B-B14F-4D97-AF65-F5344CB8AC3E}">
        <p14:creationId xmlns:p14="http://schemas.microsoft.com/office/powerpoint/2010/main" val="33102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19100" y="144955"/>
            <a:ext cx="11430000" cy="672815"/>
          </a:xfrm>
        </p:spPr>
        <p:txBody>
          <a:bodyPr>
            <a:noAutofit/>
          </a:bodyPr>
          <a:lstStyle/>
          <a:p>
            <a:pPr lvl="0" algn="ctr"/>
            <a:r>
              <a:rPr lang="lt-LT" sz="4800" b="1" dirty="0" smtClean="0">
                <a:solidFill>
                  <a:srgbClr val="0070C0"/>
                </a:solidFill>
              </a:rPr>
              <a:t>5.2. Šeimos biudžeto planavimas(8)</a:t>
            </a:r>
            <a:endParaRPr lang="lt-LT" sz="4800" b="1" dirty="0">
              <a:solidFill>
                <a:srgbClr val="0070C0"/>
              </a:solidFill>
            </a:endParaRPr>
          </a:p>
        </p:txBody>
      </p:sp>
      <p:sp>
        <p:nvSpPr>
          <p:cNvPr id="3" name="Turinio vietos rezervavimo ženklas 2"/>
          <p:cNvSpPr txBox="1">
            <a:spLocks noGrp="1"/>
          </p:cNvSpPr>
          <p:nvPr>
            <p:ph idx="1"/>
          </p:nvPr>
        </p:nvSpPr>
        <p:spPr>
          <a:xfrm>
            <a:off x="419100" y="1027320"/>
            <a:ext cx="11430000" cy="5670935"/>
          </a:xfrm>
        </p:spPr>
        <p:txBody>
          <a:bodyPr>
            <a:normAutofit fontScale="92500" lnSpcReduction="20000"/>
          </a:bodyPr>
          <a:lstStyle/>
          <a:p>
            <a:r>
              <a:rPr lang="lt-LT" sz="3600" b="1" dirty="0" smtClean="0"/>
              <a:t>Drabužiai</a:t>
            </a:r>
            <a:r>
              <a:rPr lang="lt-LT" sz="3600" b="1" dirty="0"/>
              <a:t>, avalynė.</a:t>
            </a:r>
            <a:r>
              <a:rPr lang="lt-LT" sz="3600" dirty="0"/>
              <a:t> Vaikai greitai auga, tad naujų drabužių ar batų gali prireikti kone kiekvieną </a:t>
            </a:r>
            <a:r>
              <a:rPr lang="lt-LT" sz="3600" dirty="0" smtClean="0"/>
              <a:t>mėnesį;</a:t>
            </a:r>
            <a:endParaRPr lang="lt-LT" sz="3600" dirty="0"/>
          </a:p>
          <a:p>
            <a:r>
              <a:rPr lang="lt-LT" sz="3600" b="1" dirty="0"/>
              <a:t>Pramogos, grožis</a:t>
            </a:r>
            <a:r>
              <a:rPr lang="lt-LT" sz="3600" dirty="0"/>
              <a:t>. Šiame laukelyje turėtų atsirasti išlaidos kino, teatro, koncertų bilietams ir kitoms pramogoms, kirpyklai, manikiūrui, pedikiūrui bei kitoms grožio procedūroms skiriami </a:t>
            </a:r>
            <a:r>
              <a:rPr lang="lt-LT" sz="3600" dirty="0" smtClean="0"/>
              <a:t>pinigai;</a:t>
            </a:r>
            <a:endParaRPr lang="lt-LT" sz="3600" dirty="0"/>
          </a:p>
          <a:p>
            <a:r>
              <a:rPr lang="lt-LT" sz="3600" b="1" dirty="0"/>
              <a:t>Augintinių priežiūra</a:t>
            </a:r>
            <a:r>
              <a:rPr lang="lt-LT" sz="3600" dirty="0"/>
              <a:t>. Jeigu laikote naminius gyvūnėlius, į biudžetą įtraukite ir išlaidas jų pašarui, sveikatos priežiūrai, </a:t>
            </a:r>
            <a:r>
              <a:rPr lang="lt-LT" sz="3600" dirty="0" smtClean="0"/>
              <a:t>dresūrai</a:t>
            </a:r>
            <a:r>
              <a:rPr lang="lt-LT" sz="3600" dirty="0"/>
              <a:t>;</a:t>
            </a:r>
            <a:endParaRPr lang="lt-LT" sz="3600" dirty="0" smtClean="0"/>
          </a:p>
          <a:p>
            <a:r>
              <a:rPr lang="lt-LT" sz="3600" b="1" dirty="0" smtClean="0"/>
              <a:t>Smulkios </a:t>
            </a:r>
            <a:r>
              <a:rPr lang="lt-LT" sz="3600" b="1" dirty="0"/>
              <a:t>išlaidos</a:t>
            </a:r>
            <a:r>
              <a:rPr lang="lt-LT" sz="3600" dirty="0"/>
              <a:t>. </a:t>
            </a:r>
            <a:r>
              <a:rPr lang="lt-LT" sz="3600" dirty="0"/>
              <a:t>Labai dažnai nebrangūs pirkinukai „suvalgo“ didelę šeimos biudžeto dalį. </a:t>
            </a:r>
            <a:r>
              <a:rPr lang="lt-LT" sz="3600" dirty="0"/>
              <a:t>Pavyzdžiui, net ir toks, atrodytų, nekaltas malonumas, kaip rytinė kava degalinėje pakeliui į darbą </a:t>
            </a:r>
            <a:r>
              <a:rPr lang="lt-LT" sz="3600" dirty="0" smtClean="0"/>
              <a:t>abiem </a:t>
            </a:r>
            <a:r>
              <a:rPr lang="lt-LT" sz="3600" dirty="0"/>
              <a:t>tėveliams per mėnesį atsieina apie 80 </a:t>
            </a:r>
            <a:r>
              <a:rPr lang="lt-LT" sz="3600" dirty="0" smtClean="0"/>
              <a:t>eurų.</a:t>
            </a:r>
            <a:endParaRPr lang="lt-LT" sz="3600" dirty="0"/>
          </a:p>
          <a:p>
            <a:pPr marL="0" indent="0">
              <a:buNone/>
            </a:pPr>
            <a:endParaRPr lang="lt-LT" sz="3600" dirty="0"/>
          </a:p>
        </p:txBody>
      </p:sp>
    </p:spTree>
    <p:extLst>
      <p:ext uri="{BB962C8B-B14F-4D97-AF65-F5344CB8AC3E}">
        <p14:creationId xmlns:p14="http://schemas.microsoft.com/office/powerpoint/2010/main" val="3809319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txBox="1">
            <a:spLocks noGrp="1"/>
          </p:cNvSpPr>
          <p:nvPr>
            <p:ph type="title"/>
          </p:nvPr>
        </p:nvSpPr>
        <p:spPr/>
        <p:txBody>
          <a:bodyPr/>
          <a:lstStyle/>
          <a:p>
            <a:endParaRPr lang="lt-LT"/>
          </a:p>
        </p:txBody>
      </p:sp>
      <p:sp>
        <p:nvSpPr>
          <p:cNvPr id="3" name="Turinio vietos rezervavimo ženklas 2"/>
          <p:cNvSpPr txBox="1">
            <a:spLocks noGrp="1"/>
          </p:cNvSpPr>
          <p:nvPr>
            <p:ph idx="1"/>
          </p:nvPr>
        </p:nvSpPr>
        <p:spPr>
          <a:xfrm>
            <a:off x="1981200" y="2481947"/>
            <a:ext cx="8229600" cy="3165241"/>
          </a:xfrm>
        </p:spPr>
        <p:txBody>
          <a:bodyPr anchorCtr="1"/>
          <a:lstStyle/>
          <a:p>
            <a:pPr marL="0" indent="0">
              <a:buNone/>
            </a:pPr>
            <a:r>
              <a:rPr lang="lt-LT" sz="8800" b="1" dirty="0">
                <a:solidFill>
                  <a:srgbClr val="0070C0"/>
                </a:solidFill>
              </a:rPr>
              <a:t>Dėkui už dėmesį</a:t>
            </a:r>
            <a:endParaRPr lang="en-US" sz="8800" b="1" dirty="0">
              <a:solidFill>
                <a:srgbClr val="0070C0"/>
              </a:solidFill>
            </a:endParaRPr>
          </a:p>
          <a:p>
            <a:pPr marL="0" indent="0" algn="ctr">
              <a:spcBef>
                <a:spcPts val="2100"/>
              </a:spcBef>
              <a:buNone/>
            </a:pPr>
            <a:endParaRPr lang="en-US" sz="8800" b="1" dirty="0">
              <a:solidFill>
                <a:srgbClr val="0070C0"/>
              </a:solidFill>
            </a:endParaRPr>
          </a:p>
        </p:txBody>
      </p:sp>
      <p:sp>
        <p:nvSpPr>
          <p:cNvPr id="4" name="Poraštės vietos rezervavimo ženklas 3"/>
          <p:cNvSpPr txBox="1"/>
          <p:nvPr/>
        </p:nvSpPr>
        <p:spPr>
          <a:xfrm>
            <a:off x="2351587" y="6356352"/>
            <a:ext cx="8136907" cy="365129"/>
          </a:xfrm>
          <a:prstGeom prst="rect">
            <a:avLst/>
          </a:prstGeom>
          <a:noFill/>
          <a:ln cap="flat">
            <a:noFill/>
          </a:ln>
        </p:spPr>
        <p:txBody>
          <a:bodyPr vert="horz" wrap="square" lIns="91440" tIns="45720" rIns="91440" bIns="45720" anchor="ctr" anchorCtr="1" compatLnSpc="1">
            <a:noAutofit/>
          </a:bodyPr>
          <a:lstStyle/>
          <a:p>
            <a:pPr algn="ctr">
              <a:defRPr sz="1800" b="0" i="0" u="none" strike="noStrike" kern="0" cap="none" spc="0" baseline="0">
                <a:solidFill>
                  <a:srgbClr val="000000"/>
                </a:solidFill>
                <a:uFillTx/>
              </a:defRPr>
            </a:pPr>
            <a:r>
              <a:rPr lang="en-US" sz="1400">
                <a:solidFill>
                  <a:srgbClr val="898989"/>
                </a:solidFill>
                <a:latin typeface="Calibri"/>
              </a:rPr>
              <a:t>Moscow, 2019-09-19 Lifelong learning - the right to access to education for older persons</a:t>
            </a:r>
          </a:p>
        </p:txBody>
      </p:sp>
    </p:spTree>
    <p:extLst>
      <p:ext uri="{BB962C8B-B14F-4D97-AF65-F5344CB8AC3E}">
        <p14:creationId xmlns:p14="http://schemas.microsoft.com/office/powerpoint/2010/main" val="3179584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76250" y="160341"/>
            <a:ext cx="11430000" cy="683303"/>
          </a:xfrm>
        </p:spPr>
        <p:txBody>
          <a:bodyPr>
            <a:noAutofit/>
          </a:bodyPr>
          <a:lstStyle/>
          <a:p>
            <a:pPr lvl="0" algn="ctr"/>
            <a:r>
              <a:rPr lang="lt-LT" sz="4800" b="1" dirty="0" smtClean="0">
                <a:solidFill>
                  <a:srgbClr val="0070C0"/>
                </a:solidFill>
              </a:rPr>
              <a:t>5.1. </a:t>
            </a:r>
            <a:r>
              <a:rPr lang="lt-LT" sz="4800" b="1" dirty="0">
                <a:solidFill>
                  <a:srgbClr val="0070C0"/>
                </a:solidFill>
              </a:rPr>
              <a:t>Finansinė </a:t>
            </a:r>
            <a:r>
              <a:rPr lang="lt-LT" sz="4800" b="1" dirty="0" smtClean="0">
                <a:solidFill>
                  <a:srgbClr val="0070C0"/>
                </a:solidFill>
              </a:rPr>
              <a:t>nepriklausomybė (2</a:t>
            </a:r>
            <a:r>
              <a:rPr lang="lt-LT" sz="4800" b="1" dirty="0">
                <a:solidFill>
                  <a:srgbClr val="0070C0"/>
                </a:solidFill>
              </a:rPr>
              <a:t>)</a:t>
            </a:r>
          </a:p>
        </p:txBody>
      </p:sp>
      <p:sp>
        <p:nvSpPr>
          <p:cNvPr id="3" name="Turinio vietos rezervavimo ženklas 2"/>
          <p:cNvSpPr txBox="1">
            <a:spLocks noGrp="1"/>
          </p:cNvSpPr>
          <p:nvPr>
            <p:ph idx="1"/>
          </p:nvPr>
        </p:nvSpPr>
        <p:spPr>
          <a:xfrm>
            <a:off x="476250" y="1132110"/>
            <a:ext cx="11430000" cy="5508171"/>
          </a:xfrm>
        </p:spPr>
        <p:txBody>
          <a:bodyPr/>
          <a:lstStyle/>
          <a:p>
            <a:pPr marL="0" indent="0">
              <a:buNone/>
            </a:pPr>
            <a:r>
              <a:rPr lang="lt-LT" b="1" dirty="0"/>
              <a:t>Tikslo pasiekimo </a:t>
            </a:r>
            <a:r>
              <a:rPr lang="lt-LT" b="1" dirty="0" smtClean="0"/>
              <a:t>kliūtys:</a:t>
            </a:r>
            <a:endParaRPr lang="lt-LT" b="1" dirty="0"/>
          </a:p>
          <a:p>
            <a:pPr>
              <a:buFontTx/>
              <a:buChar char="-"/>
            </a:pPr>
            <a:r>
              <a:rPr lang="lt-LT" sz="3600" dirty="0"/>
              <a:t>daugelis žmonių nepradeda ruoštis finansinei nepriklausomybei pakankamai anksti, kad ją pasiektų norimo amžiaus;</a:t>
            </a:r>
          </a:p>
          <a:p>
            <a:pPr>
              <a:buFontTx/>
              <a:buChar char="-"/>
            </a:pPr>
            <a:r>
              <a:rPr lang="lt-LT" sz="3600" dirty="0"/>
              <a:t>tačiau dar daugiau žmonių neturi galimybių planuoti ir sutaupyti per savo darbo metus. Viena iš to priežasčių, ne tik nepakankamas finansinis  raštingumas, bet ir žmogaus </a:t>
            </a:r>
            <a:r>
              <a:rPr lang="lt-LT" sz="3600" dirty="0" err="1"/>
              <a:t>nesugebėjimas</a:t>
            </a:r>
            <a:r>
              <a:rPr lang="lt-LT" sz="3600" dirty="0"/>
              <a:t> taupyti. Daug žmonių to nedaro, nes nesugeba jaunystėje įvertinti savo gyvenimo būdo pasekmių senatvei</a:t>
            </a:r>
            <a:r>
              <a:rPr lang="lt-LT" dirty="0"/>
              <a:t>.</a:t>
            </a:r>
          </a:p>
        </p:txBody>
      </p:sp>
    </p:spTree>
    <p:extLst>
      <p:ext uri="{BB962C8B-B14F-4D97-AF65-F5344CB8AC3E}">
        <p14:creationId xmlns:p14="http://schemas.microsoft.com/office/powerpoint/2010/main" val="3027005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19100" y="0"/>
            <a:ext cx="11239499" cy="805540"/>
          </a:xfrm>
        </p:spPr>
        <p:txBody>
          <a:bodyPr>
            <a:noAutofit/>
          </a:bodyPr>
          <a:lstStyle/>
          <a:p>
            <a:pPr lvl="0" algn="ctr"/>
            <a:r>
              <a:rPr lang="lt-LT" b="1" dirty="0" smtClean="0">
                <a:solidFill>
                  <a:srgbClr val="0070C0"/>
                </a:solidFill>
              </a:rPr>
              <a:t>5.1. </a:t>
            </a:r>
            <a:r>
              <a:rPr lang="lt-LT" b="1" dirty="0">
                <a:solidFill>
                  <a:srgbClr val="0070C0"/>
                </a:solidFill>
              </a:rPr>
              <a:t>Finansinė </a:t>
            </a:r>
            <a:r>
              <a:rPr lang="lt-LT" b="1" dirty="0" smtClean="0">
                <a:solidFill>
                  <a:srgbClr val="0070C0"/>
                </a:solidFill>
              </a:rPr>
              <a:t>nepriklausomybė</a:t>
            </a:r>
            <a:r>
              <a:rPr lang="lt-LT" b="1" dirty="0">
                <a:solidFill>
                  <a:srgbClr val="0070C0"/>
                </a:solidFill>
              </a:rPr>
              <a:t> </a:t>
            </a:r>
            <a:r>
              <a:rPr lang="lt-LT" b="1" dirty="0" smtClean="0">
                <a:solidFill>
                  <a:srgbClr val="0070C0"/>
                </a:solidFill>
              </a:rPr>
              <a:t>(3</a:t>
            </a:r>
            <a:r>
              <a:rPr lang="lt-LT" b="1" dirty="0">
                <a:solidFill>
                  <a:srgbClr val="0070C0"/>
                </a:solidFill>
              </a:rPr>
              <a:t>)</a:t>
            </a:r>
            <a:endParaRPr lang="lt-LT" b="1" dirty="0"/>
          </a:p>
        </p:txBody>
      </p:sp>
      <p:sp>
        <p:nvSpPr>
          <p:cNvPr id="3" name="Turinio vietos rezervavimo ženklas 2"/>
          <p:cNvSpPr txBox="1">
            <a:spLocks noGrp="1"/>
          </p:cNvSpPr>
          <p:nvPr>
            <p:ph idx="1"/>
          </p:nvPr>
        </p:nvSpPr>
        <p:spPr>
          <a:xfrm>
            <a:off x="419100" y="805540"/>
            <a:ext cx="11239500" cy="5725890"/>
          </a:xfrm>
        </p:spPr>
        <p:txBody>
          <a:bodyPr/>
          <a:lstStyle/>
          <a:p>
            <a:pPr marL="0" indent="0">
              <a:buNone/>
            </a:pPr>
            <a:r>
              <a:rPr lang="lt-LT" b="1" dirty="0" smtClean="0"/>
              <a:t>Sukčiavimas ir </a:t>
            </a:r>
            <a:r>
              <a:rPr lang="lt-LT" b="1" dirty="0" smtClean="0"/>
              <a:t>piktnaudžiavimas:</a:t>
            </a:r>
            <a:endParaRPr lang="lt-LT" b="1" dirty="0" smtClean="0"/>
          </a:p>
          <a:p>
            <a:pPr marL="0" indent="0">
              <a:buNone/>
            </a:pPr>
            <a:r>
              <a:rPr lang="lt-LT" dirty="0" smtClean="0"/>
              <a:t>- </a:t>
            </a:r>
            <a:r>
              <a:rPr lang="lt-LT" sz="3600" dirty="0"/>
              <a:t>vyresnio amžiaus žmonėms dažnai tampa finansinio sukčiavimo aukomis. Finansinis apgaudinėjimas yra labiausiai paplitusi vyresnio amžiaus žmonių prievartos rūšis;</a:t>
            </a:r>
          </a:p>
          <a:p>
            <a:pPr marL="0" indent="0">
              <a:buNone/>
            </a:pPr>
            <a:r>
              <a:rPr lang="lt-LT" sz="3600" dirty="0"/>
              <a:t>- dažnai tokio pobūdžio nusikaltimą gali padaryti artimas giminaitis, pavyzdžiui, anūkas, prašydamas senelio išimti didelę sumą iš banko savo kažkokiems neatidėliotiniems poreikiams, kas, galiausiai, gali destabilizuoti ir potencialiai </a:t>
            </a:r>
            <a:r>
              <a:rPr lang="lt-LT" sz="3600" dirty="0" err="1"/>
              <a:t>subankrotinti</a:t>
            </a:r>
            <a:r>
              <a:rPr lang="lt-LT" sz="3600" dirty="0"/>
              <a:t> pagyvenusį </a:t>
            </a:r>
            <a:r>
              <a:rPr lang="lt-LT" sz="3600" dirty="0" smtClean="0"/>
              <a:t>žmogų, pabloginti </a:t>
            </a:r>
            <a:r>
              <a:rPr lang="lt-LT" sz="3600" dirty="0"/>
              <a:t>jo gyvenimo kokybę.</a:t>
            </a:r>
          </a:p>
          <a:p>
            <a:pPr lvl="0"/>
            <a:endParaRPr lang="lt-LT" dirty="0"/>
          </a:p>
        </p:txBody>
      </p:sp>
    </p:spTree>
    <p:extLst>
      <p:ext uri="{BB962C8B-B14F-4D97-AF65-F5344CB8AC3E}">
        <p14:creationId xmlns:p14="http://schemas.microsoft.com/office/powerpoint/2010/main" val="1034724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33401" y="274641"/>
            <a:ext cx="11277598" cy="639759"/>
          </a:xfrm>
        </p:spPr>
        <p:txBody>
          <a:bodyPr>
            <a:noAutofit/>
          </a:bodyPr>
          <a:lstStyle/>
          <a:p>
            <a:pPr lvl="0" algn="ctr"/>
            <a:r>
              <a:rPr lang="lt-LT" b="1" dirty="0" smtClean="0">
                <a:solidFill>
                  <a:srgbClr val="0070C0"/>
                </a:solidFill>
              </a:rPr>
              <a:t>5.1. </a:t>
            </a:r>
            <a:r>
              <a:rPr lang="lt-LT" b="1" dirty="0">
                <a:solidFill>
                  <a:srgbClr val="0070C0"/>
                </a:solidFill>
              </a:rPr>
              <a:t>Finansinė </a:t>
            </a:r>
            <a:r>
              <a:rPr lang="lt-LT" b="1" dirty="0" smtClean="0">
                <a:solidFill>
                  <a:srgbClr val="0070C0"/>
                </a:solidFill>
              </a:rPr>
              <a:t>nepriklausomybė (</a:t>
            </a:r>
            <a:r>
              <a:rPr lang="lt-LT" b="1" dirty="0">
                <a:solidFill>
                  <a:srgbClr val="0070C0"/>
                </a:solidFill>
              </a:rPr>
              <a:t>4)</a:t>
            </a:r>
            <a:endParaRPr lang="lt-LT" b="1" dirty="0"/>
          </a:p>
        </p:txBody>
      </p:sp>
      <p:sp>
        <p:nvSpPr>
          <p:cNvPr id="3" name="Turinio vietos rezervavimo ženklas 2"/>
          <p:cNvSpPr txBox="1">
            <a:spLocks noGrp="1"/>
          </p:cNvSpPr>
          <p:nvPr>
            <p:ph idx="1"/>
          </p:nvPr>
        </p:nvSpPr>
        <p:spPr>
          <a:xfrm>
            <a:off x="533400" y="1066804"/>
            <a:ext cx="11277599" cy="5508171"/>
          </a:xfrm>
        </p:spPr>
        <p:txBody>
          <a:bodyPr/>
          <a:lstStyle/>
          <a:p>
            <a:pPr marL="0" indent="0">
              <a:buNone/>
            </a:pPr>
            <a:r>
              <a:rPr lang="lt-LT" b="1" dirty="0"/>
              <a:t>Pasirengimas senatvei</a:t>
            </a:r>
          </a:p>
          <a:p>
            <a:pPr marL="0" indent="0">
              <a:buNone/>
            </a:pPr>
            <a:r>
              <a:rPr lang="lt-LT" dirty="0" smtClean="0"/>
              <a:t>- k</a:t>
            </a:r>
            <a:r>
              <a:rPr lang="lt-LT" sz="3200" dirty="0" smtClean="0"/>
              <a:t>ai </a:t>
            </a:r>
            <a:r>
              <a:rPr lang="lt-LT" sz="3200" dirty="0"/>
              <a:t>tiek daug iššūkių, siekiant išlaikyti finansinę nepriklausomybę, kaip žmogus gali tam </a:t>
            </a:r>
            <a:r>
              <a:rPr lang="lt-LT" sz="3200" dirty="0" smtClean="0"/>
              <a:t>pasiruošti. Trumpas </a:t>
            </a:r>
            <a:r>
              <a:rPr lang="lt-LT" sz="3200" dirty="0"/>
              <a:t>atsakymas - pradėti anksti. Svarbu pradėti taupyti vos pradėjus dirbti, nors tai, kaip rodo apklausos, tai iš tikrųjų sunku padaryti;</a:t>
            </a:r>
          </a:p>
          <a:p>
            <a:pPr marL="0" indent="0">
              <a:buNone/>
            </a:pPr>
            <a:r>
              <a:rPr lang="lt-LT" sz="3200" dirty="0" smtClean="0"/>
              <a:t>- kai </a:t>
            </a:r>
            <a:r>
              <a:rPr lang="lt-LT" sz="3200" dirty="0"/>
              <a:t>kuriama šeima, keičiasi prioritetai. Pradžioje taupoma namui, paskui vaikams, po jų koledžui</a:t>
            </a:r>
          </a:p>
          <a:p>
            <a:pPr marL="0" indent="0">
              <a:buNone/>
            </a:pPr>
            <a:r>
              <a:rPr lang="lt-LT" sz="3200" dirty="0" smtClean="0"/>
              <a:t>-kai </a:t>
            </a:r>
            <a:r>
              <a:rPr lang="lt-LT" sz="3200" dirty="0"/>
              <a:t>strategija priimta, šeima gali </a:t>
            </a:r>
            <a:r>
              <a:rPr lang="lt-LT" sz="3200" dirty="0" err="1"/>
              <a:t>amžėti</a:t>
            </a:r>
            <a:r>
              <a:rPr lang="lt-LT" sz="3200" dirty="0"/>
              <a:t> nesijaudindama. Kas netrukus po vedybų nusipirko patalpas nuomai, galės iš šio pirkimo gaunamas pajamas naudoti tvirtesniam finansiniam pagrindui užtikrinti. </a:t>
            </a:r>
          </a:p>
        </p:txBody>
      </p:sp>
    </p:spTree>
    <p:extLst>
      <p:ext uri="{BB962C8B-B14F-4D97-AF65-F5344CB8AC3E}">
        <p14:creationId xmlns:p14="http://schemas.microsoft.com/office/powerpoint/2010/main" val="1843811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85750" y="193675"/>
            <a:ext cx="11544300" cy="758825"/>
          </a:xfrm>
        </p:spPr>
        <p:txBody>
          <a:bodyPr/>
          <a:lstStyle/>
          <a:p>
            <a:pPr algn="ctr"/>
            <a:r>
              <a:rPr lang="lt-LT" b="1" dirty="0" smtClean="0">
                <a:solidFill>
                  <a:srgbClr val="0070C0"/>
                </a:solidFill>
              </a:rPr>
              <a:t>5.1. Ugdykite finansinį raštingumą (5)</a:t>
            </a:r>
            <a:endParaRPr lang="lt-LT" b="1" dirty="0">
              <a:solidFill>
                <a:srgbClr val="0070C0"/>
              </a:solidFill>
            </a:endParaRPr>
          </a:p>
        </p:txBody>
      </p:sp>
      <p:sp>
        <p:nvSpPr>
          <p:cNvPr id="3" name="Turinio vietos rezervavimo ženklas 2"/>
          <p:cNvSpPr>
            <a:spLocks noGrp="1"/>
          </p:cNvSpPr>
          <p:nvPr>
            <p:ph idx="1"/>
          </p:nvPr>
        </p:nvSpPr>
        <p:spPr>
          <a:xfrm>
            <a:off x="285750" y="1162050"/>
            <a:ext cx="11544300" cy="5276850"/>
          </a:xfrm>
        </p:spPr>
        <p:txBody>
          <a:bodyPr>
            <a:normAutofit/>
          </a:bodyPr>
          <a:lstStyle/>
          <a:p>
            <a:r>
              <a:rPr lang="lt-LT" sz="3600" dirty="0"/>
              <a:t>Norėdami užsidirbti pinigų, turite suprasti, kokie ekonominiai mechanizmai egzistuoja ir kaip jie yra tarpusavyje susiję ir daro įtaką mūsų kasdieniam gyvenimui. </a:t>
            </a:r>
            <a:endParaRPr lang="lt-LT" sz="3600" dirty="0" smtClean="0"/>
          </a:p>
          <a:p>
            <a:r>
              <a:rPr lang="lt-LT" sz="3600" dirty="0" smtClean="0"/>
              <a:t>Pagrindinis </a:t>
            </a:r>
            <a:r>
              <a:rPr lang="lt-LT" sz="3600" dirty="0"/>
              <a:t>finansinio švietimo metodas yra profesinė literatūra. Galite skaityti ekonomikos vadovėlius, straipsnius finansiniuose periodiniuose leidiniuose ir tiesiog turtingų žmonių biografijas, kurie dažnai dalijasi patirtimi paremtais biudžeto valdymo patarimais ir patarimais, kaip tapti finansiškai </a:t>
            </a:r>
            <a:r>
              <a:rPr lang="lt-LT" sz="3600" dirty="0" smtClean="0"/>
              <a:t>nepriklausomais.</a:t>
            </a:r>
            <a:endParaRPr lang="lt-LT" sz="3600" dirty="0"/>
          </a:p>
        </p:txBody>
      </p:sp>
    </p:spTree>
    <p:extLst>
      <p:ext uri="{BB962C8B-B14F-4D97-AF65-F5344CB8AC3E}">
        <p14:creationId xmlns:p14="http://schemas.microsoft.com/office/powerpoint/2010/main" val="2913964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61950" y="174625"/>
            <a:ext cx="11410950" cy="873125"/>
          </a:xfrm>
        </p:spPr>
        <p:txBody>
          <a:bodyPr/>
          <a:lstStyle/>
          <a:p>
            <a:pPr algn="ctr"/>
            <a:r>
              <a:rPr lang="lt-LT" b="1" dirty="0" smtClean="0">
                <a:solidFill>
                  <a:srgbClr val="0070C0"/>
                </a:solidFill>
              </a:rPr>
              <a:t>5.1. Pakeiskite savo požiūrį į pinigus (6)</a:t>
            </a:r>
            <a:endParaRPr lang="lt-LT" b="1" dirty="0">
              <a:solidFill>
                <a:srgbClr val="0070C0"/>
              </a:solidFill>
            </a:endParaRPr>
          </a:p>
        </p:txBody>
      </p:sp>
      <p:sp>
        <p:nvSpPr>
          <p:cNvPr id="3" name="Turinio vietos rezervavimo ženklas 2"/>
          <p:cNvSpPr>
            <a:spLocks noGrp="1"/>
          </p:cNvSpPr>
          <p:nvPr>
            <p:ph idx="1"/>
          </p:nvPr>
        </p:nvSpPr>
        <p:spPr>
          <a:xfrm>
            <a:off x="361950" y="1181100"/>
            <a:ext cx="11410950" cy="5391149"/>
          </a:xfrm>
        </p:spPr>
        <p:txBody>
          <a:bodyPr>
            <a:normAutofit/>
          </a:bodyPr>
          <a:lstStyle/>
          <a:p>
            <a:r>
              <a:rPr lang="lt-LT" sz="3200" dirty="0"/>
              <a:t>Ekonominių naujienų ir susijusių interviu peržiūra bus vienodai naudinga. Jei jums reikia per trumpą laiką išplėsti akiratį šia tema, pradėkite bendrauti su finansų patarėjais. Protingas specialistas padeda teisėtai sumažinti mokesčių išlaidas ir apsaugoti savo pajamas</a:t>
            </a:r>
            <a:r>
              <a:rPr lang="lt-LT" sz="3200" dirty="0" smtClean="0"/>
              <a:t>.</a:t>
            </a:r>
          </a:p>
          <a:p>
            <a:r>
              <a:rPr lang="lt-LT" sz="3200" dirty="0"/>
              <a:t>Pirmiausia supraskite, kad išlaidos nėra svarbiausias jūsų finansinių procesų prioritetas. Įspūdingas jūsų biudžeto neatitinkantis išleidimas ir apsipirkimas tik pabrėžia ekonominį neatsakingumą. Kad ir kaip beprotiškai tai skambėtų, pinigus reikia gerbti ir elgtis su dėmesiu bei dėkingumu</a:t>
            </a:r>
            <a:r>
              <a:rPr lang="lt-LT" sz="3200" dirty="0" smtClean="0"/>
              <a:t>.</a:t>
            </a:r>
            <a:endParaRPr lang="lt-LT" sz="3200" dirty="0"/>
          </a:p>
        </p:txBody>
      </p:sp>
    </p:spTree>
    <p:extLst>
      <p:ext uri="{BB962C8B-B14F-4D97-AF65-F5344CB8AC3E}">
        <p14:creationId xmlns:p14="http://schemas.microsoft.com/office/powerpoint/2010/main" val="3969601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42900" y="155575"/>
            <a:ext cx="11487150" cy="758825"/>
          </a:xfrm>
        </p:spPr>
        <p:txBody>
          <a:bodyPr/>
          <a:lstStyle/>
          <a:p>
            <a:pPr algn="ctr"/>
            <a:r>
              <a:rPr lang="lt-LT" b="1" dirty="0" smtClean="0">
                <a:solidFill>
                  <a:srgbClr val="0070C0"/>
                </a:solidFill>
              </a:rPr>
              <a:t>Išsikelkite konkrečius finansinius tikslus (7)</a:t>
            </a:r>
            <a:endParaRPr lang="lt-LT" b="1" dirty="0">
              <a:solidFill>
                <a:srgbClr val="0070C0"/>
              </a:solidFill>
            </a:endParaRPr>
          </a:p>
        </p:txBody>
      </p:sp>
      <p:sp>
        <p:nvSpPr>
          <p:cNvPr id="3" name="Turinio vietos rezervavimo ženklas 2"/>
          <p:cNvSpPr>
            <a:spLocks noGrp="1"/>
          </p:cNvSpPr>
          <p:nvPr>
            <p:ph idx="1"/>
          </p:nvPr>
        </p:nvSpPr>
        <p:spPr>
          <a:xfrm>
            <a:off x="342900" y="1104900"/>
            <a:ext cx="11487150" cy="5467349"/>
          </a:xfrm>
        </p:spPr>
        <p:txBody>
          <a:bodyPr>
            <a:noAutofit/>
          </a:bodyPr>
          <a:lstStyle/>
          <a:p>
            <a:r>
              <a:rPr lang="lt-LT" sz="3200" dirty="0"/>
              <a:t>Tai jokiu būdu nereiškia, kad reikia garbinti turtus: finansai neturėtų kontroliuoti žmogaus likimo. Jūs neturėtumėte visiškai atsisakyti savo norų ir išleisti visko, ką uždirbate, nes sukauptų lėšų pagalba galite radikaliai pakeisti situaciją į gerąją pusę. Taigi, kartą ir visiems laikams rinkitės momentinį impulsą pirkti per kitą apsipirkimo kelionę ir realias investicijas į savo gyvenimą. Tai yra būdas sužinoti, kaip tapti finansiškai nepriklausomu</a:t>
            </a:r>
            <a:r>
              <a:rPr lang="lt-LT" sz="3200" dirty="0" smtClean="0"/>
              <a:t>.</a:t>
            </a:r>
          </a:p>
          <a:p>
            <a:r>
              <a:rPr lang="lt-LT" sz="3200" dirty="0"/>
              <a:t>Visų pirma, nuspręskite tiesiog tapti sėkmingu žmogumi. Atminkite, kad jūsų finansinė nepriklausomybė yra individualaus ir apgalvoto sprendimo, kurio niekas neturi teisės smerkti ar smerkti, rezultatas. Sukūrę emocinę nuotaiką galite pereiti prie planavimo tikslų</a:t>
            </a:r>
            <a:r>
              <a:rPr lang="lt-LT" sz="3200" dirty="0" smtClean="0"/>
              <a:t>.</a:t>
            </a:r>
            <a:endParaRPr lang="lt-LT" sz="3200" dirty="0"/>
          </a:p>
        </p:txBody>
      </p:sp>
    </p:spTree>
    <p:extLst>
      <p:ext uri="{BB962C8B-B14F-4D97-AF65-F5344CB8AC3E}">
        <p14:creationId xmlns:p14="http://schemas.microsoft.com/office/powerpoint/2010/main" val="2368970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47650" y="212725"/>
            <a:ext cx="11506200" cy="815975"/>
          </a:xfrm>
        </p:spPr>
        <p:txBody>
          <a:bodyPr/>
          <a:lstStyle/>
          <a:p>
            <a:pPr algn="ctr"/>
            <a:r>
              <a:rPr lang="lt-LT" b="1" dirty="0" smtClean="0">
                <a:solidFill>
                  <a:srgbClr val="0070C0"/>
                </a:solidFill>
              </a:rPr>
              <a:t>5.1. Susidarykite savo biudžetą (8)</a:t>
            </a:r>
            <a:endParaRPr lang="lt-LT" b="1" dirty="0">
              <a:solidFill>
                <a:srgbClr val="0070C0"/>
              </a:solidFill>
            </a:endParaRPr>
          </a:p>
        </p:txBody>
      </p:sp>
      <p:sp>
        <p:nvSpPr>
          <p:cNvPr id="3" name="Turinio vietos rezervavimo ženklas 2"/>
          <p:cNvSpPr>
            <a:spLocks noGrp="1"/>
          </p:cNvSpPr>
          <p:nvPr>
            <p:ph idx="1"/>
          </p:nvPr>
        </p:nvSpPr>
        <p:spPr>
          <a:xfrm>
            <a:off x="381000" y="1219200"/>
            <a:ext cx="11506200" cy="5333999"/>
          </a:xfrm>
        </p:spPr>
        <p:txBody>
          <a:bodyPr>
            <a:normAutofit/>
          </a:bodyPr>
          <a:lstStyle/>
          <a:p>
            <a:r>
              <a:rPr lang="lt-LT" dirty="0"/>
              <a:t>Labai svarbu suprasti, kad finansinis tikslas nėra abstrakti svajonė, kurios neįmanoma įgyvendinti. Jūs turite nusistatyti sau sudėtingas, bet įmanomas užduotis, apibrėžti konkrečius terminus ir būdus, kaip juos atlikti atskirai. Kaip tikslą imkitės pinigų taupymo kas mėnesį už tam tikrą sumą arba investuokite tam tikrą lėšų dalį į savo mėgstamą verslą. Atidėkite bent 10% savo pajamų. Po 3-4 mėnesių pamatysite, kaip pažadins jūsų susidomėjimas kaupti lėšas</a:t>
            </a:r>
            <a:r>
              <a:rPr lang="lt-LT" dirty="0" smtClean="0"/>
              <a:t>.</a:t>
            </a:r>
          </a:p>
          <a:p>
            <a:r>
              <a:rPr lang="lt-LT" dirty="0"/>
              <a:t>Atsakymas į klausimą, kaip tapti finansiškai nepriklausomu, gali būti tik tai. Išlaidų ir pajamų schemos planavimas tam tikru laikotarpiu aiškiai parodo net ekonomiškai nepatyrusiam asmeniui, kokia yra problema. Pavyzdžiui, iš karto tampa aišku, kokios pavojingos yra kreditinės kortelės ir į kokią skolų angą bėgant laikui eina viena maža mikropaskola..</a:t>
            </a:r>
          </a:p>
        </p:txBody>
      </p:sp>
    </p:spTree>
    <p:extLst>
      <p:ext uri="{BB962C8B-B14F-4D97-AF65-F5344CB8AC3E}">
        <p14:creationId xmlns:p14="http://schemas.microsoft.com/office/powerpoint/2010/main" val="3996230070"/>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11394</TotalTime>
  <Words>2531</Words>
  <Application>Microsoft Office PowerPoint</Application>
  <PresentationFormat>Plačiaekranė</PresentationFormat>
  <Paragraphs>116</Paragraphs>
  <Slides>21</Slides>
  <Notes>16</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21</vt:i4>
      </vt:variant>
    </vt:vector>
  </HeadingPairs>
  <TitlesOfParts>
    <vt:vector size="25" baseType="lpstr">
      <vt:lpstr>Arial</vt:lpstr>
      <vt:lpstr>Calibri</vt:lpstr>
      <vt:lpstr>Calibri Light</vt:lpstr>
      <vt:lpstr>„Office“ tema</vt:lpstr>
      <vt:lpstr> Nordplus Adult projektas NPAD-2020/10040: Amžius ne kliūtis II </vt:lpstr>
      <vt:lpstr>5.1. Finansinė nepriklausomybė (1)</vt:lpstr>
      <vt:lpstr>5.1. Finansinė nepriklausomybė (2)</vt:lpstr>
      <vt:lpstr>5.1. Finansinė nepriklausomybė (3)</vt:lpstr>
      <vt:lpstr>5.1. Finansinė nepriklausomybė (4)</vt:lpstr>
      <vt:lpstr>5.1. Ugdykite finansinį raštingumą (5)</vt:lpstr>
      <vt:lpstr>5.1. Pakeiskite savo požiūrį į pinigus (6)</vt:lpstr>
      <vt:lpstr>Išsikelkite konkrečius finansinius tikslus (7)</vt:lpstr>
      <vt:lpstr>5.1. Susidarykite savo biudžetą (8)</vt:lpstr>
      <vt:lpstr>5.1. Investuokite pinigus (9)</vt:lpstr>
      <vt:lpstr>5.1. Dirbk sunkiau ir geriau (10)</vt:lpstr>
      <vt:lpstr>5.2. Šeimos biudžeto planavimas(1)</vt:lpstr>
      <vt:lpstr>5.2. Šeimos biudžeto planavimas(2)</vt:lpstr>
      <vt:lpstr>5.2. Šeimos biudžeto planavimas(3)</vt:lpstr>
      <vt:lpstr>5.2. Šeimos biudžeto planavimas(4)</vt:lpstr>
      <vt:lpstr>5.2. Šeimos biudžeto planavimas(5)</vt:lpstr>
      <vt:lpstr>5.2. Šeimos biudžeto planavimas(6)</vt:lpstr>
      <vt:lpstr>5.2. Šeimos biudžeto planavimas(7)</vt:lpstr>
      <vt:lpstr>5.2. Šeimos biudžeto planavimas(8)</vt:lpstr>
      <vt:lpstr>5.2. Šeimos biudžeto planavimas(8)</vt:lpstr>
      <vt:lpstr>„PowerPoint“ pateiktis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Nordplus Adult projektas NPAD-2020/10040: Amžius ne kliūtis II</dc:title>
  <dc:creator>Gediminas</dc:creator>
  <cp:lastModifiedBy>Gediminas</cp:lastModifiedBy>
  <cp:revision>11</cp:revision>
  <cp:lastPrinted>2021-09-10T15:08:08Z</cp:lastPrinted>
  <dcterms:created xsi:type="dcterms:W3CDTF">2021-08-23T08:35:47Z</dcterms:created>
  <dcterms:modified xsi:type="dcterms:W3CDTF">2021-09-11T13:01:00Z</dcterms:modified>
</cp:coreProperties>
</file>