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0" r:id="rId2"/>
    <p:sldId id="300" r:id="rId3"/>
    <p:sldId id="280" r:id="rId4"/>
    <p:sldId id="301" r:id="rId5"/>
    <p:sldId id="302" r:id="rId6"/>
    <p:sldId id="281" r:id="rId7"/>
    <p:sldId id="303" r:id="rId8"/>
    <p:sldId id="304" r:id="rId9"/>
    <p:sldId id="282" r:id="rId10"/>
    <p:sldId id="283" r:id="rId11"/>
    <p:sldId id="305" r:id="rId12"/>
    <p:sldId id="306" r:id="rId13"/>
    <p:sldId id="284" r:id="rId14"/>
    <p:sldId id="307" r:id="rId15"/>
    <p:sldId id="308" r:id="rId16"/>
    <p:sldId id="269" r:id="rId17"/>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006" autoAdjust="0"/>
    <p:restoredTop sz="51379" autoAdjust="0"/>
  </p:normalViewPr>
  <p:slideViewPr>
    <p:cSldViewPr snapToGrid="0">
      <p:cViewPr varScale="1">
        <p:scale>
          <a:sx n="47" d="100"/>
          <a:sy n="47"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48E09F-EACB-4392-9CEB-543B3E1A8032}" type="datetimeFigureOut">
              <a:rPr lang="lt-LT" smtClean="0"/>
              <a:t>2021.09.11</a:t>
            </a:fld>
            <a:endParaRPr lang="lt-LT"/>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0D47-E2A1-4876-9C38-C734BC218409}" type="slidenum">
              <a:rPr lang="lt-LT" smtClean="0"/>
              <a:t>‹#›</a:t>
            </a:fld>
            <a:endParaRPr lang="lt-LT"/>
          </a:p>
        </p:txBody>
      </p:sp>
    </p:spTree>
    <p:extLst>
      <p:ext uri="{BB962C8B-B14F-4D97-AF65-F5344CB8AC3E}">
        <p14:creationId xmlns:p14="http://schemas.microsoft.com/office/powerpoint/2010/main" val="104172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pPr lvl="0"/>
            <a:fld id="{B72C11F3-8080-460A-B5D7-C91E051B8BCF}" type="slidenum">
              <a:rPr lang="en-US" smtClean="0"/>
              <a:t>1</a:t>
            </a:fld>
            <a:endParaRPr lang="en-US"/>
          </a:p>
        </p:txBody>
      </p:sp>
    </p:spTree>
    <p:extLst>
      <p:ext uri="{BB962C8B-B14F-4D97-AF65-F5344CB8AC3E}">
        <p14:creationId xmlns:p14="http://schemas.microsoft.com/office/powerpoint/2010/main" val="1723273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comparison to a regular job, self-employment creates less security. Survival rates of new businesses can be discouraging; 80% of new enterprises survive their first year and 44% survive a five year period. Because a significant proportion of business do not survive there is a need to be cautions when investing e.g. retirement savings into a new venture plan. Training and knowledge restraints are also major determinants which keep older people from entering entrepreneurial fields. There is a need to: </a:t>
            </a:r>
          </a:p>
          <a:p>
            <a:r>
              <a:rPr lang="lt-LT"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Promote and support 50+ entrepreneurship as a viable career option with benefits for individuals, economies and society</a:t>
            </a:r>
            <a:r>
              <a:rPr lang="lt-LT" sz="1200" b="0" i="0" u="none" strike="noStrike" kern="1200" baseline="0" dirty="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r>
              <a:rPr lang="lt-LT"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Help create a 50+ entrepreneurship friendly culture with support from the private and public sectors, civil society and academia by promoting role models and sharing best practice</a:t>
            </a:r>
            <a:r>
              <a:rPr lang="lt-LT" sz="1200" b="0" i="0" u="none" strike="noStrike" kern="1200" baseline="0" dirty="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r>
              <a:rPr lang="lt-LT"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Build knowledge, understanding and support for 50+ entrepreneurship at national level</a:t>
            </a:r>
            <a:r>
              <a:rPr lang="lt-LT" sz="1200" b="0" i="0" u="none" strike="noStrike" kern="1200" baseline="0" dirty="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endParaRPr lang="lt-LT" sz="1200" b="0" i="0" u="none" strike="noStrike" kern="1200" baseline="0" dirty="0" smtClean="0">
              <a:solidFill>
                <a:schemeClr val="tx1"/>
              </a:solidFill>
              <a:latin typeface="+mn-lt"/>
              <a:ea typeface="+mn-ea"/>
              <a:cs typeface="+mn-cs"/>
            </a:endParaRP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Key policy actions would be built mostly around sharing best practices and building case examples based on successful approaches to older entrepreneurship. The level of engaging in entrepreneurial activities among older people differs substantially among EU member states and therefore a knowledge spill-over and learning practices are needed. This can be done by facilitating the European networking and work meetings, assembling experts and entrepreneurial stakeholders (incubators/accelerators, chamber of commerce, industrial parks) and EU-STARTUP initiatives. One option for this knowledge sharing is building networks or encouraging the existing ones. Monitoring and coaching practices can also be useful and could be encouraged as part of network activity or a separate initiative.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1AE4D36-38F7-4E25-ABBF-1AF5769DB033}" type="slidenum">
              <a:t>11</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13200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Older people might experience social exclusion and age-based discrimination which can reduce access to employment and can become a determining factor discouraging entrepreneurial joy and advancement. It is key for all EU member states to fully recognize the immense social-economic contribution that the 50+ group brings to Europe and the </a:t>
            </a:r>
            <a:r>
              <a:rPr lang="en-US" sz="1200" b="0" i="0" u="none" strike="noStrike" kern="1200" baseline="0" dirty="0" err="1" smtClean="0">
                <a:solidFill>
                  <a:schemeClr val="tx1"/>
                </a:solidFill>
                <a:latin typeface="+mn-lt"/>
                <a:ea typeface="+mn-ea"/>
                <a:cs typeface="+mn-cs"/>
              </a:rPr>
              <a:t>labour</a:t>
            </a:r>
            <a:r>
              <a:rPr lang="en-US" sz="1200" b="0" i="0" u="none" strike="noStrike" kern="1200" baseline="0" dirty="0" smtClean="0">
                <a:solidFill>
                  <a:schemeClr val="tx1"/>
                </a:solidFill>
                <a:latin typeface="+mn-lt"/>
                <a:ea typeface="+mn-ea"/>
                <a:cs typeface="+mn-cs"/>
              </a:rPr>
              <a:t> market challenges it faces. There is a general trend towards more flexible working conditions and the introduction of an adapted physical work environment. However, the needs of older people should be better accounted for as part of this trend.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Various EU member states have implemented initiative to help keeping older people long(</a:t>
            </a:r>
            <a:r>
              <a:rPr lang="en-US" sz="1200" b="0" i="0" u="none" strike="noStrike" kern="1200" baseline="0" dirty="0" err="1" smtClean="0">
                <a:solidFill>
                  <a:schemeClr val="tx1"/>
                </a:solidFill>
                <a:latin typeface="+mn-lt"/>
                <a:ea typeface="+mn-ea"/>
                <a:cs typeface="+mn-cs"/>
              </a:rPr>
              <a:t>er</a:t>
            </a:r>
            <a:r>
              <a:rPr lang="en-US" sz="1200" b="0" i="0" u="none" strike="noStrike" kern="1200" baseline="0" dirty="0" smtClean="0">
                <a:solidFill>
                  <a:schemeClr val="tx1"/>
                </a:solidFill>
                <a:latin typeface="+mn-lt"/>
                <a:ea typeface="+mn-ea"/>
                <a:cs typeface="+mn-cs"/>
              </a:rPr>
              <a:t>) active in the workforce. An understanding of best practices could build on robust data analysis of older entrepreneurs and policy implemented across the EU. Experience of aligning tax and pension policies, breaking down negative stereotypes around ageing, and other ways to stimulate entrepreneurship amongst the 50+ should be shared across EU member states. There is also a potential to encourage EU-level mentoring and coaching networks that would help in sharing experiences.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1AE4D36-38F7-4E25-ABBF-1AF5769DB033}" type="slidenum">
              <a:t>12</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32669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b="1" dirty="0" err="1" smtClean="0"/>
              <a:t>Rationale</a:t>
            </a:r>
            <a:r>
              <a:rPr lang="lt-LT" b="1" dirty="0" smtClean="0"/>
              <a:t>.</a:t>
            </a:r>
          </a:p>
          <a:p>
            <a:r>
              <a:rPr lang="en-US" sz="1200" b="0" i="0" u="none" strike="noStrike" kern="1200" baseline="0" dirty="0" smtClean="0">
                <a:solidFill>
                  <a:schemeClr val="tx1"/>
                </a:solidFill>
                <a:latin typeface="+mn-lt"/>
                <a:ea typeface="+mn-ea"/>
                <a:cs typeface="+mn-cs"/>
              </a:rPr>
              <a:t>There is a lack of common standards for products and services in the Silver Economy and a lack of user-friendly design for older people. Universal design should involve older people and their </a:t>
            </a:r>
            <a:r>
              <a:rPr lang="en-US" sz="1200" b="0" i="0" u="none" strike="noStrike" kern="1200" baseline="0" dirty="0" err="1" smtClean="0">
                <a:solidFill>
                  <a:schemeClr val="tx1"/>
                </a:solidFill>
                <a:latin typeface="+mn-lt"/>
                <a:ea typeface="+mn-ea"/>
                <a:cs typeface="+mn-cs"/>
              </a:rPr>
              <a:t>carers</a:t>
            </a:r>
            <a:r>
              <a:rPr lang="en-US" sz="1200" b="0" i="0" u="none" strike="noStrike" kern="1200" baseline="0" dirty="0" smtClean="0">
                <a:solidFill>
                  <a:schemeClr val="tx1"/>
                </a:solidFill>
                <a:latin typeface="+mn-lt"/>
                <a:ea typeface="+mn-ea"/>
                <a:cs typeface="+mn-cs"/>
              </a:rPr>
              <a:t> more in the choice of design and architecture (user led design). The current lack of interoperability of smart home devices hinders the uptake of these products and associated services and reaching economies of scale.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EU wide action can help to create a common EU market for such solutions by setting standards, thus opening a wider market for national companies beyond their domestic markets68. Beyond Europe, such a concerted effort could also increase the standing of Europe as an important player in this field, and establish a </a:t>
            </a:r>
            <a:r>
              <a:rPr lang="en-US" sz="1200" b="0" i="0" u="none" strike="noStrike" kern="1200" baseline="0" dirty="0" err="1" smtClean="0">
                <a:solidFill>
                  <a:schemeClr val="tx1"/>
                </a:solidFill>
                <a:latin typeface="+mn-lt"/>
                <a:ea typeface="+mn-ea"/>
                <a:cs typeface="+mn-cs"/>
              </a:rPr>
              <a:t>favourable</a:t>
            </a:r>
            <a:r>
              <a:rPr lang="en-US" sz="1200" b="0" i="0" u="none" strike="noStrike" kern="1200" baseline="0" dirty="0" smtClean="0">
                <a:solidFill>
                  <a:schemeClr val="tx1"/>
                </a:solidFill>
                <a:latin typeface="+mn-lt"/>
                <a:ea typeface="+mn-ea"/>
                <a:cs typeface="+mn-cs"/>
              </a:rPr>
              <a:t> market position against competitors from other countries, notably the US and Japan, which would be unlikely to be achieved by national initiatives only. </a:t>
            </a:r>
            <a:endParaRPr lang="lt-LT" dirty="0" smtClean="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CC3BD5-92BC-47B6-BF40-C38E72E6DE01}" type="slidenum">
              <a:t>13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90292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There is a general sense that there is a very limited appreciation of these issues across all stakeholder groups. There is a challenge with bringing new products to market. For instance, some older people are hesitant to use smart home technical solutions because they are worried that the new technology would be complicated to use, and that they could not keep up with the latest technology69 . Communication activities about adaptable and smart home solutions towards users and suppliers could help to increase the knowledge, awareness and potentially the acceptance.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EU wide action in the field of adaptable and smart home solutions can lead to increasing visibility and credibility of the initiatives which already exist, some of them nationally or regionally. This could also increase both the knowledge about and the acceptance of such solutions with users as well as suppliers. </a:t>
            </a:r>
            <a:endParaRPr lang="lt-LT" sz="1200" b="0" i="0" u="none" strike="noStrike" kern="1200" baseline="0" dirty="0" smtClean="0">
              <a:solidFill>
                <a:schemeClr val="tx1"/>
              </a:solidFill>
              <a:latin typeface="+mn-lt"/>
              <a:ea typeface="+mn-ea"/>
              <a:cs typeface="+mn-cs"/>
            </a:endParaRPr>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CC3BD5-92BC-47B6-BF40-C38E72E6DE01}" type="slidenum">
              <a:t>14</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41714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Affordability remains a major issue, and there will need to be some level of public funding in order to seed demand for smart homes for independent living (there are examples of local authorities running such schemes). </a:t>
            </a:r>
            <a:endParaRPr lang="lt-LT" sz="1200" b="0" i="0" u="none" strike="noStrike" kern="1200" baseline="0" dirty="0" smtClean="0">
              <a:solidFill>
                <a:schemeClr val="tx1"/>
              </a:solidFill>
              <a:latin typeface="+mn-lt"/>
              <a:ea typeface="+mn-ea"/>
              <a:cs typeface="+mn-cs"/>
            </a:endParaRP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Several million new homes are built in Europe every year but few new homes have adaptable, universal designs and the smart home market potential here is large. The full benefits of these smart home solutions can only be </a:t>
            </a:r>
            <a:r>
              <a:rPr lang="en-US" sz="1200" b="0" i="0" u="none" strike="noStrike" kern="1200" baseline="0" dirty="0" err="1" smtClean="0">
                <a:solidFill>
                  <a:schemeClr val="tx1"/>
                </a:solidFill>
                <a:latin typeface="+mn-lt"/>
                <a:ea typeface="+mn-ea"/>
                <a:cs typeface="+mn-cs"/>
              </a:rPr>
              <a:t>realised</a:t>
            </a:r>
            <a:r>
              <a:rPr lang="en-US" sz="1200" b="0" i="0" u="none" strike="noStrike" kern="1200" baseline="0" dirty="0" smtClean="0">
                <a:solidFill>
                  <a:schemeClr val="tx1"/>
                </a:solidFill>
                <a:latin typeface="+mn-lt"/>
                <a:ea typeface="+mn-ea"/>
                <a:cs typeface="+mn-cs"/>
              </a:rPr>
              <a:t> once they are affordable for end-users, and this will only be the case if technologies are produced in larger quantities and a broader consumer market develops. The move to smart homes would improve the quality of homes, reduce the degree of overcrowding and improve the general wellbeing of 50+ and younger generations.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CC3BD5-92BC-47B6-BF40-C38E72E6DE01}" type="slidenum">
              <a:t>15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535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smtClean="0"/>
              <a:t>Rationale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mtClean="0"/>
              <a:t>The acceptability of electronic and mobile health solutions by both practitioners and patients can be a barrier. Readiness to adopt connected health solutions is dependent on the digital skills of health carers. In order to increase the number of skilled elderly, carers are needed that help with the integration of these technologies in people’s lives. Carers are often human centred, not technology orientated. Carers in formal health care are primarily trained at vocational level; their skills for digital information retrieval are often relatively low. By professional intuition, they will spend time on acquiring new skills to enhance the relationship with their patients. Peer-to-peer training and learning with local champions will be key to take-off of connected health solutions.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smtClean="0"/>
              <a:t>Context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mtClean="0"/>
              <a:t>With a predicted shortage of up to 2 million health workers and 20 million care workers in the EU, by 2025, the care workforce presents a challenge for the optimum organisation and quality of health and care delivery across the EU58. Adoption and further development of digital skills for carers is embedded in the national vocational education systems and its curriculum redesign of which the opportunities could be adopted more widely by health</a:t>
            </a:r>
            <a:r>
              <a:rPr lang="lt-LT" smtClean="0"/>
              <a:t> </a:t>
            </a:r>
            <a:r>
              <a:rPr lang="en-US" smtClean="0"/>
              <a:t>employers and organizations for informal carers. Moreover, health care technology companies deliver products and services to institutions, mainly to hospitals that adopt new systems as part of their overall system, including training of carers and maintenance. The companies will also drive this important service development forward</a:t>
            </a:r>
            <a:r>
              <a:rPr lang="lt-LT" smtClean="0"/>
              <a:t>.</a:t>
            </a:r>
          </a:p>
          <a:p>
            <a:pPr lvl="0"/>
            <a:endParaRPr lang="lt-LT" smtClean="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9E94401-C151-40B6-8810-8FC28448254A}" type="slidenum">
              <a:t>3</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1897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lack of platforms for health and care based on open standards is regarded as one of the most significant market barriers within the industry. Having common standards and interoperable solutions can bring new business models and market opportunities for cost-effective solutions that can enhance quality of life and open a new and big market to health device providers and producers.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all European national health systems, steps are being taken to enhance the coordination of care. High expectations are related to </a:t>
            </a:r>
            <a:r>
              <a:rPr lang="en-US" sz="1200" b="0" i="0" u="none" strike="noStrike" kern="1200" baseline="0" dirty="0" err="1" smtClean="0">
                <a:solidFill>
                  <a:schemeClr val="tx1"/>
                </a:solidFill>
                <a:latin typeface="+mn-lt"/>
                <a:ea typeface="+mn-ea"/>
                <a:cs typeface="+mn-cs"/>
              </a:rPr>
              <a:t>centralisation</a:t>
            </a:r>
            <a:r>
              <a:rPr lang="en-US" sz="1200" b="0" i="0" u="none" strike="noStrike" kern="1200" baseline="0" dirty="0" smtClean="0">
                <a:solidFill>
                  <a:schemeClr val="tx1"/>
                </a:solidFill>
                <a:latin typeface="+mn-lt"/>
                <a:ea typeface="+mn-ea"/>
                <a:cs typeface="+mn-cs"/>
              </a:rPr>
              <a:t> of patient data, be it in </a:t>
            </a:r>
            <a:r>
              <a:rPr lang="en-US" sz="1200" b="0" i="0" u="none" strike="noStrike" kern="1200" baseline="0" dirty="0" err="1" smtClean="0">
                <a:solidFill>
                  <a:schemeClr val="tx1"/>
                </a:solidFill>
                <a:latin typeface="+mn-lt"/>
                <a:ea typeface="+mn-ea"/>
                <a:cs typeface="+mn-cs"/>
              </a:rPr>
              <a:t>centralised</a:t>
            </a:r>
            <a:r>
              <a:rPr lang="en-US" sz="1200" b="0" i="0" u="none" strike="noStrike" kern="1200" baseline="0" dirty="0" smtClean="0">
                <a:solidFill>
                  <a:schemeClr val="tx1"/>
                </a:solidFill>
                <a:latin typeface="+mn-lt"/>
                <a:ea typeface="+mn-ea"/>
                <a:cs typeface="+mn-cs"/>
              </a:rPr>
              <a:t> and/or interoperable systems, in patient records at hospitals or in personal health records. Crucial for productive interactions between connected care, be it personal health records or tele monitoring services, is the availability of trustworthy apps and devices, including their accessibility via trusted portals. Equally important is a common reference terminology for eHealth deployments. The Assessment Guidelines of the Working Group on </a:t>
            </a:r>
            <a:r>
              <a:rPr lang="en-US" sz="1200" b="0" i="0" u="none" strike="noStrike" kern="1200" baseline="0" dirty="0" err="1" smtClean="0">
                <a:solidFill>
                  <a:schemeClr val="tx1"/>
                </a:solidFill>
                <a:latin typeface="+mn-lt"/>
                <a:ea typeface="+mn-ea"/>
                <a:cs typeface="+mn-cs"/>
              </a:rPr>
              <a:t>mHealth</a:t>
            </a:r>
            <a:r>
              <a:rPr lang="en-US" sz="1200" b="0" i="0" u="none" strike="noStrike" kern="1200" baseline="0" dirty="0" smtClean="0">
                <a:solidFill>
                  <a:schemeClr val="tx1"/>
                </a:solidFill>
                <a:latin typeface="+mn-lt"/>
                <a:ea typeface="+mn-ea"/>
                <a:cs typeface="+mn-cs"/>
              </a:rPr>
              <a:t> and the EU project eHealth Interoperability Conformity Assessment Scheme for Europe (EURO-CAS) are examples of important contributions. </a:t>
            </a:r>
            <a:endParaRPr lang="lt-LT" dirty="0" smtClean="0"/>
          </a:p>
          <a:p>
            <a:pPr lvl="0"/>
            <a:endParaRPr lang="lt-LT" dirty="0" smtClean="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9E94401-C151-40B6-8810-8FC28448254A}" type="slidenum">
              <a:t>4</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989660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Within the eHealth market and beyond there is a lack of understanding of data protection, security and privacy options and standards. The implication of, amongst other, the electronic health record must be made clear to end-users and health providers. Who will be able to access patients’ health data and under what conditions? How can risks be mitigated? The benefits of ‘open’ data records for both health care professionals (e.g. improved coordination of care) and patients (e.g. enhanced safety of treatments) need to be better explained to enable a wide scale take-up of connected health solutions.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p>
          <a:p>
            <a:r>
              <a:rPr lang="en-US" sz="1200" b="0" i="0" u="none" strike="noStrike" kern="1200" baseline="0" dirty="0" err="1" smtClean="0">
                <a:solidFill>
                  <a:schemeClr val="tx1"/>
                </a:solidFill>
                <a:latin typeface="+mn-lt"/>
                <a:ea typeface="+mn-ea"/>
                <a:cs typeface="+mn-cs"/>
              </a:rPr>
              <a:t>eEHealth</a:t>
            </a:r>
            <a:r>
              <a:rPr lang="en-US" sz="1200" b="0" i="0" u="none" strike="noStrike" kern="1200" baseline="0" dirty="0" smtClean="0">
                <a:solidFill>
                  <a:schemeClr val="tx1"/>
                </a:solidFill>
                <a:latin typeface="+mn-lt"/>
                <a:ea typeface="+mn-ea"/>
                <a:cs typeface="+mn-cs"/>
              </a:rPr>
              <a:t> is a priority issue for the EU and the EU has provided funding for about 100 eHealth projects62. Legislation around data protection is in the process of being strengthened. For example, a Code of Conduct on privacy for </a:t>
            </a:r>
            <a:r>
              <a:rPr lang="en-US" sz="1200" b="0" i="0" u="none" strike="noStrike" kern="1200" baseline="0" dirty="0" err="1" smtClean="0">
                <a:solidFill>
                  <a:schemeClr val="tx1"/>
                </a:solidFill>
                <a:latin typeface="+mn-lt"/>
                <a:ea typeface="+mn-ea"/>
                <a:cs typeface="+mn-cs"/>
              </a:rPr>
              <a:t>mHealth</a:t>
            </a:r>
            <a:r>
              <a:rPr lang="en-US" sz="1200" b="0" i="0" u="none" strike="noStrike" kern="1200" baseline="0" dirty="0" smtClean="0">
                <a:solidFill>
                  <a:schemeClr val="tx1"/>
                </a:solidFill>
                <a:latin typeface="+mn-lt"/>
                <a:ea typeface="+mn-ea"/>
                <a:cs typeface="+mn-cs"/>
              </a:rPr>
              <a:t> apps has been </a:t>
            </a:r>
            <a:r>
              <a:rPr lang="en-US" sz="1200" b="0" i="0" u="none" strike="noStrike" kern="1200" baseline="0" dirty="0" err="1" smtClean="0">
                <a:solidFill>
                  <a:schemeClr val="tx1"/>
                </a:solidFill>
                <a:latin typeface="+mn-lt"/>
                <a:ea typeface="+mn-ea"/>
                <a:cs typeface="+mn-cs"/>
              </a:rPr>
              <a:t>finalised</a:t>
            </a:r>
            <a:r>
              <a:rPr lang="en-US" sz="1200" b="0" i="0" u="none" strike="noStrike" kern="1200" baseline="0" dirty="0" smtClean="0">
                <a:solidFill>
                  <a:schemeClr val="tx1"/>
                </a:solidFill>
                <a:latin typeface="+mn-lt"/>
                <a:ea typeface="+mn-ea"/>
                <a:cs typeface="+mn-cs"/>
              </a:rPr>
              <a:t> with a view to make the legislation accessible to SMEs and individuals </a:t>
            </a:r>
            <a:r>
              <a:rPr lang="lt-LT" sz="1200" b="0" i="0" u="none" strike="noStrike" kern="1200" baseline="0" dirty="0" smtClean="0">
                <a:solidFill>
                  <a:schemeClr val="tx1"/>
                </a:solidFill>
                <a:latin typeface="+mn-lt"/>
                <a:ea typeface="+mn-ea"/>
                <a:cs typeface="+mn-cs"/>
              </a:rPr>
              <a:t>.</a:t>
            </a:r>
            <a:endParaRPr lang="lt-LT"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lt-LT" dirty="0" smtClean="0"/>
          </a:p>
          <a:p>
            <a:pPr lvl="0"/>
            <a:endParaRPr lang="lt-LT" dirty="0" smtClean="0"/>
          </a:p>
          <a:p>
            <a:pPr lvl="0"/>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9E94401-C151-40B6-8810-8FC28448254A}" type="slidenum">
              <a:t>5</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35223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en-US" b="1" i="1" u="sng" dirty="0" smtClean="0"/>
              <a:t>Rationale</a:t>
            </a:r>
            <a:r>
              <a:rPr lang="en-US" b="1" i="1" u="sng" dirty="0"/>
              <a:t>.</a:t>
            </a:r>
            <a:r>
              <a:rPr lang="en-US" b="1" dirty="0"/>
              <a:t> </a:t>
            </a:r>
            <a:endParaRPr lang="lt-LT" b="1" dirty="0" smtClean="0"/>
          </a:p>
          <a:p>
            <a:pPr lvl="0"/>
            <a:r>
              <a:rPr lang="en-US" dirty="0" smtClean="0"/>
              <a:t>One </a:t>
            </a:r>
            <a:r>
              <a:rPr lang="en-US" dirty="0"/>
              <a:t>of the biggest opportunities to boost the Silver Economy is via the promotion of an active and healthy life-style. There also is a lack of recognition of ICT solutions in Health Care Systems that can help promote an active and healthy life-style. For example, Adapted Physical Activity (APA) is not always </a:t>
            </a:r>
            <a:r>
              <a:rPr lang="en-US" dirty="0" err="1"/>
              <a:t>recognised</a:t>
            </a:r>
            <a:r>
              <a:rPr lang="en-US" dirty="0"/>
              <a:t>. The required re-</a:t>
            </a:r>
            <a:r>
              <a:rPr lang="en-US" dirty="0" err="1"/>
              <a:t>organisation</a:t>
            </a:r>
            <a:r>
              <a:rPr lang="en-US" dirty="0"/>
              <a:t> of care is not sufficiently taking place. The current risk-averse procurement strategies hinder the uptake of more innovative and efficient solutions. </a:t>
            </a:r>
            <a:endParaRPr lang="lt-LT" dirty="0"/>
          </a:p>
          <a:p>
            <a:pPr lvl="0"/>
            <a:r>
              <a:rPr lang="en-US" b="1" i="1" u="sng" dirty="0"/>
              <a:t>Context.</a:t>
            </a:r>
            <a:r>
              <a:rPr lang="en-US" b="1" dirty="0"/>
              <a:t> </a:t>
            </a:r>
            <a:endParaRPr lang="lt-LT" b="1" dirty="0" smtClean="0"/>
          </a:p>
          <a:p>
            <a:pPr lvl="0"/>
            <a:r>
              <a:rPr lang="en-US" dirty="0" smtClean="0"/>
              <a:t>A </a:t>
            </a:r>
            <a:r>
              <a:rPr lang="en-US" dirty="0"/>
              <a:t>major possible point of influence for policy makers is promoting Active and Healthy Ageing </a:t>
            </a:r>
            <a:r>
              <a:rPr lang="en-US" dirty="0" err="1"/>
              <a:t>programmes</a:t>
            </a:r>
            <a:r>
              <a:rPr lang="en-US" dirty="0"/>
              <a:t> and the introduction of ICT tools in healthcare systems. It is important that proven innovation practices are spread across the </a:t>
            </a:r>
            <a:r>
              <a:rPr lang="en-US" dirty="0" smtClean="0"/>
              <a:t>EU</a:t>
            </a:r>
            <a:endParaRPr lang="lt-LT" dirty="0" smtClean="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B9DE4B-6FBA-4DD2-94F8-5353B8F308FA}" type="slidenum">
              <a:t>6</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55368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There is currently a lack of scale in active and healthy ageing solutions. Implementations only take place on a small scale and are scattered across different regions and municipalities. The lack of scale intertwines with a lack of capacity and knowledge on how to develop these solutions at a larger scale and results in few evidenced benefits, no ecosystem of well-aligned stakeholders and the limited availability of solutions. This hinders the possibilities of economic growth and the creation of new jobs that could come with the larger scale implementation of these technologies. </a:t>
            </a:r>
          </a:p>
          <a:p>
            <a:r>
              <a:rPr lang="en-US" sz="1200" b="0" i="0" u="none" strike="noStrike" kern="1200" baseline="0" dirty="0" smtClean="0">
                <a:solidFill>
                  <a:schemeClr val="tx1"/>
                </a:solidFill>
                <a:latin typeface="+mn-lt"/>
                <a:ea typeface="+mn-ea"/>
                <a:cs typeface="+mn-cs"/>
              </a:rPr>
              <a:t>While technological solutions exist to assist older people in maintaining an active and healthy lifestyle, there may be a perceived lack of service and business models to support the uptake of such solutions. Even with such models in place, users will only be ready to pay for a service if it provides them with an adequate value.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In recent years, various pilots and prototype systems have been undertaken and there has been some evidence showing real benefits in relation to the implementation of these innovations.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B9DE4B-6FBA-4DD2-94F8-5353B8F308FA}" type="slidenum">
              <a:t>7</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589039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lt-LT" b="1" dirty="0" err="1" smtClean="0"/>
              <a:t>Rationale</a:t>
            </a:r>
            <a:endParaRPr lang="lt-LT" b="1" dirty="0" smtClean="0"/>
          </a:p>
          <a:p>
            <a:pPr lvl="0"/>
            <a:r>
              <a:rPr lang="lt-LT" dirty="0" smtClean="0"/>
              <a:t>T</a:t>
            </a:r>
            <a:r>
              <a:rPr lang="en-US" dirty="0" smtClean="0"/>
              <a:t>he ‘age-friendly’ label could be used a catalyst for tourism destinations and tourist packages, including accessibility and m-Health. A ‘Design for all’ label has to be implemented across the EU, not only in national markets.</a:t>
            </a:r>
          </a:p>
          <a:p>
            <a:pPr lvl="0"/>
            <a:r>
              <a:rPr lang="en-US" dirty="0" smtClean="0"/>
              <a:t>There are a number of barriers and market failures that inhibit older people to travel more and to new destinations. The industry is still adapting to the interests, needs and expectations of the older and the frailer consumer. The 50+ tourism industry is a broad market segment that combines people that are fit, healthy and active with people that are frailer and require more support. There is a need for greater awareness of the opportunities and how to best adapt the supply to the needs and expectations of the older adult. For example, as people become older they more often need greater support to overcome mobility obstacles, and the tourism industry should cater for this need across the supply chain. Older people may also benefit proportionately more from ‘single’ people holiday packages and older people are more likely to have specific health concerns that could be addressed using m-health solutions.</a:t>
            </a:r>
          </a:p>
          <a:p>
            <a:pPr lvl="0"/>
            <a:r>
              <a:rPr lang="en-US" dirty="0" smtClean="0"/>
              <a:t>There is a need for a more supportive infrastructure, including accessible transport infrastructure. A lack of infrastructure is particularly problematic in regions that seek to grow the 50+ tourism sector, but do not have adequate facilities to respond to their necessities and to improve the </a:t>
            </a:r>
            <a:r>
              <a:rPr lang="en-US" dirty="0" err="1" smtClean="0"/>
              <a:t>travellers’</a:t>
            </a:r>
            <a:r>
              <a:rPr lang="en-US" dirty="0" smtClean="0"/>
              <a:t> experience63.</a:t>
            </a:r>
          </a:p>
          <a:p>
            <a:pPr lvl="0"/>
            <a:r>
              <a:rPr lang="en-US" b="1" dirty="0" smtClean="0"/>
              <a:t>Context</a:t>
            </a:r>
          </a:p>
          <a:p>
            <a:pPr lvl="0"/>
            <a:r>
              <a:rPr lang="en-US" dirty="0" smtClean="0"/>
              <a:t>In line with the existing mission of the EC as outlined in the Communication “Europe, the world's No 1 tourist destination a new political framework for tourism in Europe”, the related initiative “Europe, the best destination for seniors”, and the Committee of Regions64 existing and new actions should be supported via an integrated approach that embraced positive change in the age-friendly tourism sector: building on developments in e.g. the transport sector, rural and urban planning, and health care.</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FACEA36-A748-47CB-88A3-D5B7B7685CFC}" type="slidenum">
              <a:t>8</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16245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pPr lvl="0"/>
            <a:r>
              <a:rPr lang="en-US" b="1" dirty="0" smtClean="0"/>
              <a:t>Rationale</a:t>
            </a:r>
          </a:p>
          <a:p>
            <a:pPr lvl="0"/>
            <a:r>
              <a:rPr lang="en-US" dirty="0" smtClean="0"/>
              <a:t>There are a number of misconceptions and lack of trust around driverless cars. Potential consumers may not be aware of the rapid developments in the sector and that driverless cars are coming to the market within the next few years. There exists a level of distrust around the technology level and there is some </a:t>
            </a:r>
            <a:r>
              <a:rPr lang="en-US" dirty="0" err="1" smtClean="0"/>
              <a:t>scepticism</a:t>
            </a:r>
            <a:r>
              <a:rPr lang="en-US" dirty="0" smtClean="0"/>
              <a:t> towards the (improved) safety of driverless technology.</a:t>
            </a:r>
            <a:r>
              <a:rPr lang="lt-LT" dirty="0" smtClean="0"/>
              <a:t> </a:t>
            </a:r>
            <a:r>
              <a:rPr lang="en-US" dirty="0" smtClean="0"/>
              <a:t>In order to make driverless cars more accessible and appealing to the older customer it will be necessary to work harder at explaining and showcasing the technology to this age group. For instance, the term ‘driverless car’ will have to be revisited. As the industrial segment matures, gerontologists as well as older people should be involved in the co-design. This could involve the introduction of voice/video technology that can be activated to improve the user experience and enhance the feeling of safely. To some extent this is already happening in the car industry and doors, seats, dash board controls are being adjusted with the older age-group in mind (e.g. Ford65). Moreover, thought should be given to integrating driverless transport into the overall transport mobility plan.</a:t>
            </a:r>
            <a:endParaRPr lang="lt-LT" dirty="0" smtClean="0"/>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EC is already part of the discussion on wide scale implementation of driverless vehicles – Informatics, DIGIT, Mobility and Transport (MOVE) and Internal Market, Industry, Entrepreneurship and SMEs (GROW). 29 EU and EEA countries have signed a Letter of Intent to intensify cooperation on testing of automated road transport in cross border test sites66. Discussions will have to be integrated, and could include a focus on the needs of the older consumer. There are some legal aspects as well, i.e. the Vienna convention and the EU plays a role in this discussion. </a:t>
            </a:r>
          </a:p>
          <a:p>
            <a:r>
              <a:rPr lang="en-US" sz="1200" b="0" i="0" u="none" strike="noStrike" kern="1200" baseline="0" dirty="0" smtClean="0">
                <a:solidFill>
                  <a:schemeClr val="tx1"/>
                </a:solidFill>
                <a:latin typeface="+mn-lt"/>
                <a:ea typeface="+mn-ea"/>
                <a:cs typeface="+mn-cs"/>
              </a:rPr>
              <a:t>Development in the driverless car business are currently uneven and differences in the legislation enhances the discrepancy in developments across the internal market. There is a question around whether the EU national markets are ‘in time’ to compete with other global players and around what can be done to support market readiness.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FACEA36-A748-47CB-88A3-D5B7B7685CFC}" type="slidenum">
              <a:t>9</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610075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a:xfrm>
            <a:off x="406400" y="696913"/>
            <a:ext cx="6197600" cy="3486150"/>
          </a:xfrm>
        </p:spPr>
      </p:sp>
      <p:sp>
        <p:nvSpPr>
          <p:cNvPr id="3" name="Pastabų vietos rezervavimo ženklas 2"/>
          <p:cNvSpPr txBox="1">
            <a:spLocks noGrp="1"/>
          </p:cNvSpPr>
          <p:nvPr>
            <p:ph type="body" sz="quarter" idx="1"/>
          </p:nvPr>
        </p:nvSpPr>
        <p:spPr/>
        <p:txBody>
          <a:bodyPr/>
          <a:lstStyle/>
          <a:p>
            <a:r>
              <a:rPr lang="lt-LT" sz="1200" b="1" i="0" u="none" strike="noStrike" kern="1200" baseline="0" dirty="0" err="1" smtClean="0">
                <a:solidFill>
                  <a:schemeClr val="tx1"/>
                </a:solidFill>
                <a:latin typeface="+mn-lt"/>
                <a:ea typeface="+mn-ea"/>
                <a:cs typeface="+mn-cs"/>
              </a:rPr>
              <a:t>Rationale</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Adult education and training can contribute to increase the employability of older people. However, there are various institutional barriers to lifelong learning that older people face. Institutional barriers encompass </a:t>
            </a:r>
            <a:r>
              <a:rPr lang="en-US" sz="1200" b="0" i="0" u="none" strike="noStrike" kern="1200" baseline="0" dirty="0" err="1" smtClean="0">
                <a:solidFill>
                  <a:schemeClr val="tx1"/>
                </a:solidFill>
                <a:latin typeface="+mn-lt"/>
                <a:ea typeface="+mn-ea"/>
                <a:cs typeface="+mn-cs"/>
              </a:rPr>
              <a:t>organisational</a:t>
            </a:r>
            <a:r>
              <a:rPr lang="en-US" sz="1200" b="0" i="0" u="none" strike="noStrike" kern="1200" baseline="0" dirty="0" smtClean="0">
                <a:solidFill>
                  <a:schemeClr val="tx1"/>
                </a:solidFill>
                <a:latin typeface="+mn-lt"/>
                <a:ea typeface="+mn-ea"/>
                <a:cs typeface="+mn-cs"/>
              </a:rPr>
              <a:t> practices that discourage older people to partake in higher education. For example, course schedules may not be flexible and older people may be less aware about educational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Also, some infrastructural barriers may impede accessibility. This key action calls for the promotion of the age-friendly university concept and/or tailored higher education for older people, sharing best practices, and creating awareness of the increasing demand in higher education by older people. </a:t>
            </a:r>
          </a:p>
          <a:p>
            <a:r>
              <a:rPr lang="lt-LT" sz="1200" b="1" i="0" u="none" strike="noStrike" kern="1200" baseline="0" dirty="0" err="1" smtClean="0">
                <a:solidFill>
                  <a:schemeClr val="tx1"/>
                </a:solidFill>
                <a:latin typeface="+mn-lt"/>
                <a:ea typeface="+mn-ea"/>
                <a:cs typeface="+mn-cs"/>
              </a:rPr>
              <a:t>Context</a:t>
            </a:r>
            <a:r>
              <a:rPr lang="lt-LT" sz="1200" b="1" i="0" u="none" strike="noStrike" kern="1200" baseline="0" dirty="0" smtClean="0">
                <a:solidFill>
                  <a:schemeClr val="tx1"/>
                </a:solidFill>
                <a:latin typeface="+mn-lt"/>
                <a:ea typeface="+mn-ea"/>
                <a:cs typeface="+mn-cs"/>
              </a:rPr>
              <a:t> </a:t>
            </a:r>
            <a:endParaRPr lang="lt-LT"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The EC, via DG Education and Training is an active supporter of lifelong learning and under the framework </a:t>
            </a:r>
            <a:r>
              <a:rPr lang="en-US" sz="1200" b="0" i="0" u="none" strike="noStrike" kern="1200" baseline="0" dirty="0" err="1" smtClean="0">
                <a:solidFill>
                  <a:schemeClr val="tx1"/>
                </a:solidFill>
                <a:latin typeface="+mn-lt"/>
                <a:ea typeface="+mn-ea"/>
                <a:cs typeface="+mn-cs"/>
              </a:rPr>
              <a:t>programmes</a:t>
            </a:r>
            <a:r>
              <a:rPr lang="en-US" sz="1200" b="0" i="0" u="none" strike="noStrike" kern="1200" baseline="0" dirty="0" smtClean="0">
                <a:solidFill>
                  <a:schemeClr val="tx1"/>
                </a:solidFill>
                <a:latin typeface="+mn-lt"/>
                <a:ea typeface="+mn-ea"/>
                <a:cs typeface="+mn-cs"/>
              </a:rPr>
              <a:t> funding is set aside for the adult learner. There are various different initiatives to support higher education for older people at the national level but there also is a lack of understanding about what type of (more practical) studies can help the older adult to contribute longer to the </a:t>
            </a:r>
            <a:r>
              <a:rPr lang="en-US" sz="1200" b="0" i="0" u="none" strike="noStrike" kern="1200" baseline="0" dirty="0" err="1" smtClean="0">
                <a:solidFill>
                  <a:schemeClr val="tx1"/>
                </a:solidFill>
                <a:latin typeface="+mn-lt"/>
                <a:ea typeface="+mn-ea"/>
                <a:cs typeface="+mn-cs"/>
              </a:rPr>
              <a:t>labour</a:t>
            </a:r>
            <a:r>
              <a:rPr lang="en-US" sz="1200" b="0" i="0" u="none" strike="noStrike" kern="1200" baseline="0" dirty="0" smtClean="0">
                <a:solidFill>
                  <a:schemeClr val="tx1"/>
                </a:solidFill>
                <a:latin typeface="+mn-lt"/>
                <a:ea typeface="+mn-ea"/>
                <a:cs typeface="+mn-cs"/>
              </a:rPr>
              <a:t> market. </a:t>
            </a:r>
            <a:endParaRPr lang="lt-LT" dirty="0"/>
          </a:p>
        </p:txBody>
      </p:sp>
      <p:sp>
        <p:nvSpPr>
          <p:cNvPr id="4" name="Skaidrės numerio vietos rezervavimo ženklas 3"/>
          <p:cNvSpPr txBox="1"/>
          <p:nvPr/>
        </p:nvSpPr>
        <p:spPr>
          <a:xfrm>
            <a:off x="3970928" y="8829958"/>
            <a:ext cx="3037837" cy="464826"/>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1AE4D36-38F7-4E25-ABBF-1AF5769DB033}" type="slidenum">
              <a:t>10</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358533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719381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309215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60563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45668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4098319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217083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F7CA1546-FEE0-45D7-B557-0E719147D037}" type="datetimeFigureOut">
              <a:rPr lang="lt-LT" smtClean="0"/>
              <a:t>2021.09.11</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736285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F7CA1546-FEE0-45D7-B557-0E719147D037}" type="datetimeFigureOut">
              <a:rPr lang="lt-LT" smtClean="0"/>
              <a:t>2021.09.11</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24615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F7CA1546-FEE0-45D7-B557-0E719147D037}" type="datetimeFigureOut">
              <a:rPr lang="lt-LT" smtClean="0"/>
              <a:t>2021.09.11</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374864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41112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F7CA1546-FEE0-45D7-B557-0E719147D037}" type="datetimeFigureOut">
              <a:rPr lang="lt-LT" smtClean="0"/>
              <a:t>2021.09.11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DB1E1723-14B5-4181-A7C9-A9E4F491F27A}" type="slidenum">
              <a:rPr lang="lt-LT" smtClean="0"/>
              <a:t>‹#›</a:t>
            </a:fld>
            <a:endParaRPr lang="lt-LT"/>
          </a:p>
        </p:txBody>
      </p:sp>
    </p:spTree>
    <p:extLst>
      <p:ext uri="{BB962C8B-B14F-4D97-AF65-F5344CB8AC3E}">
        <p14:creationId xmlns:p14="http://schemas.microsoft.com/office/powerpoint/2010/main" val="138380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A1546-FEE0-45D7-B557-0E719147D037}" type="datetimeFigureOut">
              <a:rPr lang="lt-LT" smtClean="0"/>
              <a:t>2021.09.11</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E1723-14B5-4181-A7C9-A9E4F491F27A}" type="slidenum">
              <a:rPr lang="lt-LT" smtClean="0"/>
              <a:t>‹#›</a:t>
            </a:fld>
            <a:endParaRPr lang="lt-LT"/>
          </a:p>
        </p:txBody>
      </p:sp>
    </p:spTree>
    <p:extLst>
      <p:ext uri="{BB962C8B-B14F-4D97-AF65-F5344CB8AC3E}">
        <p14:creationId xmlns:p14="http://schemas.microsoft.com/office/powerpoint/2010/main" val="23901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2027154" y="314793"/>
            <a:ext cx="8229600" cy="1024566"/>
          </a:xfrm>
        </p:spPr>
        <p:txBody>
          <a:bodyPr>
            <a:normAutofit fontScale="90000"/>
          </a:bodyPr>
          <a:lstStyle/>
          <a:p>
            <a:pPr lvl="0" algn="ctr"/>
            <a:r>
              <a:rPr lang="lt-LT" sz="2800" b="1" i="1" dirty="0" smtClean="0">
                <a:solidFill>
                  <a:srgbClr val="0070C0"/>
                </a:solidFill>
              </a:rPr>
              <a:t/>
            </a:r>
            <a:br>
              <a:rPr lang="lt-LT" sz="2800" b="1" i="1" dirty="0" smtClean="0">
                <a:solidFill>
                  <a:srgbClr val="0070C0"/>
                </a:solidFill>
              </a:rPr>
            </a:br>
            <a:r>
              <a:rPr lang="lt-LT" sz="2800" b="1" i="1" dirty="0" err="1" smtClean="0">
                <a:solidFill>
                  <a:srgbClr val="0070C0"/>
                </a:solidFill>
              </a:rPr>
              <a:t>Nordplus</a:t>
            </a:r>
            <a:r>
              <a:rPr lang="lt-LT" sz="2800" b="1" i="1" dirty="0" smtClean="0">
                <a:solidFill>
                  <a:srgbClr val="0070C0"/>
                </a:solidFill>
              </a:rPr>
              <a:t> </a:t>
            </a:r>
            <a:r>
              <a:rPr lang="lt-LT" sz="2800" b="1" i="1" dirty="0" err="1">
                <a:solidFill>
                  <a:srgbClr val="0070C0"/>
                </a:solidFill>
              </a:rPr>
              <a:t>Adult</a:t>
            </a:r>
            <a:r>
              <a:rPr lang="lt-LT" sz="2800" b="1" i="1" dirty="0">
                <a:solidFill>
                  <a:srgbClr val="0070C0"/>
                </a:solidFill>
              </a:rPr>
              <a:t> projektas</a:t>
            </a:r>
            <a:r>
              <a:rPr lang="en-US" sz="2800" b="1" i="1" dirty="0">
                <a:solidFill>
                  <a:srgbClr val="0070C0"/>
                </a:solidFill>
              </a:rPr>
              <a:t> NPAD-2020/10040</a:t>
            </a:r>
            <a:r>
              <a:rPr lang="en-US" sz="2800" b="1" dirty="0">
                <a:solidFill>
                  <a:srgbClr val="0070C0"/>
                </a:solidFill>
              </a:rPr>
              <a:t>:</a:t>
            </a:r>
            <a:br>
              <a:rPr lang="en-US" sz="2800" b="1" dirty="0">
                <a:solidFill>
                  <a:srgbClr val="0070C0"/>
                </a:solidFill>
              </a:rPr>
            </a:br>
            <a:r>
              <a:rPr lang="lt-LT" sz="2800" b="1" dirty="0">
                <a:solidFill>
                  <a:srgbClr val="0070C0"/>
                </a:solidFill>
              </a:rPr>
              <a:t>Amžius ne kliūtis</a:t>
            </a:r>
            <a:r>
              <a:rPr lang="en-US" sz="2800" b="1" dirty="0">
                <a:solidFill>
                  <a:srgbClr val="0070C0"/>
                </a:solidFill>
              </a:rPr>
              <a:t> II</a:t>
            </a:r>
            <a:br>
              <a:rPr lang="en-US" sz="2800" b="1" dirty="0">
                <a:solidFill>
                  <a:srgbClr val="0070C0"/>
                </a:solidFill>
              </a:rPr>
            </a:br>
            <a:endParaRPr lang="lt-LT" sz="2800" b="1" dirty="0">
              <a:solidFill>
                <a:srgbClr val="0070C0"/>
              </a:solidFill>
            </a:endParaRPr>
          </a:p>
        </p:txBody>
      </p:sp>
      <p:sp>
        <p:nvSpPr>
          <p:cNvPr id="3" name="Turinio vietos rezervavimo ženklas 2"/>
          <p:cNvSpPr txBox="1">
            <a:spLocks noGrp="1"/>
          </p:cNvSpPr>
          <p:nvPr>
            <p:ph idx="1"/>
          </p:nvPr>
        </p:nvSpPr>
        <p:spPr>
          <a:xfrm>
            <a:off x="1731818" y="1024566"/>
            <a:ext cx="8820272" cy="5604834"/>
          </a:xfrm>
        </p:spPr>
        <p:txBody>
          <a:bodyPr anchorCtr="1"/>
          <a:lstStyle/>
          <a:p>
            <a:pPr marL="0" indent="0" algn="ctr">
              <a:buNone/>
            </a:pPr>
            <a:endParaRPr lang="lt-LT" b="1" dirty="0" smtClean="0"/>
          </a:p>
          <a:p>
            <a:pPr marL="0" indent="0" algn="ctr">
              <a:buNone/>
            </a:pPr>
            <a:r>
              <a:rPr lang="lt-LT" sz="2000" b="1" dirty="0" smtClean="0"/>
              <a:t>Sidabrinė </a:t>
            </a:r>
            <a:r>
              <a:rPr lang="lt-LT" sz="2000" b="1" dirty="0"/>
              <a:t>ekonomika ir iššūkiai pagyvenusiems žmonėms</a:t>
            </a:r>
            <a:r>
              <a:rPr lang="en-GB" sz="2000" b="1" dirty="0"/>
              <a:t>. </a:t>
            </a:r>
            <a:r>
              <a:rPr lang="lt-LT" sz="2000" b="1" dirty="0" smtClean="0"/>
              <a:t>Finansinė </a:t>
            </a:r>
            <a:r>
              <a:rPr lang="lt-LT" sz="2000" b="1" dirty="0"/>
              <a:t>nepriklausomybė ir šeimos biudžeto </a:t>
            </a:r>
            <a:r>
              <a:rPr lang="lt-LT" sz="2000" b="1" dirty="0" smtClean="0"/>
              <a:t>planavimas:</a:t>
            </a:r>
          </a:p>
          <a:p>
            <a:pPr marL="0" indent="0" algn="ctr">
              <a:buNone/>
            </a:pPr>
            <a:endParaRPr lang="lt-LT" sz="2000" b="1" dirty="0" smtClean="0"/>
          </a:p>
          <a:p>
            <a:pPr marL="0" indent="0" algn="ctr">
              <a:buNone/>
            </a:pPr>
            <a:r>
              <a:rPr lang="lt-LT" sz="3200" b="1" i="1" u="sng" dirty="0"/>
              <a:t>3 dalis</a:t>
            </a:r>
            <a:r>
              <a:rPr lang="lt-LT" sz="3200" b="1" dirty="0" smtClean="0"/>
              <a:t>: </a:t>
            </a:r>
            <a:r>
              <a:rPr lang="lt-LT" sz="3200" dirty="0" smtClean="0"/>
              <a:t>Sidabrinė ekonomika: </a:t>
            </a:r>
            <a:r>
              <a:rPr lang="lt-LT" sz="3200" dirty="0" smtClean="0"/>
              <a:t>rekomendacijos politikams</a:t>
            </a:r>
            <a:endParaRPr lang="lt-LT" sz="3200" b="1" dirty="0"/>
          </a:p>
          <a:p>
            <a:pPr marL="0" indent="0" algn="ctr">
              <a:buNone/>
            </a:pPr>
            <a:endParaRPr lang="lt-LT" sz="800" b="1" dirty="0"/>
          </a:p>
          <a:p>
            <a:pPr marL="0" indent="0" algn="ctr">
              <a:buNone/>
            </a:pPr>
            <a:r>
              <a:rPr lang="en-US" sz="2400" b="1" dirty="0">
                <a:solidFill>
                  <a:srgbClr val="0070C0"/>
                </a:solidFill>
              </a:rPr>
              <a:t>G</a:t>
            </a:r>
            <a:r>
              <a:rPr lang="lt-LT" sz="2400" b="1" dirty="0" err="1">
                <a:solidFill>
                  <a:srgbClr val="0070C0"/>
                </a:solidFill>
              </a:rPr>
              <a:t>ediminas</a:t>
            </a:r>
            <a:r>
              <a:rPr lang="en-US" sz="2400" b="1" dirty="0">
                <a:solidFill>
                  <a:srgbClr val="0070C0"/>
                </a:solidFill>
              </a:rPr>
              <a:t> </a:t>
            </a:r>
            <a:r>
              <a:rPr lang="en-US" sz="2400" b="1" dirty="0" err="1">
                <a:solidFill>
                  <a:srgbClr val="0070C0"/>
                </a:solidFill>
              </a:rPr>
              <a:t>Kulie</a:t>
            </a:r>
            <a:r>
              <a:rPr lang="lt-LT" sz="2400" b="1" dirty="0">
                <a:solidFill>
                  <a:srgbClr val="0070C0"/>
                </a:solidFill>
              </a:rPr>
              <a:t>š</a:t>
            </a:r>
            <a:r>
              <a:rPr lang="en-US" sz="2400" b="1" dirty="0">
                <a:solidFill>
                  <a:srgbClr val="0070C0"/>
                </a:solidFill>
              </a:rPr>
              <a:t>is</a:t>
            </a:r>
            <a:r>
              <a:rPr lang="lt-LT" sz="2400" b="1" dirty="0">
                <a:solidFill>
                  <a:srgbClr val="0070C0"/>
                </a:solidFill>
              </a:rPr>
              <a:t> </a:t>
            </a:r>
            <a:r>
              <a:rPr lang="lt-LT" sz="2400" b="1" dirty="0"/>
              <a:t>–</a:t>
            </a:r>
            <a:r>
              <a:rPr lang="en-US" sz="2400" b="1" dirty="0"/>
              <a:t> </a:t>
            </a:r>
            <a:r>
              <a:rPr lang="lt-LT" sz="2400" b="1" dirty="0"/>
              <a:t>Lietuvos pensininkų sąjunga „Bočiai“</a:t>
            </a:r>
            <a:endParaRPr lang="en-US" sz="2400" b="1" dirty="0"/>
          </a:p>
          <a:p>
            <a:pPr marL="0" indent="0" algn="ctr">
              <a:buNone/>
            </a:pPr>
            <a:r>
              <a:rPr lang="en-US" sz="2400" b="1" dirty="0">
                <a:solidFill>
                  <a:srgbClr val="0070C0"/>
                </a:solidFill>
              </a:rPr>
              <a:t>J</a:t>
            </a:r>
            <a:r>
              <a:rPr lang="lt-LT" sz="2400" b="1" dirty="0" err="1">
                <a:solidFill>
                  <a:srgbClr val="0070C0"/>
                </a:solidFill>
              </a:rPr>
              <a:t>anis</a:t>
            </a:r>
            <a:r>
              <a:rPr lang="en-US" sz="2400" b="1" dirty="0">
                <a:solidFill>
                  <a:srgbClr val="0070C0"/>
                </a:solidFill>
              </a:rPr>
              <a:t> Balta</a:t>
            </a:r>
            <a:r>
              <a:rPr lang="lt-LT" sz="2400" b="1" dirty="0" err="1">
                <a:solidFill>
                  <a:srgbClr val="0070C0"/>
                </a:solidFill>
              </a:rPr>
              <a:t>čs</a:t>
            </a:r>
            <a:r>
              <a:rPr lang="lt-LT" sz="2400" b="1" dirty="0">
                <a:solidFill>
                  <a:srgbClr val="0070C0"/>
                </a:solidFill>
              </a:rPr>
              <a:t> </a:t>
            </a:r>
            <a:r>
              <a:rPr lang="lt-LT" sz="2400" b="1" dirty="0"/>
              <a:t>– Latvijos</a:t>
            </a:r>
          </a:p>
          <a:p>
            <a:pPr marL="0" indent="0" algn="ctr">
              <a:buNone/>
            </a:pPr>
            <a:r>
              <a:rPr lang="lt-LT" sz="2400" b="1" dirty="0">
                <a:solidFill>
                  <a:srgbClr val="0070C0"/>
                </a:solidFill>
              </a:rPr>
              <a:t>Mari </a:t>
            </a:r>
            <a:r>
              <a:rPr lang="lt-LT" sz="2400" b="1" dirty="0" err="1">
                <a:solidFill>
                  <a:srgbClr val="0070C0"/>
                </a:solidFill>
              </a:rPr>
              <a:t>Suurvali</a:t>
            </a:r>
            <a:r>
              <a:rPr lang="lt-LT" sz="2400" b="1" dirty="0">
                <a:solidFill>
                  <a:srgbClr val="0070C0"/>
                </a:solidFill>
              </a:rPr>
              <a:t> </a:t>
            </a:r>
            <a:r>
              <a:rPr lang="lt-LT" sz="2400" b="1" dirty="0"/>
              <a:t>– Tartu Universitetas</a:t>
            </a:r>
          </a:p>
          <a:p>
            <a:pPr marL="0" indent="0" algn="ctr">
              <a:buNone/>
            </a:pPr>
            <a:endParaRPr lang="lt-LT" sz="2400" b="1" dirty="0"/>
          </a:p>
          <a:p>
            <a:pPr marL="0" indent="0" algn="ctr">
              <a:buNone/>
            </a:pPr>
            <a:endParaRPr lang="en-US" sz="2400" b="1" dirty="0"/>
          </a:p>
          <a:p>
            <a:pPr marL="0" indent="0" algn="ctr">
              <a:buNone/>
            </a:pPr>
            <a:endParaRPr lang="lt-LT" dirty="0"/>
          </a:p>
        </p:txBody>
      </p:sp>
      <p:pic>
        <p:nvPicPr>
          <p:cNvPr id="4" name="Paveikslėlis 3"/>
          <p:cNvPicPr>
            <a:picLocks noChangeAspect="1"/>
          </p:cNvPicPr>
          <p:nvPr/>
        </p:nvPicPr>
        <p:blipFill>
          <a:blip r:embed="rId3"/>
          <a:stretch>
            <a:fillRect/>
          </a:stretch>
        </p:blipFill>
        <p:spPr>
          <a:xfrm>
            <a:off x="1569954" y="5367042"/>
            <a:ext cx="9144000" cy="1262358"/>
          </a:xfrm>
          <a:prstGeom prst="rect">
            <a:avLst/>
          </a:prstGeom>
        </p:spPr>
      </p:pic>
    </p:spTree>
    <p:extLst>
      <p:ext uri="{BB962C8B-B14F-4D97-AF65-F5344CB8AC3E}">
        <p14:creationId xmlns:p14="http://schemas.microsoft.com/office/powerpoint/2010/main" val="4192867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87680" y="126124"/>
            <a:ext cx="11198352" cy="819805"/>
          </a:xfrm>
        </p:spPr>
        <p:txBody>
          <a:bodyPr>
            <a:normAutofit fontScale="90000"/>
          </a:bodyPr>
          <a:lstStyle/>
          <a:p>
            <a:pPr algn="ctr"/>
            <a:r>
              <a:rPr lang="lt-LT" sz="3600" b="1" dirty="0">
                <a:solidFill>
                  <a:srgbClr val="0070C0"/>
                </a:solidFill>
              </a:rPr>
              <a:t>4. Didinti </a:t>
            </a:r>
            <a:r>
              <a:rPr lang="lt-LT" sz="3600" b="1" dirty="0" smtClean="0">
                <a:solidFill>
                  <a:srgbClr val="0070C0"/>
                </a:solidFill>
              </a:rPr>
              <a:t>pagyvenusių </a:t>
            </a:r>
            <a:r>
              <a:rPr lang="lt-LT" sz="3600" b="1" dirty="0">
                <a:solidFill>
                  <a:srgbClr val="0070C0"/>
                </a:solidFill>
              </a:rPr>
              <a:t>žmonių aktyvų dalyvavimą darbo </a:t>
            </a:r>
            <a:r>
              <a:rPr lang="lt-LT" sz="3600" b="1" dirty="0" smtClean="0">
                <a:solidFill>
                  <a:srgbClr val="0070C0"/>
                </a:solidFill>
              </a:rPr>
              <a:t>rinkoje (1)</a:t>
            </a:r>
            <a:r>
              <a:rPr lang="lt-LT" sz="3600" b="1" dirty="0">
                <a:solidFill>
                  <a:srgbClr val="0070C0"/>
                </a:solidFill>
              </a:rPr>
              <a:t/>
            </a:r>
            <a:br>
              <a:rPr lang="lt-LT" sz="3600" b="1" dirty="0">
                <a:solidFill>
                  <a:srgbClr val="0070C0"/>
                </a:solidFill>
              </a:rPr>
            </a:br>
            <a:endParaRPr lang="lt-LT" sz="3600" b="1" dirty="0">
              <a:solidFill>
                <a:srgbClr val="0070C0"/>
              </a:solidFill>
            </a:endParaRPr>
          </a:p>
        </p:txBody>
      </p:sp>
      <p:sp>
        <p:nvSpPr>
          <p:cNvPr id="3" name="Turinio vietos rezervavimo ženklas 2"/>
          <p:cNvSpPr txBox="1">
            <a:spLocks noGrp="1"/>
          </p:cNvSpPr>
          <p:nvPr>
            <p:ph idx="1"/>
          </p:nvPr>
        </p:nvSpPr>
        <p:spPr>
          <a:xfrm>
            <a:off x="493776" y="819805"/>
            <a:ext cx="11192256" cy="5785948"/>
          </a:xfrm>
        </p:spPr>
        <p:txBody>
          <a:bodyPr>
            <a:normAutofit fontScale="85000" lnSpcReduction="10000"/>
          </a:bodyPr>
          <a:lstStyle/>
          <a:p>
            <a:pPr marL="0" indent="0">
              <a:buNone/>
            </a:pPr>
            <a:r>
              <a:rPr lang="lt-LT" sz="4000" dirty="0"/>
              <a:t>R</a:t>
            </a:r>
            <a:r>
              <a:rPr lang="lt-LT" sz="4000" dirty="0" smtClean="0"/>
              <a:t>emti </a:t>
            </a:r>
            <a:r>
              <a:rPr lang="lt-LT" sz="4000" dirty="0"/>
              <a:t>aukštojo </a:t>
            </a:r>
            <a:r>
              <a:rPr lang="lt-LT" sz="4000" b="1" dirty="0"/>
              <a:t>mokslo įstaigas</a:t>
            </a:r>
            <a:r>
              <a:rPr lang="lt-LT" sz="4000" dirty="0"/>
              <a:t>, kad jos pagerintų </a:t>
            </a:r>
            <a:r>
              <a:rPr lang="lt-LT" sz="4000" dirty="0" smtClean="0"/>
              <a:t>vyresnio </a:t>
            </a:r>
            <a:r>
              <a:rPr lang="lt-LT" sz="4000" dirty="0"/>
              <a:t>amžiaus žmonių aukštojo mokslo </a:t>
            </a:r>
            <a:r>
              <a:rPr lang="lt-LT" sz="4000" dirty="0" smtClean="0"/>
              <a:t>pasiūlą.</a:t>
            </a:r>
          </a:p>
          <a:p>
            <a:pPr marL="0" indent="0">
              <a:buNone/>
            </a:pPr>
            <a:r>
              <a:rPr lang="lt-LT" sz="4000" b="1" dirty="0" smtClean="0"/>
              <a:t>Pagrindimas</a:t>
            </a:r>
            <a:r>
              <a:rPr lang="lt-LT" sz="4000" dirty="0"/>
              <a:t>. Suaugusiųjų švietimas ir mokymas </a:t>
            </a:r>
            <a:r>
              <a:rPr lang="lt-LT" sz="4000" dirty="0" smtClean="0"/>
              <a:t>padės </a:t>
            </a:r>
            <a:r>
              <a:rPr lang="lt-LT" sz="4000" dirty="0"/>
              <a:t>vyresnio amžiaus žmonių </a:t>
            </a:r>
            <a:r>
              <a:rPr lang="lt-LT" sz="4000" dirty="0" smtClean="0"/>
              <a:t>įsidarbinti. Reikia </a:t>
            </a:r>
            <a:r>
              <a:rPr lang="lt-LT" sz="4000" dirty="0"/>
              <a:t>skatinti amžiui palankaus universiteto koncepciją </a:t>
            </a:r>
            <a:r>
              <a:rPr lang="lt-LT" sz="4000" dirty="0" smtClean="0"/>
              <a:t>ir/arba </a:t>
            </a:r>
            <a:r>
              <a:rPr lang="lt-LT" sz="4000" dirty="0"/>
              <a:t>vyresnio amžiaus žmonėms pritaikytą aukštąjį mokslą, dalytis gerąja patirtimi ir didinti supratimą apie didėjančią vyresnio amžiaus žmonių paklausą </a:t>
            </a:r>
            <a:r>
              <a:rPr lang="lt-LT" sz="4000" dirty="0" smtClean="0"/>
              <a:t>aukštajam mokslui.</a:t>
            </a:r>
          </a:p>
          <a:p>
            <a:pPr marL="0" indent="0">
              <a:buNone/>
            </a:pPr>
            <a:r>
              <a:rPr lang="lt-LT" sz="4000" b="1" dirty="0" smtClean="0"/>
              <a:t>Kontekstas</a:t>
            </a:r>
            <a:r>
              <a:rPr lang="lt-LT" sz="4000" dirty="0"/>
              <a:t>. EK per Švietimo ir mokymo </a:t>
            </a:r>
            <a:r>
              <a:rPr lang="lt-LT" sz="4000" dirty="0" smtClean="0"/>
              <a:t>GD remia </a:t>
            </a:r>
            <a:r>
              <a:rPr lang="lt-LT" sz="4000" dirty="0"/>
              <a:t>mokymąsi visą gyvenimą. Yra įvairių iniciatyvų, skirtų vyresnio amžiaus žmonių aukštajam mokslui remti nacionaliniu lygmeniu, tačiau </a:t>
            </a:r>
            <a:r>
              <a:rPr lang="lt-LT" sz="4000" dirty="0" smtClean="0"/>
              <a:t>kol kas </a:t>
            </a:r>
            <a:r>
              <a:rPr lang="lt-LT" sz="4000" dirty="0"/>
              <a:t>trūksta supratimo apie tai, </a:t>
            </a:r>
            <a:r>
              <a:rPr lang="lt-LT" sz="4000" dirty="0" smtClean="0"/>
              <a:t>kokios </a:t>
            </a:r>
            <a:r>
              <a:rPr lang="lt-LT" sz="4000" dirty="0"/>
              <a:t>studijos gali padėti </a:t>
            </a:r>
            <a:r>
              <a:rPr lang="lt-LT" sz="4000" dirty="0" smtClean="0"/>
              <a:t>pagyvenusiam asmeniui </a:t>
            </a:r>
            <a:r>
              <a:rPr lang="lt-LT" sz="4000" dirty="0"/>
              <a:t>ilgiau </a:t>
            </a:r>
            <a:r>
              <a:rPr lang="lt-LT" sz="4000" dirty="0" smtClean="0"/>
              <a:t>išlikti </a:t>
            </a:r>
            <a:r>
              <a:rPr lang="lt-LT" sz="4000" dirty="0"/>
              <a:t>darbo </a:t>
            </a:r>
            <a:r>
              <a:rPr lang="lt-LT" sz="4000" dirty="0" smtClean="0"/>
              <a:t>rinkoje.</a:t>
            </a:r>
            <a:endParaRPr lang="lt-LT" sz="4000" dirty="0"/>
          </a:p>
        </p:txBody>
      </p:sp>
    </p:spTree>
    <p:extLst>
      <p:ext uri="{BB962C8B-B14F-4D97-AF65-F5344CB8AC3E}">
        <p14:creationId xmlns:p14="http://schemas.microsoft.com/office/powerpoint/2010/main" val="1274628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93776" y="126124"/>
            <a:ext cx="11192256" cy="819805"/>
          </a:xfrm>
        </p:spPr>
        <p:txBody>
          <a:bodyPr>
            <a:normAutofit fontScale="90000"/>
          </a:bodyPr>
          <a:lstStyle/>
          <a:p>
            <a:pPr algn="ctr"/>
            <a:r>
              <a:rPr lang="lt-LT" sz="3600" b="1" dirty="0">
                <a:solidFill>
                  <a:srgbClr val="0070C0"/>
                </a:solidFill>
              </a:rPr>
              <a:t>4. Didinti </a:t>
            </a:r>
            <a:r>
              <a:rPr lang="lt-LT" sz="3600" b="1" dirty="0" smtClean="0">
                <a:solidFill>
                  <a:srgbClr val="0070C0"/>
                </a:solidFill>
              </a:rPr>
              <a:t>pagyvenusių </a:t>
            </a:r>
            <a:r>
              <a:rPr lang="lt-LT" sz="3600" b="1" dirty="0">
                <a:solidFill>
                  <a:srgbClr val="0070C0"/>
                </a:solidFill>
              </a:rPr>
              <a:t>žmonių aktyvų dalyvavimą darbo </a:t>
            </a:r>
            <a:r>
              <a:rPr lang="lt-LT" sz="3600" b="1" dirty="0" smtClean="0">
                <a:solidFill>
                  <a:srgbClr val="0070C0"/>
                </a:solidFill>
              </a:rPr>
              <a:t>rinkoje (2)</a:t>
            </a:r>
            <a:r>
              <a:rPr lang="lt-LT" sz="3600" b="1" dirty="0">
                <a:solidFill>
                  <a:srgbClr val="0070C0"/>
                </a:solidFill>
              </a:rPr>
              <a:t/>
            </a:r>
            <a:br>
              <a:rPr lang="lt-LT" sz="3600" b="1" dirty="0">
                <a:solidFill>
                  <a:srgbClr val="0070C0"/>
                </a:solidFill>
              </a:rPr>
            </a:br>
            <a:endParaRPr lang="lt-LT" sz="3600" b="1" dirty="0">
              <a:solidFill>
                <a:srgbClr val="0070C0"/>
              </a:solidFill>
            </a:endParaRPr>
          </a:p>
        </p:txBody>
      </p:sp>
      <p:sp>
        <p:nvSpPr>
          <p:cNvPr id="3" name="Turinio vietos rezervavimo ženklas 2"/>
          <p:cNvSpPr txBox="1">
            <a:spLocks noGrp="1"/>
          </p:cNvSpPr>
          <p:nvPr>
            <p:ph idx="1"/>
          </p:nvPr>
        </p:nvSpPr>
        <p:spPr>
          <a:xfrm>
            <a:off x="493776" y="819805"/>
            <a:ext cx="11192256" cy="5785948"/>
          </a:xfrm>
        </p:spPr>
        <p:txBody>
          <a:bodyPr>
            <a:normAutofit fontScale="92500" lnSpcReduction="10000"/>
          </a:bodyPr>
          <a:lstStyle/>
          <a:p>
            <a:pPr marL="0" indent="0">
              <a:buNone/>
            </a:pPr>
            <a:r>
              <a:rPr lang="lt-LT" sz="4000" dirty="0" smtClean="0"/>
              <a:t>Ugdyti supratimą apie </a:t>
            </a:r>
            <a:r>
              <a:rPr lang="lt-LT" sz="4000" b="1" dirty="0" smtClean="0"/>
              <a:t>50+ verslumo sėkmę </a:t>
            </a:r>
            <a:r>
              <a:rPr lang="lt-LT" sz="4000" dirty="0" smtClean="0"/>
              <a:t>lemiančius veiksnius.</a:t>
            </a:r>
          </a:p>
          <a:p>
            <a:pPr marL="0" indent="0">
              <a:buNone/>
            </a:pPr>
            <a:r>
              <a:rPr lang="lt-LT" sz="4000" b="1" dirty="0" smtClean="0"/>
              <a:t>Pagrindimas</a:t>
            </a:r>
            <a:r>
              <a:rPr lang="lt-LT" sz="4000" dirty="0" smtClean="0"/>
              <a:t>. Savarankiškas darbas yra susijęs su daugeliu rizikų (bankroto galimybė, didesnė įtampa ir pan.), todėl siekiant, kad pagyvenę asmenys kurtų savo verslus, būtina</a:t>
            </a:r>
            <a:r>
              <a:rPr lang="lt-LT" sz="4000" dirty="0"/>
              <a:t>: </a:t>
            </a:r>
            <a:r>
              <a:rPr lang="lt-LT" sz="4000" dirty="0" smtClean="0"/>
              <a:t>skatinti </a:t>
            </a:r>
            <a:r>
              <a:rPr lang="lt-LT" sz="4000" dirty="0"/>
              <a:t>ir remti 50+ </a:t>
            </a:r>
            <a:r>
              <a:rPr lang="lt-LT" sz="4000" dirty="0" smtClean="0"/>
              <a:t>verslumą, kurti </a:t>
            </a:r>
            <a:r>
              <a:rPr lang="lt-LT" sz="4000" dirty="0"/>
              <a:t>50+ verslui palankią </a:t>
            </a:r>
            <a:r>
              <a:rPr lang="lt-LT" sz="4000" dirty="0" smtClean="0"/>
              <a:t>kultūrą.</a:t>
            </a:r>
          </a:p>
          <a:p>
            <a:pPr marL="0" indent="0">
              <a:buNone/>
            </a:pPr>
            <a:r>
              <a:rPr lang="lt-LT" sz="4000" b="1" dirty="0" smtClean="0"/>
              <a:t>Kontekstas</a:t>
            </a:r>
            <a:r>
              <a:rPr lang="lt-LT" sz="4000" dirty="0"/>
              <a:t>. Pagrindiniai politikos veiksmai: dalijimasis gerąja patirtimi ir pavyzdžių kūrimas remiantis sėkmingais požiūriais į senesnį verslumą. Tai galima padaryti palengvinant Europos tinklų kūrimą ir darbo susitikimus.</a:t>
            </a:r>
            <a:endParaRPr lang="lt-LT" sz="4000" dirty="0" smtClean="0"/>
          </a:p>
        </p:txBody>
      </p:sp>
    </p:spTree>
    <p:extLst>
      <p:ext uri="{BB962C8B-B14F-4D97-AF65-F5344CB8AC3E}">
        <p14:creationId xmlns:p14="http://schemas.microsoft.com/office/powerpoint/2010/main" val="971867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93776" y="126124"/>
            <a:ext cx="11192256" cy="819805"/>
          </a:xfrm>
        </p:spPr>
        <p:txBody>
          <a:bodyPr>
            <a:normAutofit fontScale="90000"/>
          </a:bodyPr>
          <a:lstStyle/>
          <a:p>
            <a:pPr algn="ctr"/>
            <a:r>
              <a:rPr lang="lt-LT" sz="3600" b="1" dirty="0">
                <a:solidFill>
                  <a:srgbClr val="0070C0"/>
                </a:solidFill>
              </a:rPr>
              <a:t>4. Didinti </a:t>
            </a:r>
            <a:r>
              <a:rPr lang="lt-LT" sz="3600" b="1" dirty="0" smtClean="0">
                <a:solidFill>
                  <a:srgbClr val="0070C0"/>
                </a:solidFill>
              </a:rPr>
              <a:t>pagyvenusių </a:t>
            </a:r>
            <a:r>
              <a:rPr lang="lt-LT" sz="3600" b="1" dirty="0">
                <a:solidFill>
                  <a:srgbClr val="0070C0"/>
                </a:solidFill>
              </a:rPr>
              <a:t>žmonių aktyvų dalyvavimą darbo </a:t>
            </a:r>
            <a:r>
              <a:rPr lang="lt-LT" sz="3600" b="1" dirty="0" smtClean="0">
                <a:solidFill>
                  <a:srgbClr val="0070C0"/>
                </a:solidFill>
              </a:rPr>
              <a:t>rinkoje (3)</a:t>
            </a:r>
            <a:r>
              <a:rPr lang="lt-LT" sz="3600" b="1" dirty="0">
                <a:solidFill>
                  <a:srgbClr val="0070C0"/>
                </a:solidFill>
              </a:rPr>
              <a:t/>
            </a:r>
            <a:br>
              <a:rPr lang="lt-LT" sz="3600" b="1" dirty="0">
                <a:solidFill>
                  <a:srgbClr val="0070C0"/>
                </a:solidFill>
              </a:rPr>
            </a:br>
            <a:endParaRPr lang="lt-LT" sz="3600" b="1" dirty="0">
              <a:solidFill>
                <a:srgbClr val="0070C0"/>
              </a:solidFill>
            </a:endParaRPr>
          </a:p>
        </p:txBody>
      </p:sp>
      <p:sp>
        <p:nvSpPr>
          <p:cNvPr id="3" name="Turinio vietos rezervavimo ženklas 2"/>
          <p:cNvSpPr txBox="1">
            <a:spLocks noGrp="1"/>
          </p:cNvSpPr>
          <p:nvPr>
            <p:ph idx="1"/>
          </p:nvPr>
        </p:nvSpPr>
        <p:spPr>
          <a:xfrm>
            <a:off x="493776" y="819805"/>
            <a:ext cx="11192256" cy="5785948"/>
          </a:xfrm>
        </p:spPr>
        <p:txBody>
          <a:bodyPr/>
          <a:lstStyle/>
          <a:p>
            <a:pPr marL="0" indent="0">
              <a:buNone/>
            </a:pPr>
            <a:r>
              <a:rPr lang="lt-LT" sz="4000" dirty="0"/>
              <a:t>P</a:t>
            </a:r>
            <a:r>
              <a:rPr lang="lt-LT" sz="4000" dirty="0" smtClean="0"/>
              <a:t>risidėti prie pagyvenusių žmonių </a:t>
            </a:r>
            <a:r>
              <a:rPr lang="lt-LT" sz="4000" b="1" dirty="0" smtClean="0"/>
              <a:t>darbo vietos sąlygų gerinimo </a:t>
            </a:r>
            <a:r>
              <a:rPr lang="lt-LT" sz="4000" dirty="0" smtClean="0"/>
              <a:t>darbo vietoje.</a:t>
            </a:r>
          </a:p>
          <a:p>
            <a:pPr marL="0" indent="0">
              <a:buNone/>
            </a:pPr>
            <a:r>
              <a:rPr lang="lt-LT" sz="4000" b="1" dirty="0" smtClean="0"/>
              <a:t>Pagrindimas</a:t>
            </a:r>
            <a:r>
              <a:rPr lang="lt-LT" sz="4000" dirty="0" smtClean="0"/>
              <a:t>. Sąlyga vyresnio amžiaus žmonėms ilgiau išlikti darbo rinkoje yra susijusi su jų fizinių darbo vietų pritaikymu pagyvenusiems žmonėms.</a:t>
            </a:r>
            <a:endParaRPr lang="lt-LT" sz="4000" dirty="0"/>
          </a:p>
          <a:p>
            <a:pPr marL="0" indent="0">
              <a:buNone/>
            </a:pPr>
            <a:r>
              <a:rPr lang="lt-LT" sz="4000" b="1" dirty="0" smtClean="0"/>
              <a:t>Kontekstas</a:t>
            </a:r>
            <a:r>
              <a:rPr lang="lt-LT" sz="4000" dirty="0" smtClean="0"/>
              <a:t>. Dalijimasis gera praktika tarp ES valstybių ir pasaulinė patirtis pasitarnautų šiems tikslams.</a:t>
            </a:r>
            <a:endParaRPr lang="lt-LT" sz="4000" dirty="0"/>
          </a:p>
        </p:txBody>
      </p:sp>
    </p:spTree>
    <p:extLst>
      <p:ext uri="{BB962C8B-B14F-4D97-AF65-F5344CB8AC3E}">
        <p14:creationId xmlns:p14="http://schemas.microsoft.com/office/powerpoint/2010/main" val="3806157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30352" y="126124"/>
            <a:ext cx="11192256" cy="1214996"/>
          </a:xfrm>
        </p:spPr>
        <p:txBody>
          <a:bodyPr>
            <a:normAutofit/>
          </a:bodyPr>
          <a:lstStyle/>
          <a:p>
            <a:pPr lvl="0" algn="ctr"/>
            <a:r>
              <a:rPr lang="lt-LT" sz="4000" b="1" i="1" dirty="0">
                <a:solidFill>
                  <a:srgbClr val="0070C0"/>
                </a:solidFill>
              </a:rPr>
              <a:t>5. Didinti </a:t>
            </a:r>
            <a:r>
              <a:rPr lang="lt-LT" sz="4000" b="1" i="1" dirty="0" err="1">
                <a:solidFill>
                  <a:srgbClr val="0070C0"/>
                </a:solidFill>
              </a:rPr>
              <a:t>inovatyvių</a:t>
            </a:r>
            <a:r>
              <a:rPr lang="lt-LT" sz="4000" b="1" i="1" dirty="0">
                <a:solidFill>
                  <a:srgbClr val="0070C0"/>
                </a:solidFill>
              </a:rPr>
              <a:t> produktų ir paslaugų, skirtų vyresnio amžiaus žmonių savarankiškam </a:t>
            </a:r>
            <a:r>
              <a:rPr lang="lt-LT" sz="4000" b="1" i="1" dirty="0" smtClean="0">
                <a:solidFill>
                  <a:srgbClr val="0070C0"/>
                </a:solidFill>
              </a:rPr>
              <a:t>gyvenimui (1)</a:t>
            </a:r>
            <a:endParaRPr lang="lt-LT" sz="4000" dirty="0">
              <a:solidFill>
                <a:srgbClr val="0070C0"/>
              </a:solidFill>
            </a:endParaRPr>
          </a:p>
        </p:txBody>
      </p:sp>
      <p:sp>
        <p:nvSpPr>
          <p:cNvPr id="3" name="Turinio vietos rezervavimo ženklas 2"/>
          <p:cNvSpPr txBox="1">
            <a:spLocks noGrp="1"/>
          </p:cNvSpPr>
          <p:nvPr>
            <p:ph idx="1"/>
          </p:nvPr>
        </p:nvSpPr>
        <p:spPr>
          <a:xfrm>
            <a:off x="690880" y="1341121"/>
            <a:ext cx="11031728" cy="5390756"/>
          </a:xfrm>
        </p:spPr>
        <p:txBody>
          <a:bodyPr>
            <a:normAutofit lnSpcReduction="10000"/>
          </a:bodyPr>
          <a:lstStyle/>
          <a:p>
            <a:pPr marL="0" indent="0">
              <a:buNone/>
            </a:pPr>
            <a:r>
              <a:rPr lang="lt-LT" sz="4000" dirty="0" smtClean="0"/>
              <a:t>Bendrų produktų </a:t>
            </a:r>
            <a:r>
              <a:rPr lang="lt-LT" sz="4000" dirty="0"/>
              <a:t>ir paslaugų </a:t>
            </a:r>
            <a:r>
              <a:rPr lang="lt-LT" sz="4000" b="1" dirty="0"/>
              <a:t>standartų </a:t>
            </a:r>
            <a:r>
              <a:rPr lang="lt-LT" sz="4000" b="1" dirty="0" smtClean="0"/>
              <a:t>kūrimas </a:t>
            </a:r>
            <a:r>
              <a:rPr lang="lt-LT" sz="4000" dirty="0" smtClean="0"/>
              <a:t>ir prietaisų sąveikos gerinimas visoje ES.</a:t>
            </a:r>
          </a:p>
          <a:p>
            <a:pPr marL="0" indent="0">
              <a:buNone/>
            </a:pPr>
            <a:r>
              <a:rPr lang="lt-LT" sz="4000" b="1" dirty="0"/>
              <a:t>Pagrindimas. </a:t>
            </a:r>
            <a:r>
              <a:rPr lang="lt-LT" sz="4000" dirty="0"/>
              <a:t>Šiandien ES trūksta bendrų produktų ir paslaugų standartų. Dabartinis išmaniųjų namų įrenginių nesuderinamumas trukdo įsisavinti šiuos produktus ir susijusias paslaugas ir pasiekti masto ekonomiją.</a:t>
            </a:r>
          </a:p>
          <a:p>
            <a:pPr marL="0" indent="0">
              <a:buNone/>
            </a:pPr>
            <a:r>
              <a:rPr lang="lt-LT" sz="4000" b="1" dirty="0"/>
              <a:t>Kontekstas. </a:t>
            </a:r>
            <a:r>
              <a:rPr lang="lt-LT" sz="4000" dirty="0"/>
              <a:t>ES mastu reikėtų kurti bendrą tokių sprendimų rinką, nustatant standartus atveriant platesnę rinką nacionalinėms bendrovėms.</a:t>
            </a:r>
          </a:p>
          <a:p>
            <a:pPr marL="0" indent="0">
              <a:buNone/>
            </a:pPr>
            <a:endParaRPr lang="lt-LT" sz="4000" dirty="0" smtClean="0"/>
          </a:p>
          <a:p>
            <a:pPr marL="0" indent="0">
              <a:buNone/>
            </a:pPr>
            <a:endParaRPr lang="lt-LT" sz="4000" dirty="0" smtClean="0"/>
          </a:p>
        </p:txBody>
      </p:sp>
    </p:spTree>
    <p:extLst>
      <p:ext uri="{BB962C8B-B14F-4D97-AF65-F5344CB8AC3E}">
        <p14:creationId xmlns:p14="http://schemas.microsoft.com/office/powerpoint/2010/main" val="2267127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30352" y="126124"/>
            <a:ext cx="11192256" cy="1214996"/>
          </a:xfrm>
        </p:spPr>
        <p:txBody>
          <a:bodyPr>
            <a:normAutofit/>
          </a:bodyPr>
          <a:lstStyle/>
          <a:p>
            <a:pPr lvl="0" algn="ctr"/>
            <a:r>
              <a:rPr lang="lt-LT" sz="4000" b="1" i="1" dirty="0">
                <a:solidFill>
                  <a:srgbClr val="0070C0"/>
                </a:solidFill>
              </a:rPr>
              <a:t>5. Didinti </a:t>
            </a:r>
            <a:r>
              <a:rPr lang="lt-LT" sz="4000" b="1" i="1" dirty="0" err="1">
                <a:solidFill>
                  <a:srgbClr val="0070C0"/>
                </a:solidFill>
              </a:rPr>
              <a:t>inovatyvių</a:t>
            </a:r>
            <a:r>
              <a:rPr lang="lt-LT" sz="4000" b="1" i="1" dirty="0">
                <a:solidFill>
                  <a:srgbClr val="0070C0"/>
                </a:solidFill>
              </a:rPr>
              <a:t> produktų ir paslaugų, skirtų vyresnio amžiaus žmonių savarankiškam </a:t>
            </a:r>
            <a:r>
              <a:rPr lang="lt-LT" sz="4000" b="1" i="1" dirty="0" smtClean="0">
                <a:solidFill>
                  <a:srgbClr val="0070C0"/>
                </a:solidFill>
              </a:rPr>
              <a:t>gyvenimui (2)</a:t>
            </a:r>
            <a:endParaRPr lang="lt-LT" sz="4000" dirty="0">
              <a:solidFill>
                <a:srgbClr val="0070C0"/>
              </a:solidFill>
            </a:endParaRPr>
          </a:p>
        </p:txBody>
      </p:sp>
      <p:sp>
        <p:nvSpPr>
          <p:cNvPr id="3" name="Turinio vietos rezervavimo ženklas 2"/>
          <p:cNvSpPr txBox="1">
            <a:spLocks noGrp="1"/>
          </p:cNvSpPr>
          <p:nvPr>
            <p:ph idx="1"/>
          </p:nvPr>
        </p:nvSpPr>
        <p:spPr>
          <a:xfrm>
            <a:off x="530352" y="1341121"/>
            <a:ext cx="11192256" cy="5390756"/>
          </a:xfrm>
        </p:spPr>
        <p:txBody>
          <a:bodyPr>
            <a:normAutofit/>
          </a:bodyPr>
          <a:lstStyle/>
          <a:p>
            <a:pPr marL="0" indent="0">
              <a:buNone/>
            </a:pPr>
            <a:r>
              <a:rPr lang="lt-LT" sz="4000" dirty="0" smtClean="0"/>
              <a:t>Didinti informuotumą apie „</a:t>
            </a:r>
            <a:r>
              <a:rPr lang="lt-LT" sz="4000" b="1" dirty="0" smtClean="0"/>
              <a:t>protingų namų</a:t>
            </a:r>
            <a:r>
              <a:rPr lang="lt-LT" sz="4000" dirty="0" smtClean="0"/>
              <a:t>“ sprendimų naudą vyresnio amžiaus piliečiams.</a:t>
            </a:r>
          </a:p>
          <a:p>
            <a:pPr marL="0" indent="0">
              <a:buNone/>
            </a:pPr>
            <a:r>
              <a:rPr lang="lt-LT" sz="4000" b="1" dirty="0" smtClean="0"/>
              <a:t>Pagrindimas</a:t>
            </a:r>
            <a:r>
              <a:rPr lang="lt-LT" sz="4000" dirty="0"/>
              <a:t>. </a:t>
            </a:r>
            <a:r>
              <a:rPr lang="lt-LT" sz="4000" dirty="0" smtClean="0"/>
              <a:t>Vyresni </a:t>
            </a:r>
            <a:r>
              <a:rPr lang="lt-LT" sz="4000" dirty="0"/>
              <a:t>žmonės </a:t>
            </a:r>
            <a:r>
              <a:rPr lang="lt-LT" sz="4000" dirty="0" smtClean="0"/>
              <a:t>dažnai nesiryžta </a:t>
            </a:r>
            <a:r>
              <a:rPr lang="lt-LT" sz="4000" dirty="0"/>
              <a:t>naudoti išmaniųjų namų techninių sprendimų, nes </a:t>
            </a:r>
            <a:r>
              <a:rPr lang="lt-LT" sz="4000" dirty="0" smtClean="0"/>
              <a:t>nepasitiki jomis, bijo jų sudėtingumo. Tas baimes reikėtų šalinti per atitinkamą komunikavimą.</a:t>
            </a:r>
          </a:p>
          <a:p>
            <a:pPr marL="0" indent="0">
              <a:buNone/>
            </a:pPr>
            <a:r>
              <a:rPr lang="lt-LT" sz="4000" b="1" dirty="0" smtClean="0"/>
              <a:t>Kontekstas</a:t>
            </a:r>
            <a:r>
              <a:rPr lang="lt-LT" sz="4000" dirty="0"/>
              <a:t>. V</a:t>
            </a:r>
            <a:r>
              <a:rPr lang="lt-LT" sz="4000" dirty="0" smtClean="0"/>
              <a:t>eiksmai ES mastu dėl protingų </a:t>
            </a:r>
            <a:r>
              <a:rPr lang="lt-LT" sz="4000" dirty="0"/>
              <a:t>namų sprendimų </a:t>
            </a:r>
            <a:r>
              <a:rPr lang="lt-LT" sz="4000" dirty="0" smtClean="0"/>
              <a:t>padidintų </a:t>
            </a:r>
            <a:r>
              <a:rPr lang="lt-LT" sz="4000" dirty="0"/>
              <a:t>jau esamų </a:t>
            </a:r>
            <a:r>
              <a:rPr lang="lt-LT" sz="4000" dirty="0" smtClean="0"/>
              <a:t>iniciatyvų matomumą nacionaliniu </a:t>
            </a:r>
            <a:r>
              <a:rPr lang="lt-LT" sz="4000" dirty="0"/>
              <a:t>ar </a:t>
            </a:r>
            <a:r>
              <a:rPr lang="lt-LT" sz="4000" dirty="0" smtClean="0"/>
              <a:t>regioniniu mastu.</a:t>
            </a:r>
          </a:p>
        </p:txBody>
      </p:sp>
    </p:spTree>
    <p:extLst>
      <p:ext uri="{BB962C8B-B14F-4D97-AF65-F5344CB8AC3E}">
        <p14:creationId xmlns:p14="http://schemas.microsoft.com/office/powerpoint/2010/main" val="1635874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530352" y="126124"/>
            <a:ext cx="11192256" cy="1214996"/>
          </a:xfrm>
        </p:spPr>
        <p:txBody>
          <a:bodyPr>
            <a:normAutofit/>
          </a:bodyPr>
          <a:lstStyle/>
          <a:p>
            <a:pPr lvl="0" algn="ctr"/>
            <a:r>
              <a:rPr lang="lt-LT" sz="4000" b="1" i="1" dirty="0">
                <a:solidFill>
                  <a:srgbClr val="0070C0"/>
                </a:solidFill>
              </a:rPr>
              <a:t>5. Didinti </a:t>
            </a:r>
            <a:r>
              <a:rPr lang="lt-LT" sz="4000" b="1" i="1" dirty="0" err="1">
                <a:solidFill>
                  <a:srgbClr val="0070C0"/>
                </a:solidFill>
              </a:rPr>
              <a:t>inovatyvių</a:t>
            </a:r>
            <a:r>
              <a:rPr lang="lt-LT" sz="4000" b="1" i="1" dirty="0">
                <a:solidFill>
                  <a:srgbClr val="0070C0"/>
                </a:solidFill>
              </a:rPr>
              <a:t> produktų ir paslaugų, skirtų vyresnio amžiaus žmonių savarankiškam </a:t>
            </a:r>
            <a:r>
              <a:rPr lang="lt-LT" sz="4000" b="1" i="1" dirty="0" smtClean="0">
                <a:solidFill>
                  <a:srgbClr val="0070C0"/>
                </a:solidFill>
              </a:rPr>
              <a:t>gyvenimui (3)</a:t>
            </a:r>
            <a:endParaRPr lang="lt-LT" sz="4000" dirty="0">
              <a:solidFill>
                <a:srgbClr val="0070C0"/>
              </a:solidFill>
            </a:endParaRPr>
          </a:p>
        </p:txBody>
      </p:sp>
      <p:sp>
        <p:nvSpPr>
          <p:cNvPr id="3" name="Turinio vietos rezervavimo ženklas 2"/>
          <p:cNvSpPr txBox="1">
            <a:spLocks noGrp="1"/>
          </p:cNvSpPr>
          <p:nvPr>
            <p:ph idx="1"/>
          </p:nvPr>
        </p:nvSpPr>
        <p:spPr>
          <a:xfrm>
            <a:off x="690880" y="1341121"/>
            <a:ext cx="11031728" cy="5390756"/>
          </a:xfrm>
        </p:spPr>
        <p:txBody>
          <a:bodyPr>
            <a:normAutofit fontScale="85000" lnSpcReduction="10000"/>
          </a:bodyPr>
          <a:lstStyle/>
          <a:p>
            <a:pPr marL="0" indent="0">
              <a:buNone/>
            </a:pPr>
            <a:r>
              <a:rPr lang="lt-LT" sz="4000" b="1" dirty="0" smtClean="0"/>
              <a:t>Skirti lėšas </a:t>
            </a:r>
            <a:r>
              <a:rPr lang="lt-LT" sz="4000" dirty="0" smtClean="0"/>
              <a:t>vyresnio amžiaus žmonių protingų namų statybai.</a:t>
            </a:r>
          </a:p>
          <a:p>
            <a:pPr marL="0" indent="0">
              <a:buNone/>
            </a:pPr>
            <a:r>
              <a:rPr lang="lt-LT" sz="4000" b="1" dirty="0" smtClean="0"/>
              <a:t>Pagrindimas</a:t>
            </a:r>
            <a:r>
              <a:rPr lang="lt-LT" sz="4000" dirty="0"/>
              <a:t>. </a:t>
            </a:r>
            <a:r>
              <a:rPr lang="lt-LT" sz="4000" dirty="0" smtClean="0"/>
              <a:t>Tokių namų </a:t>
            </a:r>
            <a:r>
              <a:rPr lang="lt-LT" sz="4000" dirty="0" err="1" smtClean="0"/>
              <a:t>įperkamumas</a:t>
            </a:r>
            <a:r>
              <a:rPr lang="lt-LT" sz="4000" dirty="0" smtClean="0"/>
              <a:t> </a:t>
            </a:r>
            <a:r>
              <a:rPr lang="lt-LT" sz="4000" dirty="0"/>
              <a:t>išlieka pagrindine problema, todėl, norint paskatinti savarankiško gyvenimo išmaniųjų namų paklausą, reikės tam tikro lygio viešojo finansavimo</a:t>
            </a:r>
            <a:r>
              <a:rPr lang="lt-LT" sz="4000" dirty="0" smtClean="0"/>
              <a:t>.</a:t>
            </a:r>
          </a:p>
          <a:p>
            <a:pPr marL="0" indent="0">
              <a:buNone/>
            </a:pPr>
            <a:r>
              <a:rPr lang="lt-LT" sz="4000" b="1" dirty="0" smtClean="0"/>
              <a:t>Kontekstas</a:t>
            </a:r>
            <a:r>
              <a:rPr lang="lt-LT" sz="4000" dirty="0"/>
              <a:t>. Europoje kasmet </a:t>
            </a:r>
            <a:r>
              <a:rPr lang="lt-LT" sz="4000" dirty="0" smtClean="0"/>
              <a:t>pastatoma </a:t>
            </a:r>
            <a:r>
              <a:rPr lang="lt-LT" sz="4000" dirty="0"/>
              <a:t>keli milijonai naujų namų, tačiau </a:t>
            </a:r>
            <a:r>
              <a:rPr lang="lt-LT" sz="4000" dirty="0" smtClean="0"/>
              <a:t>tik nedaugelis jų </a:t>
            </a:r>
            <a:r>
              <a:rPr lang="lt-LT" sz="4000" dirty="0"/>
              <a:t>turi pritaikomą, universalų dizainą, o išmaniųjų namų rinkos </a:t>
            </a:r>
            <a:r>
              <a:rPr lang="lt-LT" sz="4000" dirty="0" smtClean="0"/>
              <a:t>potencialas </a:t>
            </a:r>
            <a:r>
              <a:rPr lang="lt-LT" sz="4000" dirty="0"/>
              <a:t>didelis. Visi šių išmaniųjų namų sprendimų </a:t>
            </a:r>
            <a:r>
              <a:rPr lang="lt-LT" sz="4000" dirty="0" err="1"/>
              <a:t>privalumai</a:t>
            </a:r>
            <a:r>
              <a:rPr lang="lt-LT" sz="4000" dirty="0"/>
              <a:t> gali būti realizuoti tik tada, kai jie yra įperkami galutiniams </a:t>
            </a:r>
            <a:r>
              <a:rPr lang="lt-LT" sz="4000" dirty="0" smtClean="0"/>
              <a:t>vartotojams </a:t>
            </a:r>
            <a:r>
              <a:rPr lang="lt-LT" sz="4000" dirty="0"/>
              <a:t>ir tai bus tik tuo atveju, jei technologijos bus gaminamos didesniais kiekiais ir atsiras platesnė vartotojų rinka.</a:t>
            </a:r>
          </a:p>
        </p:txBody>
      </p:sp>
    </p:spTree>
    <p:extLst>
      <p:ext uri="{BB962C8B-B14F-4D97-AF65-F5344CB8AC3E}">
        <p14:creationId xmlns:p14="http://schemas.microsoft.com/office/powerpoint/2010/main" val="747996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endParaRPr lang="lt-LT"/>
          </a:p>
        </p:txBody>
      </p:sp>
      <p:sp>
        <p:nvSpPr>
          <p:cNvPr id="3" name="Turinio vietos rezervavimo ženklas 2"/>
          <p:cNvSpPr>
            <a:spLocks noGrp="1"/>
          </p:cNvSpPr>
          <p:nvPr>
            <p:ph idx="1"/>
          </p:nvPr>
        </p:nvSpPr>
        <p:spPr>
          <a:xfrm>
            <a:off x="838200" y="2338465"/>
            <a:ext cx="10515600" cy="3838497"/>
          </a:xfrm>
        </p:spPr>
        <p:txBody>
          <a:bodyPr>
            <a:normAutofit/>
          </a:bodyPr>
          <a:lstStyle/>
          <a:p>
            <a:pPr marL="0" indent="0" algn="ctr">
              <a:buNone/>
            </a:pPr>
            <a:r>
              <a:rPr lang="lt-LT" sz="9600" b="1" dirty="0" smtClean="0">
                <a:solidFill>
                  <a:srgbClr val="0070C0"/>
                </a:solidFill>
              </a:rPr>
              <a:t>Ačiū už dėmesį</a:t>
            </a:r>
            <a:endParaRPr lang="lt-LT" sz="9600" b="1" dirty="0">
              <a:solidFill>
                <a:srgbClr val="0070C0"/>
              </a:solidFill>
            </a:endParaRPr>
          </a:p>
        </p:txBody>
      </p:sp>
    </p:spTree>
    <p:extLst>
      <p:ext uri="{BB962C8B-B14F-4D97-AF65-F5344CB8AC3E}">
        <p14:creationId xmlns:p14="http://schemas.microsoft.com/office/powerpoint/2010/main" val="391289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65760" y="200533"/>
            <a:ext cx="11301984" cy="841883"/>
          </a:xfrm>
        </p:spPr>
        <p:txBody>
          <a:bodyPr/>
          <a:lstStyle/>
          <a:p>
            <a:pPr algn="ctr"/>
            <a:r>
              <a:rPr lang="lt-LT" dirty="0" smtClean="0">
                <a:solidFill>
                  <a:srgbClr val="0070C0"/>
                </a:solidFill>
              </a:rPr>
              <a:t>Rekomendacijos </a:t>
            </a:r>
            <a:r>
              <a:rPr lang="lt-LT" dirty="0">
                <a:solidFill>
                  <a:srgbClr val="0070C0"/>
                </a:solidFill>
              </a:rPr>
              <a:t>politikai</a:t>
            </a:r>
            <a:endParaRPr lang="lt-LT" dirty="0"/>
          </a:p>
        </p:txBody>
      </p:sp>
      <p:sp>
        <p:nvSpPr>
          <p:cNvPr id="3" name="Turinio vietos rezervavimo ženklas 2"/>
          <p:cNvSpPr>
            <a:spLocks noGrp="1"/>
          </p:cNvSpPr>
          <p:nvPr>
            <p:ph idx="1"/>
          </p:nvPr>
        </p:nvSpPr>
        <p:spPr>
          <a:xfrm>
            <a:off x="365760" y="1170432"/>
            <a:ext cx="11301984" cy="5006531"/>
          </a:xfrm>
        </p:spPr>
        <p:txBody>
          <a:bodyPr>
            <a:normAutofit/>
          </a:bodyPr>
          <a:lstStyle/>
          <a:p>
            <a:pPr marL="0" indent="0">
              <a:buNone/>
            </a:pPr>
            <a:r>
              <a:rPr lang="lt-LT" sz="4400" dirty="0" smtClean="0"/>
              <a:t>Toliau pateikiamos rekomendacijos, pagrįstos </a:t>
            </a:r>
            <a:r>
              <a:rPr lang="lt-LT" sz="4400" dirty="0"/>
              <a:t>ankstesnėmis </a:t>
            </a:r>
            <a:r>
              <a:rPr lang="lt-LT" sz="4400" dirty="0" smtClean="0"/>
              <a:t>analizėmis </a:t>
            </a:r>
            <a:r>
              <a:rPr lang="lt-LT" sz="4400" dirty="0"/>
              <a:t>apie </a:t>
            </a:r>
            <a:r>
              <a:rPr lang="lt-LT" sz="4400" dirty="0" smtClean="0"/>
              <a:t>sidabrinės </a:t>
            </a:r>
            <a:r>
              <a:rPr lang="lt-LT" sz="4400" dirty="0"/>
              <a:t>ekonomikos </a:t>
            </a:r>
            <a:r>
              <a:rPr lang="lt-LT" sz="4400" dirty="0" smtClean="0"/>
              <a:t>augimą </a:t>
            </a:r>
            <a:r>
              <a:rPr lang="lt-LT" sz="4400" dirty="0"/>
              <a:t>suinteresuotosioms šalims, įskaitant Europos </a:t>
            </a:r>
            <a:r>
              <a:rPr lang="lt-LT" sz="4400" dirty="0" smtClean="0"/>
              <a:t>Komisiją, </a:t>
            </a:r>
            <a:r>
              <a:rPr lang="lt-LT" sz="4400" dirty="0"/>
              <a:t>nacionalines ir regionines vyriausybes, kaip geriausiai plėtoti sidabrinę ekonomiką </a:t>
            </a:r>
            <a:r>
              <a:rPr lang="lt-LT" sz="4400" dirty="0" smtClean="0"/>
              <a:t>sprendžiant iššūkius, susijusius su senstančia bendruomene.</a:t>
            </a:r>
            <a:endParaRPr lang="lt-LT" sz="4400" dirty="0"/>
          </a:p>
        </p:txBody>
      </p:sp>
    </p:spTree>
    <p:extLst>
      <p:ext uri="{BB962C8B-B14F-4D97-AF65-F5344CB8AC3E}">
        <p14:creationId xmlns:p14="http://schemas.microsoft.com/office/powerpoint/2010/main" val="145121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9184" y="148517"/>
            <a:ext cx="11411712" cy="1204795"/>
          </a:xfrm>
        </p:spPr>
        <p:txBody>
          <a:bodyPr>
            <a:normAutofit fontScale="90000"/>
          </a:bodyPr>
          <a:lstStyle/>
          <a:p>
            <a:pPr lvl="0" algn="ctr"/>
            <a:r>
              <a:rPr lang="lt-LT" dirty="0">
                <a:solidFill>
                  <a:srgbClr val="0070C0"/>
                </a:solidFill>
              </a:rPr>
              <a:t>1. </a:t>
            </a:r>
            <a:r>
              <a:rPr lang="lt-LT" sz="4000" b="1" dirty="0">
                <a:solidFill>
                  <a:srgbClr val="0070C0"/>
                </a:solidFill>
              </a:rPr>
              <a:t>Remti sveikatos priežiūros sektoriaus technologinę ir skaitmeninę </a:t>
            </a:r>
            <a:r>
              <a:rPr lang="lt-LT" sz="4000" b="1" dirty="0" smtClean="0">
                <a:solidFill>
                  <a:srgbClr val="0070C0"/>
                </a:solidFill>
              </a:rPr>
              <a:t>revoliuciją (1)</a:t>
            </a:r>
            <a:endParaRPr lang="lt-LT" sz="4000" dirty="0">
              <a:solidFill>
                <a:srgbClr val="0070C0"/>
              </a:solidFill>
            </a:endParaRPr>
          </a:p>
        </p:txBody>
      </p:sp>
      <p:sp>
        <p:nvSpPr>
          <p:cNvPr id="3" name="Turinio vietos rezervavimo ženklas 2"/>
          <p:cNvSpPr txBox="1">
            <a:spLocks noGrp="1"/>
          </p:cNvSpPr>
          <p:nvPr>
            <p:ph idx="1"/>
          </p:nvPr>
        </p:nvSpPr>
        <p:spPr>
          <a:xfrm>
            <a:off x="329184" y="1353312"/>
            <a:ext cx="11411712" cy="5125487"/>
          </a:xfrm>
        </p:spPr>
        <p:txBody>
          <a:bodyPr>
            <a:normAutofit fontScale="85000" lnSpcReduction="20000"/>
          </a:bodyPr>
          <a:lstStyle/>
          <a:p>
            <a:pPr marL="0" indent="0">
              <a:buNone/>
            </a:pPr>
            <a:r>
              <a:rPr lang="lt-LT" sz="3600" b="1" dirty="0"/>
              <a:t>S</a:t>
            </a:r>
            <a:r>
              <a:rPr lang="lt-LT" sz="3600" b="1" dirty="0" smtClean="0"/>
              <a:t>katinti </a:t>
            </a:r>
            <a:r>
              <a:rPr lang="lt-LT" sz="3600" b="1" dirty="0"/>
              <a:t>mokymus</a:t>
            </a:r>
            <a:r>
              <a:rPr lang="lt-LT" sz="3600" dirty="0"/>
              <a:t> (formalius ir neoficialius) globėjams, siekiant padidinti jų gebėjimą dirbti su naujomis (skaitmeninėmis) technologijomis vyresnio amžiaus </a:t>
            </a:r>
            <a:r>
              <a:rPr lang="lt-LT" sz="3600" dirty="0" smtClean="0"/>
              <a:t>žmonėms.</a:t>
            </a:r>
          </a:p>
          <a:p>
            <a:pPr marL="0" indent="0">
              <a:buNone/>
            </a:pPr>
            <a:r>
              <a:rPr lang="lt-LT" sz="3600" b="1" dirty="0" smtClean="0"/>
              <a:t>Pagrindimas</a:t>
            </a:r>
            <a:r>
              <a:rPr lang="lt-LT" sz="3600" dirty="0" smtClean="0"/>
              <a:t>. Gebėjimas suvokti e</a:t>
            </a:r>
            <a:r>
              <a:rPr lang="nb-NO" sz="3600" dirty="0" smtClean="0"/>
              <a:t>lektroninių sveikatos </a:t>
            </a:r>
            <a:r>
              <a:rPr lang="lt-LT" sz="3600" dirty="0"/>
              <a:t>į</a:t>
            </a:r>
            <a:r>
              <a:rPr lang="lt-LT" sz="3600" dirty="0" smtClean="0"/>
              <a:t>renginių s</a:t>
            </a:r>
            <a:r>
              <a:rPr lang="nb-NO" sz="3600" dirty="0" smtClean="0"/>
              <a:t>prendim</a:t>
            </a:r>
            <a:r>
              <a:rPr lang="lt-LT" sz="3600" dirty="0" err="1" smtClean="0"/>
              <a:t>us</a:t>
            </a:r>
            <a:r>
              <a:rPr lang="lt-LT" sz="3600" dirty="0" smtClean="0"/>
              <a:t> yra žemas tiek globojamųjų, tiek ir juos globojančiųjų. Šiandien globėjai yra orientuoti į žmogų, bet ne į technologijas. Sveikatos </a:t>
            </a:r>
            <a:r>
              <a:rPr lang="lt-LT" sz="3600" dirty="0"/>
              <a:t>priežiūros specialistai pirmiausia mokomi profesiniu lygmeniu; jų įgūdžiai gauti skaitmeninę informaciją dažnai yra palyginti menki. Remdamiesi profesionalia intuicija, jie skirs laiko naujų įgūdžių įgijimui, kad pagerintų santykius su pacientais</a:t>
            </a:r>
            <a:r>
              <a:rPr lang="lt-LT" sz="3600" dirty="0" smtClean="0"/>
              <a:t>.</a:t>
            </a:r>
          </a:p>
          <a:p>
            <a:pPr marL="0" indent="0">
              <a:buNone/>
            </a:pPr>
            <a:r>
              <a:rPr lang="lt-LT" sz="3600" b="1" dirty="0" smtClean="0"/>
              <a:t>Esama situacija</a:t>
            </a:r>
            <a:r>
              <a:rPr lang="lt-LT" sz="3600" dirty="0" smtClean="0"/>
              <a:t>. Planuojama, kad apie 2025 </a:t>
            </a:r>
            <a:r>
              <a:rPr lang="lt-LT" sz="3600" dirty="0"/>
              <a:t>m. ES trūks iki 2 milijonų sveikatos priežiūros darbuotojų ir 20 milijonų </a:t>
            </a:r>
            <a:r>
              <a:rPr lang="lt-LT" sz="3600" dirty="0" smtClean="0"/>
              <a:t>socialinės globos ir rūpybos darbuotojų</a:t>
            </a:r>
            <a:r>
              <a:rPr lang="lt-LT" sz="3600" dirty="0"/>
              <a:t>, </a:t>
            </a:r>
            <a:r>
              <a:rPr lang="lt-LT" sz="3600" dirty="0" smtClean="0"/>
              <a:t>todėl paslaugų skaitmeninimas yra būtinas ir neišvengiamas.</a:t>
            </a:r>
            <a:endParaRPr lang="lt-LT" sz="3600" dirty="0"/>
          </a:p>
          <a:p>
            <a:pPr marL="0" indent="0">
              <a:buNone/>
            </a:pPr>
            <a:endParaRPr lang="lt-LT" sz="3600" dirty="0"/>
          </a:p>
          <a:p>
            <a:pPr lvl="0">
              <a:buFontTx/>
              <a:buChar char="-"/>
            </a:pPr>
            <a:endParaRPr lang="lt-LT" dirty="0"/>
          </a:p>
          <a:p>
            <a:pPr lvl="0">
              <a:buFontTx/>
              <a:buChar char="-"/>
            </a:pPr>
            <a:endParaRPr lang="lt-LT" dirty="0"/>
          </a:p>
        </p:txBody>
      </p:sp>
    </p:spTree>
    <p:extLst>
      <p:ext uri="{BB962C8B-B14F-4D97-AF65-F5344CB8AC3E}">
        <p14:creationId xmlns:p14="http://schemas.microsoft.com/office/powerpoint/2010/main" val="3305824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9184" y="148517"/>
            <a:ext cx="11411712" cy="1204795"/>
          </a:xfrm>
        </p:spPr>
        <p:txBody>
          <a:bodyPr>
            <a:normAutofit fontScale="90000"/>
          </a:bodyPr>
          <a:lstStyle/>
          <a:p>
            <a:pPr lvl="0" algn="ctr"/>
            <a:r>
              <a:rPr lang="lt-LT" dirty="0">
                <a:solidFill>
                  <a:srgbClr val="0070C0"/>
                </a:solidFill>
              </a:rPr>
              <a:t>1. </a:t>
            </a:r>
            <a:r>
              <a:rPr lang="lt-LT" sz="4000" b="1" dirty="0">
                <a:solidFill>
                  <a:srgbClr val="0070C0"/>
                </a:solidFill>
              </a:rPr>
              <a:t>Remti sveikatos priežiūros sektoriaus technologinę ir skaitmeninę </a:t>
            </a:r>
            <a:r>
              <a:rPr lang="lt-LT" sz="4000" b="1" dirty="0" smtClean="0">
                <a:solidFill>
                  <a:srgbClr val="0070C0"/>
                </a:solidFill>
              </a:rPr>
              <a:t>revoliuciją (2)</a:t>
            </a:r>
            <a:endParaRPr lang="lt-LT" sz="4000" dirty="0">
              <a:solidFill>
                <a:srgbClr val="0070C0"/>
              </a:solidFill>
            </a:endParaRPr>
          </a:p>
        </p:txBody>
      </p:sp>
      <p:sp>
        <p:nvSpPr>
          <p:cNvPr id="3" name="Turinio vietos rezervavimo ženklas 2"/>
          <p:cNvSpPr txBox="1">
            <a:spLocks noGrp="1"/>
          </p:cNvSpPr>
          <p:nvPr>
            <p:ph idx="1"/>
          </p:nvPr>
        </p:nvSpPr>
        <p:spPr>
          <a:xfrm>
            <a:off x="329184" y="1353312"/>
            <a:ext cx="11411712" cy="5125487"/>
          </a:xfrm>
        </p:spPr>
        <p:txBody>
          <a:bodyPr>
            <a:normAutofit fontScale="92500" lnSpcReduction="10000"/>
          </a:bodyPr>
          <a:lstStyle/>
          <a:p>
            <a:pPr marL="0" indent="0">
              <a:buNone/>
            </a:pPr>
            <a:r>
              <a:rPr lang="lt-LT" sz="3600" b="1" dirty="0"/>
              <a:t>R</a:t>
            </a:r>
            <a:r>
              <a:rPr lang="lt-LT" sz="3600" b="1" dirty="0" smtClean="0"/>
              <a:t>emti </a:t>
            </a:r>
            <a:r>
              <a:rPr lang="lt-LT" sz="3600" dirty="0"/>
              <a:t>sąveikių </a:t>
            </a:r>
            <a:r>
              <a:rPr lang="lt-LT" sz="3600" b="1" dirty="0"/>
              <a:t>IRT</a:t>
            </a:r>
            <a:r>
              <a:rPr lang="lt-LT" sz="3600" dirty="0"/>
              <a:t> sprendimų (</a:t>
            </a:r>
            <a:r>
              <a:rPr lang="en-US" sz="3600" u="sng" dirty="0"/>
              <a:t>interoperable ICT solutions</a:t>
            </a:r>
            <a:r>
              <a:rPr lang="lt-LT" sz="3600" u="sng" dirty="0"/>
              <a:t>)</a:t>
            </a:r>
            <a:r>
              <a:rPr lang="en-US" sz="3600" u="sng" dirty="0"/>
              <a:t> </a:t>
            </a:r>
            <a:r>
              <a:rPr lang="lt-LT" sz="3600" dirty="0"/>
              <a:t>kūrimą ir jų taikymą visoje </a:t>
            </a:r>
            <a:r>
              <a:rPr lang="lt-LT" sz="3600" dirty="0" smtClean="0"/>
              <a:t>ES.</a:t>
            </a:r>
          </a:p>
          <a:p>
            <a:pPr marL="0" indent="0">
              <a:buNone/>
            </a:pPr>
            <a:r>
              <a:rPr lang="lt-LT" sz="3600" b="1" dirty="0"/>
              <a:t>Pagrindimas</a:t>
            </a:r>
            <a:r>
              <a:rPr lang="lt-LT" sz="3600" dirty="0"/>
              <a:t>. Sveikatos ir priežiūros platformų, pagrįstų atvirais standartais, trūkumas laikomas viena iš svarbiausių </a:t>
            </a:r>
            <a:r>
              <a:rPr lang="lt-LT" sz="3600" dirty="0" smtClean="0"/>
              <a:t>kliūčių rinkai plėtotis. Bendri standartai </a:t>
            </a:r>
            <a:r>
              <a:rPr lang="lt-LT" sz="3600" dirty="0"/>
              <a:t>ir </a:t>
            </a:r>
            <a:r>
              <a:rPr lang="lt-LT" sz="3600" dirty="0" smtClean="0"/>
              <a:t>sąveikaujantys sprendimai įgalintų </a:t>
            </a:r>
            <a:r>
              <a:rPr lang="lt-LT" sz="3600" dirty="0"/>
              <a:t>atsirasti naujų verslo </a:t>
            </a:r>
            <a:r>
              <a:rPr lang="lt-LT" sz="3600" dirty="0" smtClean="0"/>
              <a:t>modelių.</a:t>
            </a:r>
          </a:p>
          <a:p>
            <a:pPr marL="0" indent="0">
              <a:buNone/>
            </a:pPr>
            <a:r>
              <a:rPr lang="lt-LT" sz="3600" b="1" dirty="0" smtClean="0"/>
              <a:t>Esama situacija</a:t>
            </a:r>
            <a:r>
              <a:rPr lang="lt-LT" sz="3600" dirty="0"/>
              <a:t>. Visose </a:t>
            </a:r>
            <a:r>
              <a:rPr lang="lt-LT" sz="3600" dirty="0" smtClean="0"/>
              <a:t>ES </a:t>
            </a:r>
            <a:r>
              <a:rPr lang="lt-LT" sz="3600" dirty="0"/>
              <a:t>nacionalinėse sveikatos sistemose imamasi priemonių gerinti priežiūros koordinavimą. Dideli lūkesčiai susiję su pacientų duomenų centralizavimu. </a:t>
            </a:r>
            <a:r>
              <a:rPr lang="lt-LT" sz="3600" dirty="0" smtClean="0"/>
              <a:t>Esminis dalykas - </a:t>
            </a:r>
            <a:r>
              <a:rPr lang="lt-LT" sz="3600" dirty="0"/>
              <a:t>yra patikimų programų ir įrenginių prieinamumas, įskaitant jų prieinamumą per patikimus </a:t>
            </a:r>
            <a:r>
              <a:rPr lang="lt-LT" sz="3600" dirty="0" smtClean="0"/>
              <a:t>portalus.</a:t>
            </a:r>
            <a:endParaRPr lang="lt-LT" sz="3600" dirty="0"/>
          </a:p>
        </p:txBody>
      </p:sp>
    </p:spTree>
    <p:extLst>
      <p:ext uri="{BB962C8B-B14F-4D97-AF65-F5344CB8AC3E}">
        <p14:creationId xmlns:p14="http://schemas.microsoft.com/office/powerpoint/2010/main" val="1733104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9184" y="148517"/>
            <a:ext cx="11411712" cy="1204795"/>
          </a:xfrm>
        </p:spPr>
        <p:txBody>
          <a:bodyPr>
            <a:normAutofit fontScale="90000"/>
          </a:bodyPr>
          <a:lstStyle/>
          <a:p>
            <a:pPr lvl="0" algn="ctr"/>
            <a:r>
              <a:rPr lang="lt-LT" dirty="0">
                <a:solidFill>
                  <a:srgbClr val="0070C0"/>
                </a:solidFill>
              </a:rPr>
              <a:t>1. </a:t>
            </a:r>
            <a:r>
              <a:rPr lang="lt-LT" sz="4000" b="1" dirty="0">
                <a:solidFill>
                  <a:srgbClr val="0070C0"/>
                </a:solidFill>
              </a:rPr>
              <a:t>Remti sveikatos priežiūros sektoriaus technologinę ir skaitmeninę </a:t>
            </a:r>
            <a:r>
              <a:rPr lang="lt-LT" sz="4000" b="1" dirty="0" smtClean="0">
                <a:solidFill>
                  <a:srgbClr val="0070C0"/>
                </a:solidFill>
              </a:rPr>
              <a:t>revoliuciją (3)</a:t>
            </a:r>
            <a:endParaRPr lang="lt-LT" sz="4000" dirty="0">
              <a:solidFill>
                <a:srgbClr val="0070C0"/>
              </a:solidFill>
            </a:endParaRPr>
          </a:p>
        </p:txBody>
      </p:sp>
      <p:sp>
        <p:nvSpPr>
          <p:cNvPr id="3" name="Turinio vietos rezervavimo ženklas 2"/>
          <p:cNvSpPr txBox="1">
            <a:spLocks noGrp="1"/>
          </p:cNvSpPr>
          <p:nvPr>
            <p:ph idx="1"/>
          </p:nvPr>
        </p:nvSpPr>
        <p:spPr>
          <a:xfrm>
            <a:off x="329184" y="1353312"/>
            <a:ext cx="11411712" cy="5125487"/>
          </a:xfrm>
        </p:spPr>
        <p:txBody>
          <a:bodyPr>
            <a:normAutofit fontScale="92500" lnSpcReduction="10000"/>
          </a:bodyPr>
          <a:lstStyle/>
          <a:p>
            <a:pPr marL="0" indent="0">
              <a:buNone/>
            </a:pPr>
            <a:r>
              <a:rPr lang="lt-LT" sz="3600" dirty="0"/>
              <a:t>P</a:t>
            </a:r>
            <a:r>
              <a:rPr lang="lt-LT" sz="3600" dirty="0" smtClean="0"/>
              <a:t>adėti geriau suprasti </a:t>
            </a:r>
            <a:r>
              <a:rPr lang="lt-LT" sz="3600" b="1" dirty="0" smtClean="0"/>
              <a:t>duomenų apsaugos ir privatumo </a:t>
            </a:r>
            <a:r>
              <a:rPr lang="lt-LT" sz="3600" dirty="0" smtClean="0"/>
              <a:t>svarbą, spręsti su tuo susijusius teisinius klausimus, palaikyti „atvirus“ duomenų įrašus paciento naudai.</a:t>
            </a:r>
          </a:p>
          <a:p>
            <a:pPr marL="0" indent="0">
              <a:buNone/>
            </a:pPr>
            <a:r>
              <a:rPr lang="lt-LT" sz="3600" b="1" dirty="0" smtClean="0"/>
              <a:t>Pagrindimas</a:t>
            </a:r>
            <a:r>
              <a:rPr lang="lt-LT" sz="3600" dirty="0"/>
              <a:t>. E. sveikatos rinkoje </a:t>
            </a:r>
            <a:r>
              <a:rPr lang="lt-LT" sz="3600" dirty="0" smtClean="0"/>
              <a:t>trūksta </a:t>
            </a:r>
            <a:r>
              <a:rPr lang="lt-LT" sz="3600" dirty="0"/>
              <a:t>duomenų apsaugos, saugumo ir privatumo galimybių </a:t>
            </a:r>
            <a:r>
              <a:rPr lang="lt-LT" sz="3600" dirty="0" smtClean="0"/>
              <a:t>supratimo</a:t>
            </a:r>
            <a:r>
              <a:rPr lang="lt-LT" sz="3600" dirty="0"/>
              <a:t>. Galutiniams vartotojams ir sveikatos priežiūros paslaugų </a:t>
            </a:r>
            <a:r>
              <a:rPr lang="lt-LT" sz="3600" dirty="0" smtClean="0"/>
              <a:t>teikėjams </a:t>
            </a:r>
            <a:r>
              <a:rPr lang="lt-LT" sz="3600" dirty="0"/>
              <a:t>turi būti </a:t>
            </a:r>
            <a:r>
              <a:rPr lang="lt-LT" sz="3600" dirty="0" smtClean="0"/>
              <a:t>aišku kas </a:t>
            </a:r>
            <a:r>
              <a:rPr lang="lt-LT" sz="3600" dirty="0"/>
              <a:t>ir kokiomis sąlygomis galės pasiekti pacientų sveikatos duomenis? Kaip galima sumažinti riziką? </a:t>
            </a:r>
          </a:p>
          <a:p>
            <a:pPr marL="0" indent="0">
              <a:buNone/>
            </a:pPr>
            <a:r>
              <a:rPr lang="lt-LT" sz="3600" b="1" dirty="0"/>
              <a:t>Kontekstas. </a:t>
            </a:r>
            <a:r>
              <a:rPr lang="lt-LT" sz="3600" dirty="0"/>
              <a:t>E. sveikata yra prioritetinis ES klausimas, o ES skyrė finansavimą maždaug 100 </a:t>
            </a:r>
            <a:r>
              <a:rPr lang="lt-LT" sz="3600" dirty="0" smtClean="0"/>
              <a:t>e-sveikatos </a:t>
            </a:r>
            <a:r>
              <a:rPr lang="lt-LT" sz="3600" dirty="0"/>
              <a:t>projektų. Duomenų apsaugos teisės aktai yra </a:t>
            </a:r>
            <a:r>
              <a:rPr lang="lt-LT" sz="3600" dirty="0" smtClean="0"/>
              <a:t>stiprinami.</a:t>
            </a:r>
          </a:p>
          <a:p>
            <a:pPr lvl="0">
              <a:buFontTx/>
              <a:buChar char="-"/>
            </a:pPr>
            <a:endParaRPr lang="lt-LT" dirty="0"/>
          </a:p>
          <a:p>
            <a:pPr lvl="0">
              <a:buFontTx/>
              <a:buChar char="-"/>
            </a:pPr>
            <a:endParaRPr lang="lt-LT" dirty="0"/>
          </a:p>
        </p:txBody>
      </p:sp>
    </p:spTree>
    <p:extLst>
      <p:ext uri="{BB962C8B-B14F-4D97-AF65-F5344CB8AC3E}">
        <p14:creationId xmlns:p14="http://schemas.microsoft.com/office/powerpoint/2010/main" val="3131249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9184" y="157652"/>
            <a:ext cx="11393424" cy="793323"/>
          </a:xfrm>
        </p:spPr>
        <p:txBody>
          <a:bodyPr>
            <a:normAutofit/>
          </a:bodyPr>
          <a:lstStyle/>
          <a:p>
            <a:pPr lvl="0" algn="ctr"/>
            <a:r>
              <a:rPr lang="lt-LT" dirty="0">
                <a:solidFill>
                  <a:srgbClr val="0070C0"/>
                </a:solidFill>
              </a:rPr>
              <a:t>2. </a:t>
            </a:r>
            <a:r>
              <a:rPr lang="lt-LT" b="1" dirty="0">
                <a:solidFill>
                  <a:srgbClr val="0070C0"/>
                </a:solidFill>
              </a:rPr>
              <a:t>Remti sveiką </a:t>
            </a:r>
            <a:r>
              <a:rPr lang="lt-LT" b="1" dirty="0" smtClean="0">
                <a:solidFill>
                  <a:srgbClr val="0070C0"/>
                </a:solidFill>
              </a:rPr>
              <a:t>senėjimą</a:t>
            </a:r>
            <a:r>
              <a:rPr lang="lt-LT" dirty="0">
                <a:solidFill>
                  <a:srgbClr val="0070C0"/>
                </a:solidFill>
              </a:rPr>
              <a:t> </a:t>
            </a:r>
            <a:r>
              <a:rPr lang="lt-LT" dirty="0" smtClean="0">
                <a:solidFill>
                  <a:srgbClr val="0070C0"/>
                </a:solidFill>
              </a:rPr>
              <a:t>(1)</a:t>
            </a:r>
            <a:endParaRPr lang="lt-LT" dirty="0">
              <a:solidFill>
                <a:srgbClr val="0070C0"/>
              </a:solidFill>
            </a:endParaRPr>
          </a:p>
        </p:txBody>
      </p:sp>
      <p:sp>
        <p:nvSpPr>
          <p:cNvPr id="3" name="Turinio vietos rezervavimo ženklas 2"/>
          <p:cNvSpPr txBox="1">
            <a:spLocks noGrp="1"/>
          </p:cNvSpPr>
          <p:nvPr>
            <p:ph idx="1"/>
          </p:nvPr>
        </p:nvSpPr>
        <p:spPr>
          <a:xfrm>
            <a:off x="329184" y="1152144"/>
            <a:ext cx="11393424" cy="5327486"/>
          </a:xfrm>
        </p:spPr>
        <p:txBody>
          <a:bodyPr>
            <a:normAutofit fontScale="92500" lnSpcReduction="20000"/>
          </a:bodyPr>
          <a:lstStyle/>
          <a:p>
            <a:pPr marL="0" indent="0">
              <a:buNone/>
            </a:pPr>
            <a:r>
              <a:rPr lang="lt-LT" sz="4000" dirty="0" smtClean="0"/>
              <a:t>Didinti </a:t>
            </a:r>
            <a:r>
              <a:rPr lang="lt-LT" sz="4000" dirty="0"/>
              <a:t>informuotumą apie aktyvaus ir sveiko gyvenimo būdo naudą ir skatinti prevenciją, o ne gydymą, panaudojant integruotų, į žmones orientuotų sveikatos paslaugų skatinimo </a:t>
            </a:r>
            <a:r>
              <a:rPr lang="lt-LT" sz="4000" dirty="0" smtClean="0"/>
              <a:t>politiką.</a:t>
            </a:r>
            <a:endParaRPr lang="lt-LT" sz="4000" dirty="0"/>
          </a:p>
          <a:p>
            <a:pPr marL="0" indent="0">
              <a:buNone/>
            </a:pPr>
            <a:r>
              <a:rPr lang="lt-LT" sz="3600" b="1" dirty="0" smtClean="0"/>
              <a:t>Pagrindimas</a:t>
            </a:r>
            <a:r>
              <a:rPr lang="lt-LT" sz="3600" dirty="0"/>
              <a:t>. </a:t>
            </a:r>
            <a:r>
              <a:rPr lang="lt-LT" sz="3600" dirty="0" smtClean="0"/>
              <a:t>Viena </a:t>
            </a:r>
            <a:r>
              <a:rPr lang="lt-LT" sz="3600" dirty="0"/>
              <a:t>didžiausių galimybių skatinti </a:t>
            </a:r>
            <a:r>
              <a:rPr lang="lt-LT" sz="3600" dirty="0" smtClean="0"/>
              <a:t>sidabrinę </a:t>
            </a:r>
            <a:r>
              <a:rPr lang="lt-LT" sz="3600" dirty="0"/>
              <a:t>ekonomiką </a:t>
            </a:r>
            <a:r>
              <a:rPr lang="lt-LT" sz="3600" dirty="0" smtClean="0"/>
              <a:t>yra </a:t>
            </a:r>
            <a:r>
              <a:rPr lang="lt-LT" sz="3600" dirty="0"/>
              <a:t>sveiko gyvenimo būdo propagavimas. Sveikatos priežiūros sistemose </a:t>
            </a:r>
            <a:r>
              <a:rPr lang="lt-LT" sz="3600" dirty="0" smtClean="0"/>
              <a:t>trūksta </a:t>
            </a:r>
            <a:r>
              <a:rPr lang="lt-LT" sz="3600" dirty="0"/>
              <a:t>IRT sprendimų, kurie </a:t>
            </a:r>
            <a:r>
              <a:rPr lang="lt-LT" sz="3600" dirty="0" smtClean="0"/>
              <a:t>padėtų </a:t>
            </a:r>
            <a:r>
              <a:rPr lang="lt-LT" sz="3600" dirty="0"/>
              <a:t>skatinti aktyvų ir sveiką gyvenimo būdą. </a:t>
            </a:r>
            <a:r>
              <a:rPr lang="lt-LT" sz="3600" dirty="0" smtClean="0"/>
              <a:t>Dabartinės </a:t>
            </a:r>
            <a:r>
              <a:rPr lang="lt-LT" sz="3600" dirty="0"/>
              <a:t>rizikos vengiančios viešųjų pirkimų strategijos trukdo priimti naujoviškesnius ir efektyvesnius sprendimus. </a:t>
            </a:r>
            <a:endParaRPr lang="lt-LT" sz="3600" dirty="0" smtClean="0"/>
          </a:p>
          <a:p>
            <a:pPr marL="0" indent="0">
              <a:buNone/>
            </a:pPr>
            <a:r>
              <a:rPr lang="lt-LT" sz="3600" b="1" dirty="0" smtClean="0"/>
              <a:t>Kontekstas</a:t>
            </a:r>
            <a:r>
              <a:rPr lang="lt-LT" sz="3600" dirty="0"/>
              <a:t>. Pagrindinis </a:t>
            </a:r>
            <a:r>
              <a:rPr lang="lt-LT" sz="3600" dirty="0" smtClean="0"/>
              <a:t>politikos </a:t>
            </a:r>
            <a:r>
              <a:rPr lang="lt-LT" sz="3600" dirty="0"/>
              <a:t>formuotojų įtakos </a:t>
            </a:r>
            <a:r>
              <a:rPr lang="lt-LT" sz="3600" dirty="0" smtClean="0"/>
              <a:t>elementas -  </a:t>
            </a:r>
            <a:r>
              <a:rPr lang="lt-LT" sz="3600" dirty="0"/>
              <a:t>skatinti aktyvaus ir sveiko senėjimo programas ir IRT priemonių diegimą sveikatos priežiūros sistemose.</a:t>
            </a:r>
            <a:endParaRPr lang="lt-LT" sz="3600" dirty="0" smtClean="0"/>
          </a:p>
          <a:p>
            <a:pPr marL="0" indent="0">
              <a:buNone/>
            </a:pPr>
            <a:endParaRPr lang="lt-LT" sz="3600" dirty="0"/>
          </a:p>
          <a:p>
            <a:pPr marL="0" indent="0">
              <a:buNone/>
            </a:pPr>
            <a:endParaRPr lang="lt-LT" sz="3600" dirty="0"/>
          </a:p>
          <a:p>
            <a:pPr marL="0" indent="0">
              <a:buNone/>
            </a:pPr>
            <a:endParaRPr lang="lt-LT" sz="2400" dirty="0"/>
          </a:p>
          <a:p>
            <a:pPr marL="0" indent="0">
              <a:buNone/>
            </a:pPr>
            <a:endParaRPr lang="lt-LT" sz="2400" dirty="0"/>
          </a:p>
        </p:txBody>
      </p:sp>
    </p:spTree>
    <p:extLst>
      <p:ext uri="{BB962C8B-B14F-4D97-AF65-F5344CB8AC3E}">
        <p14:creationId xmlns:p14="http://schemas.microsoft.com/office/powerpoint/2010/main" val="398889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329184" y="157652"/>
            <a:ext cx="11393424" cy="793323"/>
          </a:xfrm>
        </p:spPr>
        <p:txBody>
          <a:bodyPr>
            <a:normAutofit/>
          </a:bodyPr>
          <a:lstStyle/>
          <a:p>
            <a:pPr lvl="0" algn="ctr"/>
            <a:r>
              <a:rPr lang="lt-LT" dirty="0">
                <a:solidFill>
                  <a:srgbClr val="0070C0"/>
                </a:solidFill>
              </a:rPr>
              <a:t>2. </a:t>
            </a:r>
            <a:r>
              <a:rPr lang="lt-LT" b="1" dirty="0">
                <a:solidFill>
                  <a:srgbClr val="0070C0"/>
                </a:solidFill>
              </a:rPr>
              <a:t>Remti sveiką </a:t>
            </a:r>
            <a:r>
              <a:rPr lang="lt-LT" b="1" dirty="0" smtClean="0">
                <a:solidFill>
                  <a:srgbClr val="0070C0"/>
                </a:solidFill>
              </a:rPr>
              <a:t>senėjimą</a:t>
            </a:r>
            <a:r>
              <a:rPr lang="lt-LT" dirty="0">
                <a:solidFill>
                  <a:srgbClr val="0070C0"/>
                </a:solidFill>
              </a:rPr>
              <a:t> </a:t>
            </a:r>
            <a:r>
              <a:rPr lang="lt-LT" dirty="0" smtClean="0">
                <a:solidFill>
                  <a:srgbClr val="0070C0"/>
                </a:solidFill>
              </a:rPr>
              <a:t>(2)</a:t>
            </a:r>
            <a:endParaRPr lang="lt-LT" dirty="0">
              <a:solidFill>
                <a:srgbClr val="0070C0"/>
              </a:solidFill>
            </a:endParaRPr>
          </a:p>
        </p:txBody>
      </p:sp>
      <p:sp>
        <p:nvSpPr>
          <p:cNvPr id="3" name="Turinio vietos rezervavimo ženklas 2"/>
          <p:cNvSpPr txBox="1">
            <a:spLocks noGrp="1"/>
          </p:cNvSpPr>
          <p:nvPr>
            <p:ph idx="1"/>
          </p:nvPr>
        </p:nvSpPr>
        <p:spPr>
          <a:xfrm>
            <a:off x="329184" y="1152144"/>
            <a:ext cx="11393424" cy="5327486"/>
          </a:xfrm>
        </p:spPr>
        <p:txBody>
          <a:bodyPr>
            <a:normAutofit fontScale="85000" lnSpcReduction="20000"/>
          </a:bodyPr>
          <a:lstStyle/>
          <a:p>
            <a:pPr marL="0" indent="0">
              <a:buNone/>
            </a:pPr>
            <a:r>
              <a:rPr lang="lt-LT" sz="4000" dirty="0" smtClean="0"/>
              <a:t>Pažangios </a:t>
            </a:r>
            <a:r>
              <a:rPr lang="lt-LT" sz="4000" dirty="0"/>
              <a:t>iniciatyvos, susijusios su aktyviu ir sveiku senėjimu visoje </a:t>
            </a:r>
            <a:r>
              <a:rPr lang="lt-LT" sz="4000" dirty="0" smtClean="0"/>
              <a:t>ES.</a:t>
            </a:r>
            <a:endParaRPr lang="lt-LT" sz="4000" dirty="0"/>
          </a:p>
          <a:p>
            <a:pPr marL="0" indent="0">
              <a:buNone/>
            </a:pPr>
            <a:r>
              <a:rPr lang="lt-LT" sz="3600" b="1" dirty="0"/>
              <a:t>Pagrindimas</a:t>
            </a:r>
            <a:r>
              <a:rPr lang="lt-LT" sz="3600" dirty="0"/>
              <a:t>. Šiuo metu trūksta aktyvaus ir sveiko senėjimo sprendimų. Įgyvendinimas vyksta tik nedideliu mastu ir yra išsibarstęs po įvairius regionus ir savivaldybes. </a:t>
            </a:r>
            <a:r>
              <a:rPr lang="lt-LT" sz="3600" dirty="0" smtClean="0"/>
              <a:t>Trūksta supratimo, kaip tai pritaikyti platesniu mastu. Nėra gerai suderintos </a:t>
            </a:r>
            <a:r>
              <a:rPr lang="lt-LT" sz="3600" dirty="0"/>
              <a:t>suinteresuotųjų šalių ekosistemos ir ribotas sprendimų prieinamumas</a:t>
            </a:r>
            <a:r>
              <a:rPr lang="lt-LT" sz="3600" dirty="0" smtClean="0"/>
              <a:t>. Nors </a:t>
            </a:r>
            <a:r>
              <a:rPr lang="lt-LT" sz="3600" dirty="0"/>
              <a:t>egzistuoja technologiniai sprendimai, padedantys vyresnio amžiaus žmonėms išlaikyti aktyvų ir sveiką gyvenimo būdą, </a:t>
            </a:r>
            <a:r>
              <a:rPr lang="lt-LT" sz="3600" dirty="0" smtClean="0"/>
              <a:t>trūksta </a:t>
            </a:r>
            <a:r>
              <a:rPr lang="lt-LT" sz="3600" dirty="0"/>
              <a:t>paslaugų ir verslo modelių, kurie padėtų priimti tokius sprendimus. Net ir turint tokius modelius, vartotojai bus pasirengę mokėti už paslaugą tik tuo atveju, jei jie suteiks jiems tinkamą vertę</a:t>
            </a:r>
            <a:r>
              <a:rPr lang="lt-LT" sz="3600" dirty="0" smtClean="0"/>
              <a:t>.</a:t>
            </a:r>
          </a:p>
          <a:p>
            <a:pPr marL="0" indent="0">
              <a:buNone/>
            </a:pPr>
            <a:r>
              <a:rPr lang="lt-LT" sz="3600" b="1" dirty="0" smtClean="0"/>
              <a:t>Kontekstas</a:t>
            </a:r>
            <a:r>
              <a:rPr lang="lt-LT" sz="3600" dirty="0"/>
              <a:t>. Pastaraisiais metais imtasi įvairių bandomųjų ir </a:t>
            </a:r>
            <a:r>
              <a:rPr lang="lt-LT" sz="3600" dirty="0" err="1"/>
              <a:t>prototipinių</a:t>
            </a:r>
            <a:r>
              <a:rPr lang="lt-LT" sz="3600" dirty="0"/>
              <a:t> </a:t>
            </a:r>
            <a:r>
              <a:rPr lang="lt-LT" sz="3600" dirty="0" smtClean="0"/>
              <a:t>sistemų.</a:t>
            </a:r>
            <a:endParaRPr lang="lt-LT" sz="3600" dirty="0"/>
          </a:p>
          <a:p>
            <a:pPr marL="0" indent="0">
              <a:buNone/>
            </a:pPr>
            <a:endParaRPr lang="lt-LT" sz="3600" dirty="0"/>
          </a:p>
          <a:p>
            <a:pPr marL="0" indent="0">
              <a:buNone/>
            </a:pPr>
            <a:endParaRPr lang="lt-LT" sz="2400" dirty="0"/>
          </a:p>
          <a:p>
            <a:pPr marL="0" indent="0">
              <a:buNone/>
            </a:pPr>
            <a:endParaRPr lang="lt-LT" sz="2400" dirty="0"/>
          </a:p>
        </p:txBody>
      </p:sp>
    </p:spTree>
    <p:extLst>
      <p:ext uri="{BB962C8B-B14F-4D97-AF65-F5344CB8AC3E}">
        <p14:creationId xmlns:p14="http://schemas.microsoft.com/office/powerpoint/2010/main" val="23003421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20624" y="157652"/>
            <a:ext cx="11228832" cy="614851"/>
          </a:xfrm>
        </p:spPr>
        <p:txBody>
          <a:bodyPr>
            <a:normAutofit/>
          </a:bodyPr>
          <a:lstStyle/>
          <a:p>
            <a:pPr lvl="0" algn="ctr"/>
            <a:r>
              <a:rPr lang="lt-LT" sz="3600" b="1" dirty="0">
                <a:solidFill>
                  <a:srgbClr val="0070C0"/>
                </a:solidFill>
              </a:rPr>
              <a:t>3. Sprendimai vyresnio amžiaus žmonių </a:t>
            </a:r>
            <a:r>
              <a:rPr lang="lt-LT" sz="3600" b="1" dirty="0" err="1">
                <a:solidFill>
                  <a:srgbClr val="0070C0"/>
                </a:solidFill>
              </a:rPr>
              <a:t>judumui</a:t>
            </a:r>
            <a:r>
              <a:rPr lang="lt-LT" sz="3600" b="1" dirty="0">
                <a:solidFill>
                  <a:srgbClr val="0070C0"/>
                </a:solidFill>
              </a:rPr>
              <a:t> </a:t>
            </a:r>
            <a:r>
              <a:rPr lang="lt-LT" sz="3600" b="1" dirty="0" smtClean="0">
                <a:solidFill>
                  <a:srgbClr val="0070C0"/>
                </a:solidFill>
              </a:rPr>
              <a:t>didinti (1)</a:t>
            </a:r>
            <a:endParaRPr lang="lt-LT" sz="3600" b="1" dirty="0">
              <a:solidFill>
                <a:srgbClr val="0070C0"/>
              </a:solidFill>
            </a:endParaRPr>
          </a:p>
        </p:txBody>
      </p:sp>
      <p:sp>
        <p:nvSpPr>
          <p:cNvPr id="3" name="Turinio vietos rezervavimo ženklas 2"/>
          <p:cNvSpPr txBox="1">
            <a:spLocks noGrp="1"/>
          </p:cNvSpPr>
          <p:nvPr>
            <p:ph idx="1"/>
          </p:nvPr>
        </p:nvSpPr>
        <p:spPr>
          <a:xfrm>
            <a:off x="420624" y="969264"/>
            <a:ext cx="11228832" cy="5510366"/>
          </a:xfrm>
        </p:spPr>
        <p:txBody>
          <a:bodyPr>
            <a:normAutofit fontScale="85000" lnSpcReduction="20000"/>
          </a:bodyPr>
          <a:lstStyle/>
          <a:p>
            <a:pPr marL="0" indent="0">
              <a:buNone/>
            </a:pPr>
            <a:r>
              <a:rPr lang="lt-LT" sz="4000" dirty="0"/>
              <a:t>S</a:t>
            </a:r>
            <a:r>
              <a:rPr lang="lt-LT" sz="4000" dirty="0" smtClean="0"/>
              <a:t>katinti </a:t>
            </a:r>
            <a:r>
              <a:rPr lang="lt-LT" sz="4000" dirty="0"/>
              <a:t>ir remti „amžiui palankius“ sprendimus, </a:t>
            </a:r>
            <a:r>
              <a:rPr lang="lt-LT" sz="4000" dirty="0" smtClean="0"/>
              <a:t>su  </a:t>
            </a:r>
            <a:r>
              <a:rPr lang="lt-LT" sz="4000" b="1" dirty="0"/>
              <a:t>m-sveikata</a:t>
            </a:r>
            <a:r>
              <a:rPr lang="lt-LT" sz="4000" dirty="0"/>
              <a:t> („m-</a:t>
            </a:r>
            <a:r>
              <a:rPr lang="lt-LT" sz="4000" dirty="0" err="1"/>
              <a:t>health</a:t>
            </a:r>
            <a:r>
              <a:rPr lang="lt-LT" sz="4000" dirty="0"/>
              <a:t>“) </a:t>
            </a:r>
            <a:r>
              <a:rPr lang="lt-LT" sz="4000" dirty="0" smtClean="0"/>
              <a:t>komponentais.</a:t>
            </a:r>
          </a:p>
          <a:p>
            <a:pPr marL="0" indent="0">
              <a:buNone/>
            </a:pPr>
            <a:r>
              <a:rPr lang="lt-LT" sz="4000" b="1" dirty="0" smtClean="0"/>
              <a:t>Pagrindimas.</a:t>
            </a:r>
            <a:r>
              <a:rPr lang="lt-LT" sz="4000" dirty="0" smtClean="0"/>
              <a:t> Ženklas </a:t>
            </a:r>
            <a:r>
              <a:rPr lang="lt-LT" sz="4000" dirty="0"/>
              <a:t>„draugiškas amžiui“ </a:t>
            </a:r>
            <a:r>
              <a:rPr lang="lt-LT" sz="4000" dirty="0" smtClean="0"/>
              <a:t>turėtų </a:t>
            </a:r>
            <a:r>
              <a:rPr lang="lt-LT" sz="4000" dirty="0"/>
              <a:t>būti naudojamas kaip turizmo vietų ir turistų paketų, įskaitant prieinamumą ir „</a:t>
            </a:r>
            <a:r>
              <a:rPr lang="lt-LT" sz="4000" dirty="0" smtClean="0"/>
              <a:t>m-sveikata“, </a:t>
            </a:r>
            <a:r>
              <a:rPr lang="lt-LT" sz="4000" dirty="0"/>
              <a:t>katalizatorius. Ženklas </a:t>
            </a:r>
            <a:r>
              <a:rPr lang="lt-LT" sz="4000" dirty="0" smtClean="0"/>
              <a:t>„Pritaikyta </a:t>
            </a:r>
            <a:r>
              <a:rPr lang="lt-LT" sz="4000" dirty="0"/>
              <a:t>visiems“ turi būti įdiegtas visoje </a:t>
            </a:r>
            <a:r>
              <a:rPr lang="lt-LT" sz="4000" dirty="0" smtClean="0"/>
              <a:t>ES. Pramonė </a:t>
            </a:r>
            <a:r>
              <a:rPr lang="lt-LT" sz="4000" dirty="0"/>
              <a:t>vis dar prisitaiko prie vyresnio amžiaus ir </a:t>
            </a:r>
            <a:r>
              <a:rPr lang="lt-LT" sz="4000" dirty="0" smtClean="0"/>
              <a:t>silpnesnės sveikatos </a:t>
            </a:r>
            <a:r>
              <a:rPr lang="lt-LT" sz="4000" dirty="0"/>
              <a:t>vartotojo interesų, poreikių ir lūkesčių. </a:t>
            </a:r>
            <a:r>
              <a:rPr lang="lt-LT" sz="4000" dirty="0" smtClean="0"/>
              <a:t>Reikia </a:t>
            </a:r>
            <a:r>
              <a:rPr lang="lt-LT" sz="4000" dirty="0"/>
              <a:t>labiau palaikančios infrastruktūros, įskaitant prieinamą transporto infrastruktūrą</a:t>
            </a:r>
            <a:r>
              <a:rPr lang="lt-LT" sz="4000" dirty="0" smtClean="0"/>
              <a:t>.</a:t>
            </a:r>
          </a:p>
          <a:p>
            <a:pPr marL="0" indent="0">
              <a:buNone/>
            </a:pPr>
            <a:r>
              <a:rPr lang="lt-LT" sz="4000" b="1" dirty="0" smtClean="0"/>
              <a:t>Kontekstas</a:t>
            </a:r>
            <a:r>
              <a:rPr lang="lt-LT" sz="4000" dirty="0" smtClean="0"/>
              <a:t>.  Yra parengta keletas EK dokumentų, </a:t>
            </a:r>
            <a:r>
              <a:rPr lang="lt-LT" sz="4000" dirty="0"/>
              <a:t>kurie skatins teigiamus pokyčius amžiui palankaus </a:t>
            </a:r>
            <a:r>
              <a:rPr lang="lt-LT" sz="4000" dirty="0" smtClean="0"/>
              <a:t>turizmo, transporto sektoriuose, kaimų </a:t>
            </a:r>
            <a:r>
              <a:rPr lang="lt-LT" sz="4000" dirty="0"/>
              <a:t>ir </a:t>
            </a:r>
            <a:r>
              <a:rPr lang="lt-LT" sz="4000" dirty="0" smtClean="0"/>
              <a:t>miestų planavime </a:t>
            </a:r>
            <a:r>
              <a:rPr lang="lt-LT" sz="4000" dirty="0"/>
              <a:t>bei sveikatos </a:t>
            </a:r>
            <a:r>
              <a:rPr lang="lt-LT" sz="4000" dirty="0" smtClean="0"/>
              <a:t>apsaugoje.</a:t>
            </a:r>
            <a:endParaRPr lang="lt-LT" sz="4000" dirty="0"/>
          </a:p>
          <a:p>
            <a:pPr lvl="0">
              <a:buFontTx/>
              <a:buChar char="-"/>
            </a:pPr>
            <a:endParaRPr lang="lt-LT" sz="4000" dirty="0"/>
          </a:p>
          <a:p>
            <a:pPr lvl="0">
              <a:buFontTx/>
              <a:buChar char="-"/>
            </a:pPr>
            <a:endParaRPr lang="lt-LT" sz="4000" dirty="0"/>
          </a:p>
          <a:p>
            <a:pPr marL="0" indent="0">
              <a:buNone/>
            </a:pPr>
            <a:endParaRPr lang="lt-LT" sz="2400" dirty="0"/>
          </a:p>
          <a:p>
            <a:pPr marL="0" indent="0">
              <a:buNone/>
            </a:pPr>
            <a:endParaRPr lang="lt-LT" sz="2400" dirty="0"/>
          </a:p>
          <a:p>
            <a:pPr marL="0" indent="0">
              <a:buNone/>
            </a:pPr>
            <a:endParaRPr lang="lt-LT" sz="2400" dirty="0"/>
          </a:p>
        </p:txBody>
      </p:sp>
    </p:spTree>
    <p:extLst>
      <p:ext uri="{BB962C8B-B14F-4D97-AF65-F5344CB8AC3E}">
        <p14:creationId xmlns:p14="http://schemas.microsoft.com/office/powerpoint/2010/main" val="3823630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txBox="1">
            <a:spLocks noGrp="1"/>
          </p:cNvSpPr>
          <p:nvPr>
            <p:ph type="title"/>
          </p:nvPr>
        </p:nvSpPr>
        <p:spPr>
          <a:xfrm>
            <a:off x="420624" y="157652"/>
            <a:ext cx="11228832" cy="614851"/>
          </a:xfrm>
        </p:spPr>
        <p:txBody>
          <a:bodyPr>
            <a:normAutofit/>
          </a:bodyPr>
          <a:lstStyle/>
          <a:p>
            <a:pPr lvl="0" algn="ctr"/>
            <a:r>
              <a:rPr lang="lt-LT" sz="3600" b="1" dirty="0">
                <a:solidFill>
                  <a:srgbClr val="0070C0"/>
                </a:solidFill>
              </a:rPr>
              <a:t>3. Sprendimai vyresnio amžiaus žmonių </a:t>
            </a:r>
            <a:r>
              <a:rPr lang="lt-LT" sz="3600" b="1" dirty="0" err="1">
                <a:solidFill>
                  <a:srgbClr val="0070C0"/>
                </a:solidFill>
              </a:rPr>
              <a:t>judumui</a:t>
            </a:r>
            <a:r>
              <a:rPr lang="lt-LT" sz="3600" b="1" dirty="0">
                <a:solidFill>
                  <a:srgbClr val="0070C0"/>
                </a:solidFill>
              </a:rPr>
              <a:t> didinti</a:t>
            </a:r>
          </a:p>
        </p:txBody>
      </p:sp>
      <p:sp>
        <p:nvSpPr>
          <p:cNvPr id="3" name="Turinio vietos rezervavimo ženklas 2"/>
          <p:cNvSpPr txBox="1">
            <a:spLocks noGrp="1"/>
          </p:cNvSpPr>
          <p:nvPr>
            <p:ph idx="1"/>
          </p:nvPr>
        </p:nvSpPr>
        <p:spPr>
          <a:xfrm>
            <a:off x="420624" y="969264"/>
            <a:ext cx="11228832" cy="5510366"/>
          </a:xfrm>
        </p:spPr>
        <p:txBody>
          <a:bodyPr>
            <a:normAutofit lnSpcReduction="10000"/>
          </a:bodyPr>
          <a:lstStyle/>
          <a:p>
            <a:pPr marL="0" indent="0">
              <a:buNone/>
            </a:pPr>
            <a:r>
              <a:rPr lang="lt-LT" sz="3500" dirty="0"/>
              <a:t>R</a:t>
            </a:r>
            <a:r>
              <a:rPr lang="lt-LT" sz="3500" dirty="0" smtClean="0"/>
              <a:t>emti </a:t>
            </a:r>
            <a:r>
              <a:rPr lang="lt-LT" sz="3500" dirty="0"/>
              <a:t>tyrimus, susijusius su automobiliais be </a:t>
            </a:r>
            <a:r>
              <a:rPr lang="lt-LT" sz="3500" dirty="0" smtClean="0"/>
              <a:t>vairuotojų </a:t>
            </a:r>
            <a:r>
              <a:rPr lang="lt-LT" sz="3500" dirty="0"/>
              <a:t>ir </a:t>
            </a:r>
            <a:r>
              <a:rPr lang="lt-LT" sz="3500" b="1" dirty="0"/>
              <a:t>viešuoju transportu</a:t>
            </a:r>
            <a:r>
              <a:rPr lang="lt-LT" sz="3500" dirty="0"/>
              <a:t>.</a:t>
            </a:r>
          </a:p>
          <a:p>
            <a:pPr marL="0" lvl="0" indent="0">
              <a:buNone/>
            </a:pPr>
            <a:r>
              <a:rPr lang="lt-LT" sz="3500" b="1" dirty="0" smtClean="0"/>
              <a:t>Pagrindimas</a:t>
            </a:r>
            <a:r>
              <a:rPr lang="lt-LT" sz="3500" dirty="0"/>
              <a:t>. </a:t>
            </a:r>
            <a:r>
              <a:rPr lang="lt-LT" sz="3500" dirty="0" smtClean="0"/>
              <a:t>Egzistuoja daug klaidingų nuomonių dėl automobilių </a:t>
            </a:r>
            <a:r>
              <a:rPr lang="lt-LT" sz="3500" dirty="0"/>
              <a:t>be </a:t>
            </a:r>
            <a:r>
              <a:rPr lang="lt-LT" sz="3500" dirty="0" smtClean="0"/>
              <a:t>vairuotojų saugumo, tačiau faktas tas, kad automobiliai </a:t>
            </a:r>
            <a:r>
              <a:rPr lang="lt-LT" sz="3500" dirty="0"/>
              <a:t>be vairuotojų </a:t>
            </a:r>
            <a:r>
              <a:rPr lang="lt-LT" sz="3500" dirty="0" smtClean="0"/>
              <a:t>pasirodys rinkoje jau per </a:t>
            </a:r>
            <a:r>
              <a:rPr lang="lt-LT" sz="3500" dirty="0"/>
              <a:t>ateinančius kelerius metus. </a:t>
            </a:r>
            <a:r>
              <a:rPr lang="lt-LT" sz="3500" dirty="0" smtClean="0"/>
              <a:t>Tam reikia aiškinamojo darbo apie balso/vaizdo technologijas ir kt. Tam tikru </a:t>
            </a:r>
            <a:r>
              <a:rPr lang="lt-LT" sz="3500" dirty="0"/>
              <a:t>mastu tai jau vyksta automobilių pramonėje, o durys, sėdynės, prietaisų skydelio valdikliai koreguojami atsižvelgiant į vyresnę amžiaus grupę</a:t>
            </a:r>
            <a:r>
              <a:rPr lang="lt-LT" sz="3500" dirty="0" smtClean="0"/>
              <a:t>.</a:t>
            </a:r>
          </a:p>
          <a:p>
            <a:pPr marL="0" lvl="0" indent="0">
              <a:buNone/>
            </a:pPr>
            <a:r>
              <a:rPr lang="lt-LT" sz="3500" b="1" dirty="0" smtClean="0"/>
              <a:t>Kontekstas</a:t>
            </a:r>
            <a:r>
              <a:rPr lang="lt-LT" sz="3500" dirty="0" smtClean="0"/>
              <a:t>. Vyksta diskusijos ES šalyse kartu su EEE šalimis dėl bendrų standartų įvedimo automobiliams be vairuotojų.</a:t>
            </a:r>
          </a:p>
          <a:p>
            <a:pPr marL="0" lvl="0" indent="0">
              <a:buNone/>
            </a:pPr>
            <a:endParaRPr lang="lt-LT" sz="4000" dirty="0" smtClean="0"/>
          </a:p>
          <a:p>
            <a:pPr marL="0" lvl="0" indent="0">
              <a:buNone/>
            </a:pPr>
            <a:endParaRPr lang="lt-LT" sz="4000" dirty="0"/>
          </a:p>
          <a:p>
            <a:pPr lvl="0">
              <a:buFontTx/>
              <a:buChar char="-"/>
            </a:pPr>
            <a:endParaRPr lang="lt-LT" sz="4000" dirty="0"/>
          </a:p>
          <a:p>
            <a:pPr marL="0" indent="0">
              <a:buNone/>
            </a:pPr>
            <a:endParaRPr lang="lt-LT" sz="2400" dirty="0"/>
          </a:p>
          <a:p>
            <a:pPr marL="0" indent="0">
              <a:buNone/>
            </a:pPr>
            <a:endParaRPr lang="lt-LT" sz="2400" dirty="0"/>
          </a:p>
          <a:p>
            <a:pPr marL="0" indent="0">
              <a:buNone/>
            </a:pPr>
            <a:endParaRPr lang="lt-LT" sz="2400" dirty="0"/>
          </a:p>
        </p:txBody>
      </p:sp>
    </p:spTree>
    <p:extLst>
      <p:ext uri="{BB962C8B-B14F-4D97-AF65-F5344CB8AC3E}">
        <p14:creationId xmlns:p14="http://schemas.microsoft.com/office/powerpoint/2010/main" val="2290246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7555</TotalTime>
  <Words>4191</Words>
  <Application>Microsoft Office PowerPoint</Application>
  <PresentationFormat>Plačiaekranė</PresentationFormat>
  <Paragraphs>151</Paragraphs>
  <Slides>16</Slides>
  <Notes>14</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16</vt:i4>
      </vt:variant>
    </vt:vector>
  </HeadingPairs>
  <TitlesOfParts>
    <vt:vector size="20" baseType="lpstr">
      <vt:lpstr>Arial</vt:lpstr>
      <vt:lpstr>Calibri</vt:lpstr>
      <vt:lpstr>Calibri Light</vt:lpstr>
      <vt:lpstr>„Office“ tema</vt:lpstr>
      <vt:lpstr> Nordplus Adult projektas NPAD-2020/10040: Amžius ne kliūtis II </vt:lpstr>
      <vt:lpstr>Rekomendacijos politikai</vt:lpstr>
      <vt:lpstr>1. Remti sveikatos priežiūros sektoriaus technologinę ir skaitmeninę revoliuciją (1)</vt:lpstr>
      <vt:lpstr>1. Remti sveikatos priežiūros sektoriaus technologinę ir skaitmeninę revoliuciją (2)</vt:lpstr>
      <vt:lpstr>1. Remti sveikatos priežiūros sektoriaus technologinę ir skaitmeninę revoliuciją (3)</vt:lpstr>
      <vt:lpstr>2. Remti sveiką senėjimą (1)</vt:lpstr>
      <vt:lpstr>2. Remti sveiką senėjimą (2)</vt:lpstr>
      <vt:lpstr>3. Sprendimai vyresnio amžiaus žmonių judumui didinti (1)</vt:lpstr>
      <vt:lpstr>3. Sprendimai vyresnio amžiaus žmonių judumui didinti</vt:lpstr>
      <vt:lpstr>4. Didinti pagyvenusių žmonių aktyvų dalyvavimą darbo rinkoje (1) </vt:lpstr>
      <vt:lpstr>4. Didinti pagyvenusių žmonių aktyvų dalyvavimą darbo rinkoje (2) </vt:lpstr>
      <vt:lpstr>4. Didinti pagyvenusių žmonių aktyvų dalyvavimą darbo rinkoje (3) </vt:lpstr>
      <vt:lpstr>5. Didinti inovatyvių produktų ir paslaugų, skirtų vyresnio amžiaus žmonių savarankiškam gyvenimui (1)</vt:lpstr>
      <vt:lpstr>5. Didinti inovatyvių produktų ir paslaugų, skirtų vyresnio amžiaus žmonių savarankiškam gyvenimui (2)</vt:lpstr>
      <vt:lpstr>5. Didinti inovatyvių produktų ir paslaugų, skirtų vyresnio amžiaus žmonių savarankiškam gyvenimui (3)</vt:lpstr>
      <vt:lpstr>„PowerPoint“ pateiktis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Nordplus Adult projektas NPAD-2020/10040: Amžius ne kliūtis II</dc:title>
  <dc:creator>Gediminas</dc:creator>
  <cp:lastModifiedBy>Gediminas</cp:lastModifiedBy>
  <cp:revision>91</cp:revision>
  <dcterms:created xsi:type="dcterms:W3CDTF">2021-08-22T12:01:47Z</dcterms:created>
  <dcterms:modified xsi:type="dcterms:W3CDTF">2021-09-11T13:23:42Z</dcterms:modified>
</cp:coreProperties>
</file>