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70" r:id="rId2"/>
    <p:sldId id="271" r:id="rId3"/>
    <p:sldId id="257" r:id="rId4"/>
    <p:sldId id="273" r:id="rId5"/>
    <p:sldId id="272" r:id="rId6"/>
    <p:sldId id="258" r:id="rId7"/>
    <p:sldId id="275" r:id="rId8"/>
    <p:sldId id="274" r:id="rId9"/>
    <p:sldId id="259" r:id="rId10"/>
    <p:sldId id="276" r:id="rId11"/>
    <p:sldId id="277" r:id="rId12"/>
    <p:sldId id="260" r:id="rId13"/>
    <p:sldId id="286" r:id="rId14"/>
    <p:sldId id="285" r:id="rId15"/>
    <p:sldId id="261" r:id="rId16"/>
    <p:sldId id="288" r:id="rId17"/>
    <p:sldId id="287" r:id="rId18"/>
    <p:sldId id="262" r:id="rId19"/>
    <p:sldId id="290" r:id="rId20"/>
    <p:sldId id="263" r:id="rId21"/>
    <p:sldId id="289" r:id="rId22"/>
    <p:sldId id="264" r:id="rId23"/>
    <p:sldId id="294" r:id="rId24"/>
    <p:sldId id="291" r:id="rId25"/>
    <p:sldId id="296" r:id="rId26"/>
    <p:sldId id="293" r:id="rId27"/>
    <p:sldId id="298" r:id="rId28"/>
    <p:sldId id="297" r:id="rId29"/>
    <p:sldId id="299" r:id="rId30"/>
    <p:sldId id="269" r:id="rId31"/>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8006" autoAdjust="0"/>
    <p:restoredTop sz="51379" autoAdjust="0"/>
  </p:normalViewPr>
  <p:slideViewPr>
    <p:cSldViewPr snapToGrid="0">
      <p:cViewPr varScale="1">
        <p:scale>
          <a:sx n="47" d="100"/>
          <a:sy n="47" d="100"/>
        </p:scale>
        <p:origin x="8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48E09F-EACB-4392-9CEB-543B3E1A8032}" type="datetimeFigureOut">
              <a:rPr lang="lt-LT" smtClean="0"/>
              <a:t>2021.09.11</a:t>
            </a:fld>
            <a:endParaRPr lang="lt-LT"/>
          </a:p>
        </p:txBody>
      </p:sp>
      <p:sp>
        <p:nvSpPr>
          <p:cNvPr id="4" name="Skaidrės vaizdo vietos rezervavimo ženkla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6" name="Poraštės vietos rezervavimo ženkla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570D47-E2A1-4876-9C38-C734BC218409}" type="slidenum">
              <a:rPr lang="lt-LT" smtClean="0"/>
              <a:t>‹#›</a:t>
            </a:fld>
            <a:endParaRPr lang="lt-LT"/>
          </a:p>
        </p:txBody>
      </p:sp>
    </p:spTree>
    <p:extLst>
      <p:ext uri="{BB962C8B-B14F-4D97-AF65-F5344CB8AC3E}">
        <p14:creationId xmlns:p14="http://schemas.microsoft.com/office/powerpoint/2010/main" val="1041729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pPr lvl="0"/>
            <a:fld id="{B72C11F3-8080-460A-B5D7-C91E051B8BCF}" type="slidenum">
              <a:rPr lang="en-US" smtClean="0"/>
              <a:t>1</a:t>
            </a:fld>
            <a:endParaRPr lang="en-US"/>
          </a:p>
        </p:txBody>
      </p:sp>
    </p:spTree>
    <p:extLst>
      <p:ext uri="{BB962C8B-B14F-4D97-AF65-F5344CB8AC3E}">
        <p14:creationId xmlns:p14="http://schemas.microsoft.com/office/powerpoint/2010/main" val="17232732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smtClean="0"/>
              <a:t>- </a:t>
            </a:r>
            <a:endParaRPr lang="lt-LT" dirty="0"/>
          </a:p>
        </p:txBody>
      </p:sp>
      <p:sp>
        <p:nvSpPr>
          <p:cNvPr id="4" name="Skaidrės numerio vietos rezervavimo ženklas 3"/>
          <p:cNvSpPr>
            <a:spLocks noGrp="1"/>
          </p:cNvSpPr>
          <p:nvPr>
            <p:ph type="sldNum" sz="quarter" idx="10"/>
          </p:nvPr>
        </p:nvSpPr>
        <p:spPr/>
        <p:txBody>
          <a:bodyPr/>
          <a:lstStyle/>
          <a:p>
            <a:fld id="{90570D47-E2A1-4876-9C38-C734BC218409}" type="slidenum">
              <a:rPr lang="lt-LT" smtClean="0"/>
              <a:t>23</a:t>
            </a:fld>
            <a:endParaRPr lang="lt-LT"/>
          </a:p>
        </p:txBody>
      </p:sp>
    </p:spTree>
    <p:extLst>
      <p:ext uri="{BB962C8B-B14F-4D97-AF65-F5344CB8AC3E}">
        <p14:creationId xmlns:p14="http://schemas.microsoft.com/office/powerpoint/2010/main" val="41419565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smtClean="0"/>
              <a:t>Tyrimai parodė, kad daugiau nei 70% vyresnių nei 50 metų žmonių norėtų išbandyti savarankiškai vairuojamą automobilį, o daugiau nei 30% teigė, kad pirktų tokią transporto priemonę, jei jos kaina būtų panaši į įprasto automobilio kainą. Pradinė rinkos plėtra turėtų prasidėti nuo taksi ir viešasis transportas, pavyzdžiui, autobusai, be vairuotojo.</a:t>
            </a:r>
          </a:p>
          <a:p>
            <a:r>
              <a:rPr lang="lt-LT" dirty="0" smtClean="0"/>
              <a:t>Automobiliai yra ypač svarbi vyresnio amžiaus žmonių judėjimo priemonė (nes jie mažiau pajėgūs nueiti ilgus </a:t>
            </a:r>
            <a:r>
              <a:rPr lang="lt-LT" dirty="0" err="1" smtClean="0"/>
              <a:t>atstumus</a:t>
            </a:r>
            <a:r>
              <a:rPr lang="lt-LT" dirty="0" smtClean="0"/>
              <a:t>, lipti laiptais, naudotis eskalatoriais ir pan.). </a:t>
            </a:r>
          </a:p>
          <a:p>
            <a:r>
              <a:rPr lang="lt-LT" dirty="0" smtClean="0"/>
              <a:t>Remiantis Anglijoje atlikta 80+ apklausa parodė, kad tik mažiau kaip 55% lengva keliauti į ligoninę, prekybos centrą ar paštą. Jungtinėje Karalystėje asmenų, turinčių vairuotojo pažymėjimą, dalis mažėja pagal amžių - šiek tiek daugiau nei 40% 70+ moterų linkę turėti vairuotojo pažymėjimą, todėl žmonės labai priklauso nuo draugų ir šeimos narių bei viešojo transporto. </a:t>
            </a:r>
          </a:p>
          <a:p>
            <a:r>
              <a:rPr lang="lt-LT" dirty="0" smtClean="0"/>
              <a:t>Taksi ir maršrutiniai autobusai be vairuotojo daugeliui vyresnio amžiaus žmonių būtų geresnis pasirinkimas nei turėjimas automobilio nuosavybėje. </a:t>
            </a:r>
          </a:p>
          <a:p>
            <a:r>
              <a:rPr lang="lt-LT" dirty="0" smtClean="0"/>
              <a:t>Vartotojų pasitikėjimas automobiliais be vairuotojų šiuo metu yra menkas, o techniniai sprendimai dar nėra subrendę. Privatus sektorius daug investuoja į šias technologijas (pvz., „Ford“, „Google“, „Toyota“, „</a:t>
            </a:r>
            <a:r>
              <a:rPr lang="lt-LT" dirty="0" err="1" smtClean="0"/>
              <a:t>Uber</a:t>
            </a:r>
            <a:r>
              <a:rPr lang="lt-LT" dirty="0" smtClean="0"/>
              <a:t>“ ir daugelis kitų). Tokių firmų vis daugėja ir didėja tų,</a:t>
            </a:r>
            <a:r>
              <a:rPr lang="lt-LT" baseline="0" dirty="0" smtClean="0"/>
              <a:t> kurias </a:t>
            </a:r>
            <a:r>
              <a:rPr lang="lt-LT" dirty="0" smtClean="0"/>
              <a:t>remia viešasis sektorius, vykdydamas įvairias iniciatyvas. </a:t>
            </a:r>
          </a:p>
          <a:p>
            <a:r>
              <a:rPr lang="lt-LT" dirty="0" smtClean="0"/>
              <a:t>Taip pat yra atlikta daug viešųjų tyrimų (pvz., „Horizontas 2020“ projektai dėl saugaus ir sujungto kelių transporto automatizavimo), ypač susiję su atskirų sistemų ir pagalbinių vairavimo priemonių kūrimu. </a:t>
            </a:r>
            <a:endParaRPr lang="lt-LT" dirty="0"/>
          </a:p>
        </p:txBody>
      </p:sp>
      <p:sp>
        <p:nvSpPr>
          <p:cNvPr id="4" name="Skaidrės numerio vietos rezervavimo ženklas 3"/>
          <p:cNvSpPr>
            <a:spLocks noGrp="1"/>
          </p:cNvSpPr>
          <p:nvPr>
            <p:ph type="sldNum" sz="quarter" idx="10"/>
          </p:nvPr>
        </p:nvSpPr>
        <p:spPr/>
        <p:txBody>
          <a:bodyPr/>
          <a:lstStyle/>
          <a:p>
            <a:fld id="{90570D47-E2A1-4876-9C38-C734BC218409}" type="slidenum">
              <a:rPr lang="lt-LT" smtClean="0"/>
              <a:t>25</a:t>
            </a:fld>
            <a:endParaRPr lang="lt-LT"/>
          </a:p>
        </p:txBody>
      </p:sp>
    </p:spTree>
    <p:extLst>
      <p:ext uri="{BB962C8B-B14F-4D97-AF65-F5344CB8AC3E}">
        <p14:creationId xmlns:p14="http://schemas.microsoft.com/office/powerpoint/2010/main" val="23130350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90570D47-E2A1-4876-9C38-C734BC218409}" type="slidenum">
              <a:rPr lang="lt-LT" smtClean="0"/>
              <a:t>27</a:t>
            </a:fld>
            <a:endParaRPr lang="lt-LT"/>
          </a:p>
        </p:txBody>
      </p:sp>
    </p:spTree>
    <p:extLst>
      <p:ext uri="{BB962C8B-B14F-4D97-AF65-F5344CB8AC3E}">
        <p14:creationId xmlns:p14="http://schemas.microsoft.com/office/powerpoint/2010/main" val="12195474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90570D47-E2A1-4876-9C38-C734BC218409}" type="slidenum">
              <a:rPr lang="lt-LT" smtClean="0"/>
              <a:t>28</a:t>
            </a:fld>
            <a:endParaRPr lang="lt-LT"/>
          </a:p>
        </p:txBody>
      </p:sp>
    </p:spTree>
    <p:extLst>
      <p:ext uri="{BB962C8B-B14F-4D97-AF65-F5344CB8AC3E}">
        <p14:creationId xmlns:p14="http://schemas.microsoft.com/office/powerpoint/2010/main" val="11395359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90570D47-E2A1-4876-9C38-C734BC218409}" type="slidenum">
              <a:rPr lang="lt-LT" smtClean="0"/>
              <a:t>29</a:t>
            </a:fld>
            <a:endParaRPr lang="lt-LT"/>
          </a:p>
        </p:txBody>
      </p:sp>
    </p:spTree>
    <p:extLst>
      <p:ext uri="{BB962C8B-B14F-4D97-AF65-F5344CB8AC3E}">
        <p14:creationId xmlns:p14="http://schemas.microsoft.com/office/powerpoint/2010/main" val="3089677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pPr lvl="0"/>
            <a:endParaRPr lang="lt-LT" dirty="0"/>
          </a:p>
          <a:p>
            <a:pPr lvl="0"/>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F56B27A-804F-4B06-AEBA-7B8906F0373A}" type="slidenum">
              <a:t>3</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8336320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pPr lvl="0"/>
            <a:endParaRPr lang="lt-LT" dirty="0" smtClean="0"/>
          </a:p>
          <a:p>
            <a:pPr lvl="0"/>
            <a:r>
              <a:rPr lang="lt-LT" dirty="0" smtClean="0"/>
              <a:t>Robotai vis labiau gali bendrauti su savo aplinkos žmonėmis. Šiuo metu keli mokslininkai dirba su robotais, galinčiais suteikti palydovą vyresnio amžiaus žmonėms. Idėja yra ta, kad robotai gali sumažinti vienatvės ir izoliacijos jausmą, su kuriuo susiduria daugelis vyresnio amžiaus žmonių. Be bendravimo, robotai taip pat gali padėti atlikti paprastas užduotis arba duoti nurodymus ir prireikus paskambinti pagalbos tarnyboms. Jie taip pat gali padėti, pavyzdžiui, atlikti fizioterapinius </a:t>
            </a:r>
            <a:r>
              <a:rPr lang="lt-LT" dirty="0" err="1" smtClean="0"/>
              <a:t>pratimus</a:t>
            </a:r>
            <a:r>
              <a:rPr lang="lt-LT" dirty="0" smtClean="0"/>
              <a:t> ir laikytis vaistų (tinkamas vaistas tinkamu laiku). Idėja yra susieti </a:t>
            </a:r>
            <a:r>
              <a:rPr lang="lt-LT" dirty="0" err="1" smtClean="0"/>
              <a:t>robotikos</a:t>
            </a:r>
            <a:r>
              <a:rPr lang="lt-LT" dirty="0" smtClean="0"/>
              <a:t> pramonės plėtrą su pažintinių treniruočių žaidimų, skirtų vyresnio amžiaus žmonėms, kūrimu, siekiant pagerinti atmintį. Tai reiškia, kad robotas būtų sukurtas remti tolesnį savarankišką vyresnio amžiaus žmogaus gyvenimą. Tiek </a:t>
            </a:r>
            <a:r>
              <a:rPr lang="lt-LT" dirty="0" err="1" smtClean="0"/>
              <a:t>robotika</a:t>
            </a:r>
            <a:r>
              <a:rPr lang="lt-LT" dirty="0" smtClean="0"/>
              <a:t>, tiek lošimų pramonė turi galimybę daugiau dėmesio skirti vyresnio amžiaus žmonių poreikiams ir interesams ir kartu siekti sukurti produktus, padedančius sumažinti vienatvę, turinčius naudos psichinei sveikatai ir linksmus.</a:t>
            </a:r>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6D4314D-95F8-422F-9650-F80CB101B073}" type="slidenum">
              <a:t>6</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967808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pPr lvl="0"/>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0715B70-69C2-4458-AAB4-5C65421FD46C}" type="slidenum">
              <a:t>9</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359670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pPr lvl="0"/>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1B9BD19-2354-43F4-9C21-EA5BEBB49548}" type="slidenum">
              <a:t>12</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926432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pPr lvl="0"/>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B252FDB-31D8-44B3-9124-0945F4E19BEB}" type="slidenum">
              <a:t>15</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136413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90570D47-E2A1-4876-9C38-C734BC218409}" type="slidenum">
              <a:rPr lang="lt-LT" smtClean="0"/>
              <a:t>19</a:t>
            </a:fld>
            <a:endParaRPr lang="lt-LT"/>
          </a:p>
        </p:txBody>
      </p:sp>
    </p:spTree>
    <p:extLst>
      <p:ext uri="{BB962C8B-B14F-4D97-AF65-F5344CB8AC3E}">
        <p14:creationId xmlns:p14="http://schemas.microsoft.com/office/powerpoint/2010/main" val="37987791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endParaRPr lang="lt-LT" dirty="0" smtClean="0"/>
          </a:p>
          <a:p>
            <a:endParaRPr lang="lt-LT" dirty="0" smtClean="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ADEDD57-C46D-418E-8FCD-C48C22235F48}" type="slidenum">
              <a:t>20</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657526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pPr lvl="0"/>
            <a:r>
              <a:rPr lang="lt-LT" dirty="0" smtClean="0"/>
              <a:t>Atleidimas iš darbo ypač neigiamai veikia 50–60 metų amžiaus žmonių karjeros perspektyvas ir gerovę, nes nors šie asmenys pagrįstai gali tikėtis turėti galimybę dirbti dar 10–20 metų iki išėjimo į pensiją. Dėl savo požiūrio ir konkurencijos darbo rinkoje jiems gali būti sunku susirasti darbą. Dublino universitetas tapo pirmuoju amžiui draugišku universitetu. Universitetas vadovauja amžiui palankių universitetų tinklui, kuris bendradarbiauja siekdamas patenkinti senstančios visuomenės poreikius ir remia aktyvų ir sveiką senėjimą. Suaugusiųjų švietimas populiarėja visose ES šalyse, pvz., keli Vokietijos universitetai turi specialias vyresnio amžiaus žmonių programas, vadinamas „</a:t>
            </a:r>
            <a:r>
              <a:rPr lang="lt-LT" dirty="0" err="1" smtClean="0"/>
              <a:t>Seniorenstudium</a:t>
            </a:r>
            <a:r>
              <a:rPr lang="lt-LT" dirty="0" smtClean="0"/>
              <a:t>“. Nyderlanduose apie 30 aukštųjų mokyklų siūlo aukštąjį išsilavinimą vyresnio amžiaus žmonėms – 50+. </a:t>
            </a:r>
          </a:p>
          <a:p>
            <a:pPr lvl="0"/>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7C41296-4F8B-4CA8-90AC-2AC829CC819F}" type="slidenum">
              <a:t>22</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344023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smtClean="0"/>
              <a:t>Spustelėję redag. ruoš. pavad. stilių</a:t>
            </a:r>
            <a:endParaRPr lang="lt-LT"/>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smtClean="0"/>
              <a:t>Spustelėję redag. ruoš. paantrš. stilių</a:t>
            </a:r>
            <a:endParaRPr lang="lt-LT"/>
          </a:p>
        </p:txBody>
      </p:sp>
      <p:sp>
        <p:nvSpPr>
          <p:cNvPr id="4" name="Datos vietos rezervavimo ženklas 3"/>
          <p:cNvSpPr>
            <a:spLocks noGrp="1"/>
          </p:cNvSpPr>
          <p:nvPr>
            <p:ph type="dt" sz="half" idx="10"/>
          </p:nvPr>
        </p:nvSpPr>
        <p:spPr/>
        <p:txBody>
          <a:bodyPr/>
          <a:lstStyle/>
          <a:p>
            <a:fld id="{F7CA1546-FEE0-45D7-B557-0E719147D037}" type="datetimeFigureOut">
              <a:rPr lang="lt-LT" smtClean="0"/>
              <a:t>2021.09.11</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DB1E1723-14B5-4181-A7C9-A9E4F491F27A}" type="slidenum">
              <a:rPr lang="lt-LT" smtClean="0"/>
              <a:t>‹#›</a:t>
            </a:fld>
            <a:endParaRPr lang="lt-LT"/>
          </a:p>
        </p:txBody>
      </p:sp>
    </p:spTree>
    <p:extLst>
      <p:ext uri="{BB962C8B-B14F-4D97-AF65-F5344CB8AC3E}">
        <p14:creationId xmlns:p14="http://schemas.microsoft.com/office/powerpoint/2010/main" val="3719381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F7CA1546-FEE0-45D7-B557-0E719147D037}" type="datetimeFigureOut">
              <a:rPr lang="lt-LT" smtClean="0"/>
              <a:t>2021.09.11</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DB1E1723-14B5-4181-A7C9-A9E4F491F27A}" type="slidenum">
              <a:rPr lang="lt-LT" smtClean="0"/>
              <a:t>‹#›</a:t>
            </a:fld>
            <a:endParaRPr lang="lt-LT"/>
          </a:p>
        </p:txBody>
      </p:sp>
    </p:spTree>
    <p:extLst>
      <p:ext uri="{BB962C8B-B14F-4D97-AF65-F5344CB8AC3E}">
        <p14:creationId xmlns:p14="http://schemas.microsoft.com/office/powerpoint/2010/main" val="3309215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F7CA1546-FEE0-45D7-B557-0E719147D037}" type="datetimeFigureOut">
              <a:rPr lang="lt-LT" smtClean="0"/>
              <a:t>2021.09.11</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DB1E1723-14B5-4181-A7C9-A9E4F491F27A}" type="slidenum">
              <a:rPr lang="lt-LT" smtClean="0"/>
              <a:t>‹#›</a:t>
            </a:fld>
            <a:endParaRPr lang="lt-LT"/>
          </a:p>
        </p:txBody>
      </p:sp>
    </p:spTree>
    <p:extLst>
      <p:ext uri="{BB962C8B-B14F-4D97-AF65-F5344CB8AC3E}">
        <p14:creationId xmlns:p14="http://schemas.microsoft.com/office/powerpoint/2010/main" val="1605630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F7CA1546-FEE0-45D7-B557-0E719147D037}" type="datetimeFigureOut">
              <a:rPr lang="lt-LT" smtClean="0"/>
              <a:t>2021.09.11</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DB1E1723-14B5-4181-A7C9-A9E4F491F27A}" type="slidenum">
              <a:rPr lang="lt-LT" smtClean="0"/>
              <a:t>‹#›</a:t>
            </a:fld>
            <a:endParaRPr lang="lt-LT"/>
          </a:p>
        </p:txBody>
      </p:sp>
    </p:spTree>
    <p:extLst>
      <p:ext uri="{BB962C8B-B14F-4D97-AF65-F5344CB8AC3E}">
        <p14:creationId xmlns:p14="http://schemas.microsoft.com/office/powerpoint/2010/main" val="1456684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smtClean="0"/>
              <a:t>Spustelėję redag. ruoš. teksto stilių</a:t>
            </a:r>
          </a:p>
        </p:txBody>
      </p:sp>
      <p:sp>
        <p:nvSpPr>
          <p:cNvPr id="4" name="Datos vietos rezervavimo ženklas 3"/>
          <p:cNvSpPr>
            <a:spLocks noGrp="1"/>
          </p:cNvSpPr>
          <p:nvPr>
            <p:ph type="dt" sz="half" idx="10"/>
          </p:nvPr>
        </p:nvSpPr>
        <p:spPr/>
        <p:txBody>
          <a:bodyPr/>
          <a:lstStyle/>
          <a:p>
            <a:fld id="{F7CA1546-FEE0-45D7-B557-0E719147D037}" type="datetimeFigureOut">
              <a:rPr lang="lt-LT" smtClean="0"/>
              <a:t>2021.09.11</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DB1E1723-14B5-4181-A7C9-A9E4F491F27A}" type="slidenum">
              <a:rPr lang="lt-LT" smtClean="0"/>
              <a:t>‹#›</a:t>
            </a:fld>
            <a:endParaRPr lang="lt-LT"/>
          </a:p>
        </p:txBody>
      </p:sp>
    </p:spTree>
    <p:extLst>
      <p:ext uri="{BB962C8B-B14F-4D97-AF65-F5344CB8AC3E}">
        <p14:creationId xmlns:p14="http://schemas.microsoft.com/office/powerpoint/2010/main" val="4098319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838200" y="1825625"/>
            <a:ext cx="5181600" cy="435133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6172200" y="1825625"/>
            <a:ext cx="5181600" cy="435133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F7CA1546-FEE0-45D7-B557-0E719147D037}" type="datetimeFigureOut">
              <a:rPr lang="lt-LT" smtClean="0"/>
              <a:t>2021.09.11</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DB1E1723-14B5-4181-A7C9-A9E4F491F27A}" type="slidenum">
              <a:rPr lang="lt-LT" smtClean="0"/>
              <a:t>‹#›</a:t>
            </a:fld>
            <a:endParaRPr lang="lt-LT"/>
          </a:p>
        </p:txBody>
      </p:sp>
    </p:spTree>
    <p:extLst>
      <p:ext uri="{BB962C8B-B14F-4D97-AF65-F5344CB8AC3E}">
        <p14:creationId xmlns:p14="http://schemas.microsoft.com/office/powerpoint/2010/main" val="217083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F7CA1546-FEE0-45D7-B557-0E719147D037}" type="datetimeFigureOut">
              <a:rPr lang="lt-LT" smtClean="0"/>
              <a:t>2021.09.11</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DB1E1723-14B5-4181-A7C9-A9E4F491F27A}" type="slidenum">
              <a:rPr lang="lt-LT" smtClean="0"/>
              <a:t>‹#›</a:t>
            </a:fld>
            <a:endParaRPr lang="lt-LT"/>
          </a:p>
        </p:txBody>
      </p:sp>
    </p:spTree>
    <p:extLst>
      <p:ext uri="{BB962C8B-B14F-4D97-AF65-F5344CB8AC3E}">
        <p14:creationId xmlns:p14="http://schemas.microsoft.com/office/powerpoint/2010/main" val="736285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F7CA1546-FEE0-45D7-B557-0E719147D037}" type="datetimeFigureOut">
              <a:rPr lang="lt-LT" smtClean="0"/>
              <a:t>2021.09.11</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DB1E1723-14B5-4181-A7C9-A9E4F491F27A}" type="slidenum">
              <a:rPr lang="lt-LT" smtClean="0"/>
              <a:t>‹#›</a:t>
            </a:fld>
            <a:endParaRPr lang="lt-LT"/>
          </a:p>
        </p:txBody>
      </p:sp>
    </p:spTree>
    <p:extLst>
      <p:ext uri="{BB962C8B-B14F-4D97-AF65-F5344CB8AC3E}">
        <p14:creationId xmlns:p14="http://schemas.microsoft.com/office/powerpoint/2010/main" val="2461557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F7CA1546-FEE0-45D7-B557-0E719147D037}" type="datetimeFigureOut">
              <a:rPr lang="lt-LT" smtClean="0"/>
              <a:t>2021.09.11</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DB1E1723-14B5-4181-A7C9-A9E4F491F27A}" type="slidenum">
              <a:rPr lang="lt-LT" smtClean="0"/>
              <a:t>‹#›</a:t>
            </a:fld>
            <a:endParaRPr lang="lt-LT"/>
          </a:p>
        </p:txBody>
      </p:sp>
    </p:spTree>
    <p:extLst>
      <p:ext uri="{BB962C8B-B14F-4D97-AF65-F5344CB8AC3E}">
        <p14:creationId xmlns:p14="http://schemas.microsoft.com/office/powerpoint/2010/main" val="3748643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F7CA1546-FEE0-45D7-B557-0E719147D037}" type="datetimeFigureOut">
              <a:rPr lang="lt-LT" smtClean="0"/>
              <a:t>2021.09.11</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DB1E1723-14B5-4181-A7C9-A9E4F491F27A}" type="slidenum">
              <a:rPr lang="lt-LT" smtClean="0"/>
              <a:t>‹#›</a:t>
            </a:fld>
            <a:endParaRPr lang="lt-LT"/>
          </a:p>
        </p:txBody>
      </p:sp>
    </p:spTree>
    <p:extLst>
      <p:ext uri="{BB962C8B-B14F-4D97-AF65-F5344CB8AC3E}">
        <p14:creationId xmlns:p14="http://schemas.microsoft.com/office/powerpoint/2010/main" val="411129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F7CA1546-FEE0-45D7-B557-0E719147D037}" type="datetimeFigureOut">
              <a:rPr lang="lt-LT" smtClean="0"/>
              <a:t>2021.09.11</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DB1E1723-14B5-4181-A7C9-A9E4F491F27A}" type="slidenum">
              <a:rPr lang="lt-LT" smtClean="0"/>
              <a:t>‹#›</a:t>
            </a:fld>
            <a:endParaRPr lang="lt-LT"/>
          </a:p>
        </p:txBody>
      </p:sp>
    </p:spTree>
    <p:extLst>
      <p:ext uri="{BB962C8B-B14F-4D97-AF65-F5344CB8AC3E}">
        <p14:creationId xmlns:p14="http://schemas.microsoft.com/office/powerpoint/2010/main" val="138380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CA1546-FEE0-45D7-B557-0E719147D037}" type="datetimeFigureOut">
              <a:rPr lang="lt-LT" smtClean="0"/>
              <a:t>2021.09.11</a:t>
            </a:fld>
            <a:endParaRPr lang="lt-LT"/>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1E1723-14B5-4181-A7C9-A9E4F491F27A}" type="slidenum">
              <a:rPr lang="lt-LT" smtClean="0"/>
              <a:t>‹#›</a:t>
            </a:fld>
            <a:endParaRPr lang="lt-LT"/>
          </a:p>
        </p:txBody>
      </p:sp>
    </p:spTree>
    <p:extLst>
      <p:ext uri="{BB962C8B-B14F-4D97-AF65-F5344CB8AC3E}">
        <p14:creationId xmlns:p14="http://schemas.microsoft.com/office/powerpoint/2010/main" val="2390137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2027154" y="314793"/>
            <a:ext cx="8229600" cy="1024566"/>
          </a:xfrm>
        </p:spPr>
        <p:txBody>
          <a:bodyPr>
            <a:normAutofit fontScale="90000"/>
          </a:bodyPr>
          <a:lstStyle/>
          <a:p>
            <a:pPr lvl="0" algn="ctr"/>
            <a:r>
              <a:rPr lang="lt-LT" sz="2800" b="1" i="1" dirty="0" smtClean="0">
                <a:solidFill>
                  <a:srgbClr val="0070C0"/>
                </a:solidFill>
              </a:rPr>
              <a:t/>
            </a:r>
            <a:br>
              <a:rPr lang="lt-LT" sz="2800" b="1" i="1" dirty="0" smtClean="0">
                <a:solidFill>
                  <a:srgbClr val="0070C0"/>
                </a:solidFill>
              </a:rPr>
            </a:br>
            <a:r>
              <a:rPr lang="lt-LT" sz="2800" b="1" i="1" dirty="0" err="1" smtClean="0">
                <a:solidFill>
                  <a:srgbClr val="0070C0"/>
                </a:solidFill>
              </a:rPr>
              <a:t>Nordplus</a:t>
            </a:r>
            <a:r>
              <a:rPr lang="lt-LT" sz="2800" b="1" i="1" dirty="0" smtClean="0">
                <a:solidFill>
                  <a:srgbClr val="0070C0"/>
                </a:solidFill>
              </a:rPr>
              <a:t> </a:t>
            </a:r>
            <a:r>
              <a:rPr lang="lt-LT" sz="2800" b="1" i="1" dirty="0" err="1">
                <a:solidFill>
                  <a:srgbClr val="0070C0"/>
                </a:solidFill>
              </a:rPr>
              <a:t>Adult</a:t>
            </a:r>
            <a:r>
              <a:rPr lang="lt-LT" sz="2800" b="1" i="1" dirty="0">
                <a:solidFill>
                  <a:srgbClr val="0070C0"/>
                </a:solidFill>
              </a:rPr>
              <a:t> projektas</a:t>
            </a:r>
            <a:r>
              <a:rPr lang="en-US" sz="2800" b="1" i="1" dirty="0">
                <a:solidFill>
                  <a:srgbClr val="0070C0"/>
                </a:solidFill>
              </a:rPr>
              <a:t> NPAD-2020/10040</a:t>
            </a:r>
            <a:r>
              <a:rPr lang="en-US" sz="2800" b="1" dirty="0">
                <a:solidFill>
                  <a:srgbClr val="0070C0"/>
                </a:solidFill>
              </a:rPr>
              <a:t>:</a:t>
            </a:r>
            <a:br>
              <a:rPr lang="en-US" sz="2800" b="1" dirty="0">
                <a:solidFill>
                  <a:srgbClr val="0070C0"/>
                </a:solidFill>
              </a:rPr>
            </a:br>
            <a:r>
              <a:rPr lang="lt-LT" sz="2800" b="1" dirty="0">
                <a:solidFill>
                  <a:srgbClr val="0070C0"/>
                </a:solidFill>
              </a:rPr>
              <a:t>Amžius ne kliūtis</a:t>
            </a:r>
            <a:r>
              <a:rPr lang="en-US" sz="2800" b="1" dirty="0">
                <a:solidFill>
                  <a:srgbClr val="0070C0"/>
                </a:solidFill>
              </a:rPr>
              <a:t> II</a:t>
            </a:r>
            <a:br>
              <a:rPr lang="en-US" sz="2800" b="1" dirty="0">
                <a:solidFill>
                  <a:srgbClr val="0070C0"/>
                </a:solidFill>
              </a:rPr>
            </a:br>
            <a:endParaRPr lang="lt-LT" sz="2800" b="1" dirty="0">
              <a:solidFill>
                <a:srgbClr val="0070C0"/>
              </a:solidFill>
            </a:endParaRPr>
          </a:p>
        </p:txBody>
      </p:sp>
      <p:sp>
        <p:nvSpPr>
          <p:cNvPr id="3" name="Turinio vietos rezervavimo ženklas 2"/>
          <p:cNvSpPr txBox="1">
            <a:spLocks noGrp="1"/>
          </p:cNvSpPr>
          <p:nvPr>
            <p:ph idx="1"/>
          </p:nvPr>
        </p:nvSpPr>
        <p:spPr>
          <a:xfrm>
            <a:off x="1731818" y="1024566"/>
            <a:ext cx="8820272" cy="5604834"/>
          </a:xfrm>
        </p:spPr>
        <p:txBody>
          <a:bodyPr anchorCtr="1"/>
          <a:lstStyle/>
          <a:p>
            <a:pPr marL="0" indent="0" algn="ctr">
              <a:buNone/>
            </a:pPr>
            <a:endParaRPr lang="lt-LT" b="1" dirty="0" smtClean="0"/>
          </a:p>
          <a:p>
            <a:pPr marL="0" indent="0" algn="ctr">
              <a:buNone/>
            </a:pPr>
            <a:r>
              <a:rPr lang="lt-LT" sz="2000" b="1" dirty="0" smtClean="0"/>
              <a:t>Sidabrinė </a:t>
            </a:r>
            <a:r>
              <a:rPr lang="lt-LT" sz="2000" b="1" dirty="0"/>
              <a:t>ekonomika ir iššūkiai pagyvenusiems žmonėms</a:t>
            </a:r>
            <a:r>
              <a:rPr lang="en-GB" sz="2000" b="1" dirty="0"/>
              <a:t>. </a:t>
            </a:r>
            <a:r>
              <a:rPr lang="lt-LT" sz="2000" b="1" dirty="0" smtClean="0"/>
              <a:t>Finansinė </a:t>
            </a:r>
            <a:r>
              <a:rPr lang="lt-LT" sz="2000" b="1" dirty="0"/>
              <a:t>nepriklausomybė ir šeimos biudžeto </a:t>
            </a:r>
            <a:r>
              <a:rPr lang="lt-LT" sz="2000" b="1" dirty="0" smtClean="0"/>
              <a:t>planavimas:</a:t>
            </a:r>
          </a:p>
          <a:p>
            <a:pPr marL="0" indent="0" algn="ctr">
              <a:buNone/>
            </a:pPr>
            <a:endParaRPr lang="lt-LT" sz="2000" b="1" dirty="0" smtClean="0"/>
          </a:p>
          <a:p>
            <a:pPr marL="0" indent="0" algn="ctr">
              <a:buNone/>
            </a:pPr>
            <a:r>
              <a:rPr lang="lt-LT" sz="3200" b="1" i="1" u="sng" dirty="0"/>
              <a:t>3 dalis</a:t>
            </a:r>
            <a:r>
              <a:rPr lang="lt-LT" sz="3200" b="1" dirty="0" smtClean="0"/>
              <a:t>: </a:t>
            </a:r>
            <a:r>
              <a:rPr lang="lt-LT" sz="3200" dirty="0" smtClean="0"/>
              <a:t>Sidabrinės ekonomikos augimo </a:t>
            </a:r>
            <a:r>
              <a:rPr lang="lt-LT" sz="3200" dirty="0" smtClean="0"/>
              <a:t>sritys</a:t>
            </a:r>
            <a:endParaRPr lang="lt-LT" sz="3200" b="1" dirty="0"/>
          </a:p>
          <a:p>
            <a:pPr marL="0" indent="0" algn="ctr">
              <a:buNone/>
            </a:pPr>
            <a:endParaRPr lang="lt-LT" sz="800" b="1" dirty="0"/>
          </a:p>
          <a:p>
            <a:pPr marL="0" indent="0" algn="ctr">
              <a:buNone/>
            </a:pPr>
            <a:r>
              <a:rPr lang="en-US" sz="2400" b="1" dirty="0">
                <a:solidFill>
                  <a:srgbClr val="0070C0"/>
                </a:solidFill>
              </a:rPr>
              <a:t>G</a:t>
            </a:r>
            <a:r>
              <a:rPr lang="lt-LT" sz="2400" b="1" dirty="0" err="1">
                <a:solidFill>
                  <a:srgbClr val="0070C0"/>
                </a:solidFill>
              </a:rPr>
              <a:t>ediminas</a:t>
            </a:r>
            <a:r>
              <a:rPr lang="en-US" sz="2400" b="1" dirty="0">
                <a:solidFill>
                  <a:srgbClr val="0070C0"/>
                </a:solidFill>
              </a:rPr>
              <a:t> </a:t>
            </a:r>
            <a:r>
              <a:rPr lang="en-US" sz="2400" b="1" dirty="0" err="1">
                <a:solidFill>
                  <a:srgbClr val="0070C0"/>
                </a:solidFill>
              </a:rPr>
              <a:t>Kulie</a:t>
            </a:r>
            <a:r>
              <a:rPr lang="lt-LT" sz="2400" b="1" dirty="0">
                <a:solidFill>
                  <a:srgbClr val="0070C0"/>
                </a:solidFill>
              </a:rPr>
              <a:t>š</a:t>
            </a:r>
            <a:r>
              <a:rPr lang="en-US" sz="2400" b="1" dirty="0">
                <a:solidFill>
                  <a:srgbClr val="0070C0"/>
                </a:solidFill>
              </a:rPr>
              <a:t>is</a:t>
            </a:r>
            <a:r>
              <a:rPr lang="lt-LT" sz="2400" b="1" dirty="0">
                <a:solidFill>
                  <a:srgbClr val="0070C0"/>
                </a:solidFill>
              </a:rPr>
              <a:t> </a:t>
            </a:r>
            <a:r>
              <a:rPr lang="lt-LT" sz="2400" b="1" dirty="0"/>
              <a:t>–</a:t>
            </a:r>
            <a:r>
              <a:rPr lang="en-US" sz="2400" b="1" dirty="0"/>
              <a:t> </a:t>
            </a:r>
            <a:r>
              <a:rPr lang="lt-LT" sz="2400" b="1" dirty="0"/>
              <a:t>Lietuvos pensininkų sąjunga „Bočiai“</a:t>
            </a:r>
            <a:endParaRPr lang="en-US" sz="2400" b="1" dirty="0"/>
          </a:p>
          <a:p>
            <a:pPr marL="0" indent="0" algn="ctr">
              <a:buNone/>
            </a:pPr>
            <a:r>
              <a:rPr lang="en-US" sz="2400" b="1" dirty="0">
                <a:solidFill>
                  <a:srgbClr val="0070C0"/>
                </a:solidFill>
              </a:rPr>
              <a:t>J</a:t>
            </a:r>
            <a:r>
              <a:rPr lang="lt-LT" sz="2400" b="1" dirty="0" err="1">
                <a:solidFill>
                  <a:srgbClr val="0070C0"/>
                </a:solidFill>
              </a:rPr>
              <a:t>anis</a:t>
            </a:r>
            <a:r>
              <a:rPr lang="en-US" sz="2400" b="1" dirty="0">
                <a:solidFill>
                  <a:srgbClr val="0070C0"/>
                </a:solidFill>
              </a:rPr>
              <a:t> Balta</a:t>
            </a:r>
            <a:r>
              <a:rPr lang="lt-LT" sz="2400" b="1" dirty="0" err="1">
                <a:solidFill>
                  <a:srgbClr val="0070C0"/>
                </a:solidFill>
              </a:rPr>
              <a:t>čs</a:t>
            </a:r>
            <a:r>
              <a:rPr lang="lt-LT" sz="2400" b="1" dirty="0">
                <a:solidFill>
                  <a:srgbClr val="0070C0"/>
                </a:solidFill>
              </a:rPr>
              <a:t> </a:t>
            </a:r>
            <a:r>
              <a:rPr lang="lt-LT" sz="2400" b="1" dirty="0"/>
              <a:t>– Latvijos</a:t>
            </a:r>
          </a:p>
          <a:p>
            <a:pPr marL="0" indent="0" algn="ctr">
              <a:buNone/>
            </a:pPr>
            <a:r>
              <a:rPr lang="lt-LT" sz="2400" b="1" dirty="0">
                <a:solidFill>
                  <a:srgbClr val="0070C0"/>
                </a:solidFill>
              </a:rPr>
              <a:t>Mari </a:t>
            </a:r>
            <a:r>
              <a:rPr lang="lt-LT" sz="2400" b="1" dirty="0" err="1">
                <a:solidFill>
                  <a:srgbClr val="0070C0"/>
                </a:solidFill>
              </a:rPr>
              <a:t>Suurvali</a:t>
            </a:r>
            <a:r>
              <a:rPr lang="lt-LT" sz="2400" b="1" dirty="0">
                <a:solidFill>
                  <a:srgbClr val="0070C0"/>
                </a:solidFill>
              </a:rPr>
              <a:t> </a:t>
            </a:r>
            <a:r>
              <a:rPr lang="lt-LT" sz="2400" b="1" dirty="0"/>
              <a:t>– Tartu Universitetas</a:t>
            </a:r>
          </a:p>
          <a:p>
            <a:pPr marL="0" indent="0" algn="ctr">
              <a:buNone/>
            </a:pPr>
            <a:endParaRPr lang="lt-LT" sz="2400" b="1" dirty="0"/>
          </a:p>
          <a:p>
            <a:pPr marL="0" indent="0" algn="ctr">
              <a:buNone/>
            </a:pPr>
            <a:endParaRPr lang="en-US" sz="2400" b="1" dirty="0"/>
          </a:p>
          <a:p>
            <a:pPr marL="0" indent="0" algn="ctr">
              <a:buNone/>
            </a:pPr>
            <a:endParaRPr lang="lt-LT" dirty="0"/>
          </a:p>
        </p:txBody>
      </p:sp>
      <p:pic>
        <p:nvPicPr>
          <p:cNvPr id="4" name="Paveikslėlis 3"/>
          <p:cNvPicPr>
            <a:picLocks noChangeAspect="1"/>
          </p:cNvPicPr>
          <p:nvPr/>
        </p:nvPicPr>
        <p:blipFill>
          <a:blip r:embed="rId3"/>
          <a:stretch>
            <a:fillRect/>
          </a:stretch>
        </p:blipFill>
        <p:spPr>
          <a:xfrm>
            <a:off x="1569954" y="5367042"/>
            <a:ext cx="9144000" cy="1262358"/>
          </a:xfrm>
          <a:prstGeom prst="rect">
            <a:avLst/>
          </a:prstGeom>
        </p:spPr>
      </p:pic>
    </p:spTree>
    <p:extLst>
      <p:ext uri="{BB962C8B-B14F-4D97-AF65-F5344CB8AC3E}">
        <p14:creationId xmlns:p14="http://schemas.microsoft.com/office/powerpoint/2010/main" val="4192867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76300" y="155575"/>
            <a:ext cx="10515600" cy="930275"/>
          </a:xfrm>
        </p:spPr>
        <p:txBody>
          <a:bodyPr>
            <a:normAutofit/>
          </a:bodyPr>
          <a:lstStyle/>
          <a:p>
            <a:pPr algn="ctr"/>
            <a:r>
              <a:rPr lang="lt-LT" sz="4800" b="1" dirty="0" smtClean="0">
                <a:solidFill>
                  <a:srgbClr val="0070C0"/>
                </a:solidFill>
              </a:rPr>
              <a:t>3. </a:t>
            </a:r>
            <a:r>
              <a:rPr lang="lt-LT" b="1" dirty="0" smtClean="0">
                <a:solidFill>
                  <a:srgbClr val="0070C0"/>
                </a:solidFill>
              </a:rPr>
              <a:t>Sidabrinis turizmas – plėtros kryptys(2)</a:t>
            </a:r>
            <a:endParaRPr lang="lt-LT" b="1" dirty="0"/>
          </a:p>
        </p:txBody>
      </p:sp>
      <p:sp>
        <p:nvSpPr>
          <p:cNvPr id="3" name="Turinio vietos rezervavimo ženklas 2"/>
          <p:cNvSpPr>
            <a:spLocks noGrp="1"/>
          </p:cNvSpPr>
          <p:nvPr>
            <p:ph idx="1"/>
          </p:nvPr>
        </p:nvSpPr>
        <p:spPr>
          <a:xfrm>
            <a:off x="457200" y="1257300"/>
            <a:ext cx="11353800" cy="5295899"/>
          </a:xfrm>
        </p:spPr>
        <p:txBody>
          <a:bodyPr>
            <a:normAutofit/>
          </a:bodyPr>
          <a:lstStyle/>
          <a:p>
            <a:pPr marL="0" indent="0">
              <a:buNone/>
            </a:pPr>
            <a:r>
              <a:rPr lang="lt-LT" dirty="0" smtClean="0"/>
              <a:t>ES turizmo sektoriui reikėtų parengti nuoseklią, skirtą vyresnių Europos ir tarptautinių turistų poreikiams tenkinti, politiką:</a:t>
            </a:r>
          </a:p>
          <a:p>
            <a:pPr>
              <a:buFontTx/>
              <a:buChar char="-"/>
            </a:pPr>
            <a:r>
              <a:rPr lang="lt-LT" dirty="0" smtClean="0"/>
              <a:t>ES sidabrinio turizmo gairės turėtų būti orientuotos į patobulintos infrastruktūros, prieinamo transporto (tarpvalstybinio), amžiui palankių viešbučių ir </a:t>
            </a:r>
            <a:r>
              <a:rPr lang="lt-LT" dirty="0" err="1" smtClean="0"/>
              <a:t>įtraukių</a:t>
            </a:r>
            <a:r>
              <a:rPr lang="lt-LT" dirty="0" smtClean="0"/>
              <a:t> IRT sprendimus;</a:t>
            </a:r>
          </a:p>
          <a:p>
            <a:pPr>
              <a:buFontTx/>
              <a:buChar char="-"/>
            </a:pPr>
            <a:r>
              <a:rPr lang="lt-LT" dirty="0" smtClean="0"/>
              <a:t>turėtų apimti medicininės pagalbos teikimą kelionės metu ir paskirties vietoje. Naudojant „</a:t>
            </a:r>
            <a:r>
              <a:rPr lang="lt-LT" dirty="0" err="1" smtClean="0"/>
              <a:t>mHealth</a:t>
            </a:r>
            <a:r>
              <a:rPr lang="lt-LT" dirty="0" smtClean="0"/>
              <a:t>“ (mobiliuosius sveikatos sprendimus ir prietaisus) būtų galima išspręsti šias problemas ir geriau integruoti į asmenį orientuotą priežiūrą;</a:t>
            </a:r>
          </a:p>
          <a:p>
            <a:pPr>
              <a:buFontTx/>
              <a:buChar char="-"/>
            </a:pPr>
            <a:r>
              <a:rPr lang="lt-LT" dirty="0" smtClean="0"/>
              <a:t>turėtų būti skatinami atostogų paketai ir kelionės, įveikiančios šias ir kitas </a:t>
            </a:r>
            <a:r>
              <a:rPr lang="lt-LT" dirty="0" err="1" smtClean="0"/>
              <a:t>judumo</a:t>
            </a:r>
            <a:r>
              <a:rPr lang="lt-LT" dirty="0" smtClean="0"/>
              <a:t> kliūtis.</a:t>
            </a:r>
          </a:p>
          <a:p>
            <a:pPr marL="0" indent="0">
              <a:buNone/>
            </a:pPr>
            <a:endParaRPr lang="lt-LT" dirty="0"/>
          </a:p>
        </p:txBody>
      </p:sp>
    </p:spTree>
    <p:extLst>
      <p:ext uri="{BB962C8B-B14F-4D97-AF65-F5344CB8AC3E}">
        <p14:creationId xmlns:p14="http://schemas.microsoft.com/office/powerpoint/2010/main" val="615728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285750" y="0"/>
            <a:ext cx="11525250" cy="758825"/>
          </a:xfrm>
        </p:spPr>
        <p:txBody>
          <a:bodyPr/>
          <a:lstStyle/>
          <a:p>
            <a:pPr algn="ctr"/>
            <a:r>
              <a:rPr lang="lt-LT" sz="4800" b="1" dirty="0" smtClean="0">
                <a:solidFill>
                  <a:srgbClr val="0070C0"/>
                </a:solidFill>
              </a:rPr>
              <a:t>3. </a:t>
            </a:r>
            <a:r>
              <a:rPr lang="lt-LT" b="1" dirty="0" smtClean="0">
                <a:solidFill>
                  <a:srgbClr val="0070C0"/>
                </a:solidFill>
              </a:rPr>
              <a:t>Sidabrinis turizmas (3)</a:t>
            </a:r>
            <a:endParaRPr lang="lt-LT" b="1" dirty="0"/>
          </a:p>
        </p:txBody>
      </p:sp>
      <p:sp>
        <p:nvSpPr>
          <p:cNvPr id="3" name="Turinio vietos rezervavimo ženklas 2"/>
          <p:cNvSpPr>
            <a:spLocks noGrp="1"/>
          </p:cNvSpPr>
          <p:nvPr>
            <p:ph idx="1"/>
          </p:nvPr>
        </p:nvSpPr>
        <p:spPr>
          <a:xfrm>
            <a:off x="419100" y="914400"/>
            <a:ext cx="11391900" cy="5543549"/>
          </a:xfrm>
        </p:spPr>
        <p:txBody>
          <a:bodyPr>
            <a:normAutofit/>
          </a:bodyPr>
          <a:lstStyle/>
          <a:p>
            <a:pPr marL="0" indent="0">
              <a:buNone/>
            </a:pPr>
            <a:r>
              <a:rPr lang="lt-LT" sz="4400" dirty="0" smtClean="0"/>
              <a:t>- 65+ Europos turistai vidutiniškai išleidžia 53 eurus per dieną ir 66 mlrd. Eurų per metus, tai yra 16 proc. visų turizmo išlaidų ES 28 šalyse. </a:t>
            </a:r>
          </a:p>
          <a:p>
            <a:pPr marL="0" indent="0">
              <a:buNone/>
            </a:pPr>
            <a:r>
              <a:rPr lang="lt-LT" sz="4400" dirty="0" smtClean="0"/>
              <a:t>- visame pasaulyje 50+ gyventojai išleidžia 109 milijardus eurų per metus tiesiogiai su turizmu susijusiems sektoriams, beveik 3% BVP, prisideda prie 100 000 darbo vietų ir skatina tolesnį kitų ekonomikos sektorių augimą. </a:t>
            </a:r>
            <a:endParaRPr lang="lt-LT" sz="4400" dirty="0"/>
          </a:p>
        </p:txBody>
      </p:sp>
    </p:spTree>
    <p:extLst>
      <p:ext uri="{BB962C8B-B14F-4D97-AF65-F5344CB8AC3E}">
        <p14:creationId xmlns:p14="http://schemas.microsoft.com/office/powerpoint/2010/main" val="276969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95300" y="1"/>
            <a:ext cx="11277600" cy="914399"/>
          </a:xfrm>
        </p:spPr>
        <p:txBody>
          <a:bodyPr>
            <a:normAutofit/>
          </a:bodyPr>
          <a:lstStyle/>
          <a:p>
            <a:pPr lvl="0" algn="ctr"/>
            <a:r>
              <a:rPr lang="lt-LT" b="1" dirty="0" smtClean="0">
                <a:solidFill>
                  <a:srgbClr val="0070C0"/>
                </a:solidFill>
              </a:rPr>
              <a:t>4. Integruota slauga (1)</a:t>
            </a:r>
            <a:endParaRPr lang="lt-LT" b="1" dirty="0">
              <a:solidFill>
                <a:srgbClr val="0070C0"/>
              </a:solidFill>
            </a:endParaRPr>
          </a:p>
        </p:txBody>
      </p:sp>
      <p:sp>
        <p:nvSpPr>
          <p:cNvPr id="3" name="Turinio vietos rezervavimo ženklas 2"/>
          <p:cNvSpPr txBox="1">
            <a:spLocks noGrp="1"/>
          </p:cNvSpPr>
          <p:nvPr>
            <p:ph idx="1"/>
          </p:nvPr>
        </p:nvSpPr>
        <p:spPr>
          <a:xfrm>
            <a:off x="495300" y="1162049"/>
            <a:ext cx="11277600" cy="5426037"/>
          </a:xfrm>
        </p:spPr>
        <p:txBody>
          <a:bodyPr>
            <a:normAutofit lnSpcReduction="10000"/>
          </a:bodyPr>
          <a:lstStyle/>
          <a:p>
            <a:pPr marL="0" indent="0">
              <a:buNone/>
            </a:pPr>
            <a:r>
              <a:rPr lang="lt-LT" b="1" dirty="0" smtClean="0"/>
              <a:t>     Integruota </a:t>
            </a:r>
            <a:r>
              <a:rPr lang="lt-LT" b="1" dirty="0"/>
              <a:t>slauga </a:t>
            </a:r>
            <a:r>
              <a:rPr lang="lt-LT" dirty="0"/>
              <a:t>– patogių pagyvenusiems žmonėms IRT technologijų sklaida sveikatos būklei stebėti žmonių namuose, siekiant įveikti socialinę izoliaciją ir pagerinti priežiūros sektoriaus </a:t>
            </a:r>
            <a:r>
              <a:rPr lang="lt-LT" dirty="0" smtClean="0"/>
              <a:t>efektyvumą.</a:t>
            </a:r>
          </a:p>
          <a:p>
            <a:pPr marL="0" indent="0">
              <a:buNone/>
            </a:pPr>
            <a:r>
              <a:rPr lang="lt-LT" dirty="0" smtClean="0"/>
              <a:t>      Tyrimai rodo, kad, palyginti su įprasta, integruota priežiūra turi tokius </a:t>
            </a:r>
            <a:r>
              <a:rPr lang="lt-LT" dirty="0" err="1" smtClean="0"/>
              <a:t>privalumus</a:t>
            </a:r>
            <a:r>
              <a:rPr lang="lt-LT" dirty="0" smtClean="0"/>
              <a:t>:</a:t>
            </a:r>
          </a:p>
          <a:p>
            <a:pPr>
              <a:buFontTx/>
              <a:buChar char="-"/>
            </a:pPr>
            <a:r>
              <a:rPr lang="lt-LT" dirty="0" smtClean="0"/>
              <a:t>priartina sveikatos priežiūros paslaugas prie paslaugos gavėjo;</a:t>
            </a:r>
          </a:p>
          <a:p>
            <a:pPr>
              <a:buFontTx/>
              <a:buChar char="-"/>
            </a:pPr>
            <a:r>
              <a:rPr lang="lt-LT" dirty="0"/>
              <a:t>n</a:t>
            </a:r>
            <a:r>
              <a:rPr lang="lt-LT" dirty="0" smtClean="0"/>
              <a:t>agrinėja </a:t>
            </a:r>
            <a:r>
              <a:rPr lang="lt-LT" dirty="0" err="1" smtClean="0"/>
              <a:t>holistiškai</a:t>
            </a:r>
            <a:r>
              <a:rPr lang="lt-LT" dirty="0" smtClean="0"/>
              <a:t> sveikatos ir socialinių poreikius;</a:t>
            </a:r>
          </a:p>
          <a:p>
            <a:pPr>
              <a:buFontTx/>
              <a:buChar char="-"/>
            </a:pPr>
            <a:r>
              <a:rPr lang="lt-LT" dirty="0" smtClean="0"/>
              <a:t>Ligoniui taiko </a:t>
            </a:r>
            <a:r>
              <a:rPr lang="lt-LT" dirty="0" err="1" smtClean="0"/>
              <a:t>daugiadisciplininį</a:t>
            </a:r>
            <a:r>
              <a:rPr lang="lt-LT" dirty="0" smtClean="0"/>
              <a:t> metodą;</a:t>
            </a:r>
          </a:p>
          <a:p>
            <a:pPr>
              <a:buFontTx/>
              <a:buChar char="-"/>
            </a:pPr>
            <a:r>
              <a:rPr lang="lt-LT" dirty="0" smtClean="0"/>
              <a:t>artina slaugytojų ir pacientų ryšį;</a:t>
            </a:r>
          </a:p>
          <a:p>
            <a:pPr>
              <a:buFontTx/>
              <a:buChar char="-"/>
            </a:pPr>
            <a:r>
              <a:rPr lang="lt-LT" dirty="0" smtClean="0"/>
              <a:t>nustato priežiūros proceso pasiekimo tikslus ir rodiklius;</a:t>
            </a:r>
          </a:p>
          <a:p>
            <a:pPr>
              <a:buFontTx/>
              <a:buChar char="-"/>
            </a:pPr>
            <a:r>
              <a:rPr lang="lt-LT" dirty="0"/>
              <a:t>s</a:t>
            </a:r>
            <a:r>
              <a:rPr lang="lt-LT" dirty="0" smtClean="0"/>
              <a:t>udaro sąlygas centralizuotam koordinavimui ir geresniam oficialiam ir neoficialiam sveikatos specialistų ir pacientų bendravimui. </a:t>
            </a:r>
            <a:endParaRPr lang="lt-LT" dirty="0"/>
          </a:p>
          <a:p>
            <a:pPr marL="0" indent="0">
              <a:buNone/>
            </a:pPr>
            <a:endParaRPr lang="lt-LT" sz="4000" dirty="0"/>
          </a:p>
          <a:p>
            <a:pPr marL="0" indent="0">
              <a:buNone/>
            </a:pPr>
            <a:endParaRPr lang="lt-LT" sz="4000" dirty="0"/>
          </a:p>
        </p:txBody>
      </p:sp>
    </p:spTree>
    <p:extLst>
      <p:ext uri="{BB962C8B-B14F-4D97-AF65-F5344CB8AC3E}">
        <p14:creationId xmlns:p14="http://schemas.microsoft.com/office/powerpoint/2010/main" val="4287756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762000" y="174625"/>
            <a:ext cx="10515600" cy="835025"/>
          </a:xfrm>
        </p:spPr>
        <p:txBody>
          <a:bodyPr>
            <a:normAutofit/>
          </a:bodyPr>
          <a:lstStyle/>
          <a:p>
            <a:pPr algn="ctr"/>
            <a:r>
              <a:rPr lang="lt-LT" b="1" dirty="0" smtClean="0">
                <a:solidFill>
                  <a:srgbClr val="0070C0"/>
                </a:solidFill>
              </a:rPr>
              <a:t>4. Integruota slauga (2)</a:t>
            </a:r>
            <a:endParaRPr lang="lt-LT" b="1" dirty="0"/>
          </a:p>
        </p:txBody>
      </p:sp>
      <p:sp>
        <p:nvSpPr>
          <p:cNvPr id="3" name="Turinio vietos rezervavimo ženklas 2"/>
          <p:cNvSpPr>
            <a:spLocks noGrp="1"/>
          </p:cNvSpPr>
          <p:nvPr>
            <p:ph idx="1"/>
          </p:nvPr>
        </p:nvSpPr>
        <p:spPr>
          <a:xfrm>
            <a:off x="438150" y="1200150"/>
            <a:ext cx="11487150" cy="5295899"/>
          </a:xfrm>
        </p:spPr>
        <p:txBody>
          <a:bodyPr/>
          <a:lstStyle/>
          <a:p>
            <a:pPr marL="0" indent="0">
              <a:buNone/>
            </a:pPr>
            <a:r>
              <a:rPr lang="lt-LT" b="1" dirty="0" smtClean="0"/>
              <a:t>Siekiama tokių tikslų</a:t>
            </a:r>
            <a:r>
              <a:rPr lang="lt-LT" dirty="0" smtClean="0"/>
              <a:t>:</a:t>
            </a:r>
          </a:p>
          <a:p>
            <a:pPr marL="0" indent="0">
              <a:buNone/>
            </a:pPr>
            <a:r>
              <a:rPr lang="lt-LT" dirty="0" smtClean="0"/>
              <a:t>- pagerinti integruotos priežiūros paslaugų kokybę, įskaitant skubios greitosios pagalbos paslaugas;</a:t>
            </a:r>
          </a:p>
          <a:p>
            <a:pPr>
              <a:buFontTx/>
              <a:buChar char="-"/>
            </a:pPr>
            <a:r>
              <a:rPr lang="lt-LT" dirty="0" smtClean="0"/>
              <a:t>skatinti aktyvų senėjimą įskaitant sveiką mitybą;</a:t>
            </a:r>
          </a:p>
          <a:p>
            <a:pPr>
              <a:buFontTx/>
              <a:buChar char="-"/>
            </a:pPr>
            <a:r>
              <a:rPr lang="lt-LT" dirty="0" smtClean="0"/>
              <a:t>stiprinti sveikatos priežiūros specialistų, slaugytojų mokymą, sveikatos sutrikimų prevencijai/atstatymui suvaldyti, įskaitant, pavyzdžiui, burnos sveikatą, atsigavimą po nedidelių ligų, gerinti </a:t>
            </a:r>
            <a:r>
              <a:rPr lang="lt-LT" dirty="0" err="1" smtClean="0"/>
              <a:t>judumą</a:t>
            </a:r>
            <a:r>
              <a:rPr lang="lt-LT" dirty="0" smtClean="0"/>
              <a:t>;</a:t>
            </a:r>
          </a:p>
          <a:p>
            <a:pPr>
              <a:buFontTx/>
              <a:buChar char="-"/>
            </a:pPr>
            <a:r>
              <a:rPr lang="lt-LT" dirty="0"/>
              <a:t>t</a:t>
            </a:r>
            <a:r>
              <a:rPr lang="lt-LT" dirty="0" smtClean="0"/>
              <a:t>obulinti slaugytojų skaitmeninius įgūdžius;</a:t>
            </a:r>
          </a:p>
          <a:p>
            <a:pPr>
              <a:buFontTx/>
              <a:buChar char="-"/>
            </a:pPr>
            <a:r>
              <a:rPr lang="lt-LT" dirty="0" smtClean="0"/>
              <a:t>pagerinti vyresnio amžiaus žmonių, įskaitant kaimo vietovėse gyvenančius vyresnio amžiaus žmones, socialinį ryšį, kad būtų išvengta socialinės izoliacijos</a:t>
            </a:r>
            <a:endParaRPr lang="lt-LT" dirty="0"/>
          </a:p>
        </p:txBody>
      </p:sp>
    </p:spTree>
    <p:extLst>
      <p:ext uri="{BB962C8B-B14F-4D97-AF65-F5344CB8AC3E}">
        <p14:creationId xmlns:p14="http://schemas.microsoft.com/office/powerpoint/2010/main" val="1352494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361950" y="193675"/>
            <a:ext cx="11449049" cy="835025"/>
          </a:xfrm>
        </p:spPr>
        <p:txBody>
          <a:bodyPr>
            <a:normAutofit/>
          </a:bodyPr>
          <a:lstStyle/>
          <a:p>
            <a:pPr algn="ctr"/>
            <a:r>
              <a:rPr lang="lt-LT" b="1" dirty="0" smtClean="0">
                <a:solidFill>
                  <a:srgbClr val="0070C0"/>
                </a:solidFill>
              </a:rPr>
              <a:t>4. Integruota slauga (3)</a:t>
            </a:r>
            <a:endParaRPr lang="lt-LT" b="1" dirty="0"/>
          </a:p>
        </p:txBody>
      </p:sp>
      <p:sp>
        <p:nvSpPr>
          <p:cNvPr id="3" name="Turinio vietos rezervavimo ženklas 2"/>
          <p:cNvSpPr>
            <a:spLocks noGrp="1"/>
          </p:cNvSpPr>
          <p:nvPr>
            <p:ph idx="1"/>
          </p:nvPr>
        </p:nvSpPr>
        <p:spPr>
          <a:xfrm>
            <a:off x="361950" y="1238250"/>
            <a:ext cx="11449050" cy="5143500"/>
          </a:xfrm>
        </p:spPr>
        <p:txBody>
          <a:bodyPr>
            <a:normAutofit/>
          </a:bodyPr>
          <a:lstStyle/>
          <a:p>
            <a:pPr marL="0" indent="0">
              <a:buNone/>
            </a:pPr>
            <a:r>
              <a:rPr lang="lt-LT" sz="5400" dirty="0" smtClean="0"/>
              <a:t>Tikimasi, kad pasaulinė IRT sprendimų, skirtų sveikatos priežiūros stebėsenai privačiuose namuose, rinka išaugs nuo beveik 10,7 mlrd. Eurų 2016 m. Iki maždaug 31,5 euro 2021 m. </a:t>
            </a:r>
            <a:endParaRPr lang="lt-LT" sz="5400" dirty="0"/>
          </a:p>
        </p:txBody>
      </p:sp>
    </p:spTree>
    <p:extLst>
      <p:ext uri="{BB962C8B-B14F-4D97-AF65-F5344CB8AC3E}">
        <p14:creationId xmlns:p14="http://schemas.microsoft.com/office/powerpoint/2010/main" val="2292187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95300" y="1"/>
            <a:ext cx="11163300" cy="851333"/>
          </a:xfrm>
        </p:spPr>
        <p:txBody>
          <a:bodyPr>
            <a:normAutofit/>
          </a:bodyPr>
          <a:lstStyle/>
          <a:p>
            <a:pPr lvl="0" algn="ctr"/>
            <a:r>
              <a:rPr lang="lt-LT" b="1" dirty="0" smtClean="0">
                <a:solidFill>
                  <a:srgbClr val="0070C0"/>
                </a:solidFill>
              </a:rPr>
              <a:t>5. Amžiui palankus būstas (1)</a:t>
            </a:r>
            <a:endParaRPr lang="lt-LT" b="1" dirty="0"/>
          </a:p>
        </p:txBody>
      </p:sp>
      <p:sp>
        <p:nvSpPr>
          <p:cNvPr id="3" name="Turinio vietos rezervavimo ženklas 2"/>
          <p:cNvSpPr txBox="1">
            <a:spLocks noGrp="1"/>
          </p:cNvSpPr>
          <p:nvPr>
            <p:ph idx="1"/>
          </p:nvPr>
        </p:nvSpPr>
        <p:spPr>
          <a:xfrm>
            <a:off x="495300" y="1009650"/>
            <a:ext cx="11163300" cy="5848350"/>
          </a:xfrm>
        </p:spPr>
        <p:txBody>
          <a:bodyPr>
            <a:normAutofit fontScale="70000" lnSpcReduction="20000"/>
          </a:bodyPr>
          <a:lstStyle/>
          <a:p>
            <a:pPr marL="0" indent="0">
              <a:buNone/>
            </a:pPr>
            <a:r>
              <a:rPr lang="lt-LT" sz="5200" b="1" dirty="0" smtClean="0"/>
              <a:t>Aktualumas. Tyrimai rodo, kad:</a:t>
            </a:r>
          </a:p>
          <a:p>
            <a:pPr marL="0" indent="0">
              <a:buNone/>
            </a:pPr>
            <a:r>
              <a:rPr lang="lt-LT" sz="5200" b="1" dirty="0"/>
              <a:t>-</a:t>
            </a:r>
            <a:r>
              <a:rPr lang="lt-LT" sz="5200" dirty="0" smtClean="0"/>
              <a:t> maždaug 90% vyresnio amžiaus žmonių sendami nori likti ir gyventi savo namuose;</a:t>
            </a:r>
          </a:p>
          <a:p>
            <a:pPr marL="0" indent="0">
              <a:buNone/>
            </a:pPr>
            <a:r>
              <a:rPr lang="lt-LT" sz="5200" dirty="0" smtClean="0"/>
              <a:t> - tarp vyresnio amžiaus žmonių, kuriems reikalinga kasdienė pagalba ar nuolatinė sveikatos priežiūra, tokių yra virš 82%;</a:t>
            </a:r>
          </a:p>
          <a:p>
            <a:pPr marL="0" indent="0">
              <a:buNone/>
            </a:pPr>
            <a:r>
              <a:rPr lang="lt-LT" sz="5200" dirty="0" smtClean="0"/>
              <a:t>    Tuo tarpu, dauguma dabartinio ES būsto fondo skirta tam tikram namų ūkiui:  vienišam asmeniui, poroms be vaikų, šeimoms ir pan. Rinka lemia, kad pasiūla atitiktų poreikius, dėl to namai - butai nėra pritaikyti pagyvenusiems žmonėms.</a:t>
            </a:r>
          </a:p>
          <a:p>
            <a:pPr marL="0" indent="0">
              <a:buNone/>
            </a:pPr>
            <a:endParaRPr lang="lt-LT" sz="4000" dirty="0" smtClean="0"/>
          </a:p>
          <a:p>
            <a:pPr marL="0" indent="0">
              <a:buNone/>
            </a:pPr>
            <a:r>
              <a:rPr lang="lt-LT" sz="4000" dirty="0" smtClean="0"/>
              <a:t> </a:t>
            </a:r>
          </a:p>
        </p:txBody>
      </p:sp>
    </p:spTree>
    <p:extLst>
      <p:ext uri="{BB962C8B-B14F-4D97-AF65-F5344CB8AC3E}">
        <p14:creationId xmlns:p14="http://schemas.microsoft.com/office/powerpoint/2010/main" val="40958508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400050" y="228601"/>
            <a:ext cx="11353800" cy="819150"/>
          </a:xfrm>
        </p:spPr>
        <p:txBody>
          <a:bodyPr>
            <a:normAutofit/>
          </a:bodyPr>
          <a:lstStyle/>
          <a:p>
            <a:pPr algn="ctr"/>
            <a:r>
              <a:rPr lang="lt-LT" b="1" dirty="0" smtClean="0">
                <a:solidFill>
                  <a:srgbClr val="0070C0"/>
                </a:solidFill>
              </a:rPr>
              <a:t>5. Amžiui palankus būstas (2)</a:t>
            </a:r>
            <a:endParaRPr lang="lt-LT" b="1" dirty="0"/>
          </a:p>
        </p:txBody>
      </p:sp>
      <p:sp>
        <p:nvSpPr>
          <p:cNvPr id="3" name="Turinio vietos rezervavimo ženklas 2"/>
          <p:cNvSpPr>
            <a:spLocks noGrp="1"/>
          </p:cNvSpPr>
          <p:nvPr>
            <p:ph idx="1"/>
          </p:nvPr>
        </p:nvSpPr>
        <p:spPr>
          <a:xfrm>
            <a:off x="400050" y="1047752"/>
            <a:ext cx="11353800" cy="5410198"/>
          </a:xfrm>
        </p:spPr>
        <p:txBody>
          <a:bodyPr>
            <a:normAutofit lnSpcReduction="10000"/>
          </a:bodyPr>
          <a:lstStyle/>
          <a:p>
            <a:pPr marL="0" indent="0">
              <a:buNone/>
            </a:pPr>
            <a:r>
              <a:rPr lang="lt-LT" b="1" dirty="0" smtClean="0"/>
              <a:t>Kaip spręsti</a:t>
            </a:r>
            <a:r>
              <a:rPr lang="lt-LT" dirty="0" smtClean="0"/>
              <a:t>:</a:t>
            </a:r>
          </a:p>
          <a:p>
            <a:pPr marL="0" indent="0">
              <a:buNone/>
            </a:pPr>
            <a:r>
              <a:rPr lang="lt-LT" dirty="0" smtClean="0"/>
              <a:t>- naujų modulinių namų, skirtų pertvarkyti erdves (pvz., sumažinti), statyba būtų reikšmingas žingsnis, kas padėtų atverti didžiulį nepakankamai išnaudotą būsto fondo pajėgumą, kur šiandien dideliuose namuose gyvena vieniši žmonės, o jauniems žmonėms apskritai trūksta gyvenamojo ploto;</a:t>
            </a:r>
          </a:p>
          <a:p>
            <a:pPr>
              <a:buFontTx/>
              <a:buChar char="-"/>
            </a:pPr>
            <a:r>
              <a:rPr lang="lt-LT" dirty="0" smtClean="0"/>
              <a:t>ergonomiškas dizainas ir pritaikymai (pvz., didesnės durys ir pritaikyti dušai) galėtų labai prisidėti prie to, kad namai būtų tinkami įvairaus amžiaus žmonėms;</a:t>
            </a:r>
          </a:p>
          <a:p>
            <a:pPr>
              <a:buFontTx/>
              <a:buChar char="-"/>
            </a:pPr>
            <a:r>
              <a:rPr lang="lt-LT" dirty="0" smtClean="0"/>
              <a:t>tokie nauji pastatai galėtų būti aprūpinti išmaniųjų namų technologijomis, kurios padėtų užtikrinti vyresnio amžiaus žmonių saugumą ir komfortą. suteikiant žmonėms galimybę ilgiau gyventi savo namuose;</a:t>
            </a:r>
          </a:p>
          <a:p>
            <a:pPr>
              <a:buFontTx/>
              <a:buChar char="-"/>
            </a:pPr>
            <a:r>
              <a:rPr lang="lt-LT" dirty="0" smtClean="0"/>
              <a:t>pritaikomų būstų kūrimas ir protingų namų sprendimų diegimas turėtų būti išplėstas socialiniams ir nuomojamiems būstams, viešbučiams. </a:t>
            </a:r>
          </a:p>
          <a:p>
            <a:pPr marL="0" indent="0">
              <a:buNone/>
            </a:pPr>
            <a:endParaRPr lang="lt-LT" dirty="0" smtClean="0"/>
          </a:p>
          <a:p>
            <a:pPr marL="0" indent="0">
              <a:buNone/>
            </a:pPr>
            <a:endParaRPr lang="lt-LT" dirty="0"/>
          </a:p>
        </p:txBody>
      </p:sp>
    </p:spTree>
    <p:extLst>
      <p:ext uri="{BB962C8B-B14F-4D97-AF65-F5344CB8AC3E}">
        <p14:creationId xmlns:p14="http://schemas.microsoft.com/office/powerpoint/2010/main" val="24644155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419100" y="212725"/>
            <a:ext cx="11372850" cy="777875"/>
          </a:xfrm>
        </p:spPr>
        <p:txBody>
          <a:bodyPr/>
          <a:lstStyle/>
          <a:p>
            <a:pPr algn="ctr"/>
            <a:r>
              <a:rPr lang="lt-LT" b="1" dirty="0" smtClean="0">
                <a:solidFill>
                  <a:srgbClr val="0070C0"/>
                </a:solidFill>
              </a:rPr>
              <a:t>5. Amžiui palankus būstas (3)</a:t>
            </a:r>
            <a:endParaRPr lang="lt-LT" b="1" dirty="0"/>
          </a:p>
        </p:txBody>
      </p:sp>
      <p:sp>
        <p:nvSpPr>
          <p:cNvPr id="3" name="Turinio vietos rezervavimo ženklas 2"/>
          <p:cNvSpPr>
            <a:spLocks noGrp="1"/>
          </p:cNvSpPr>
          <p:nvPr>
            <p:ph idx="1"/>
          </p:nvPr>
        </p:nvSpPr>
        <p:spPr>
          <a:xfrm>
            <a:off x="419100" y="1181100"/>
            <a:ext cx="11372850" cy="5276849"/>
          </a:xfrm>
        </p:spPr>
        <p:txBody>
          <a:bodyPr>
            <a:normAutofit/>
          </a:bodyPr>
          <a:lstStyle/>
          <a:p>
            <a:pPr marL="0" indent="0">
              <a:buNone/>
            </a:pPr>
            <a:r>
              <a:rPr lang="lt-LT" sz="3600" dirty="0" smtClean="0"/>
              <a:t>- Bendra statybos darbų vertė ES 2015 m. sudarė 1 2414 milijardus eurų, arba 8,5 procento BVP. Statybos sektoriaus  užimtieji ES sudaro 8,6%  viso užimtumo. 49% statybos darbų yra susiję su reabilitacija ir priežiūra, (27,7%) bei naujų namų statyba (21,3%).</a:t>
            </a:r>
          </a:p>
          <a:p>
            <a:pPr marL="0" indent="0">
              <a:buNone/>
            </a:pPr>
            <a:r>
              <a:rPr lang="lt-LT" sz="3600" dirty="0"/>
              <a:t>-</a:t>
            </a:r>
            <a:r>
              <a:rPr lang="lt-LT" sz="3600" dirty="0" smtClean="0"/>
              <a:t> Prognozuojama, kad pasaulinė išmaniųjų namų rinka 2020 m. turėtų sudaryti 55,8 mlrd. eurų. ES išmaniųjų namų rinkos dydis 2019 m. turėjo sudaryti 15,5 mlrd. eurų, o 50 milijonų namų Vakarų Europoje turėjo būti  įdiegta išmaniųjų namų technologija“. </a:t>
            </a:r>
            <a:endParaRPr lang="lt-LT" sz="3600" dirty="0"/>
          </a:p>
        </p:txBody>
      </p:sp>
    </p:spTree>
    <p:extLst>
      <p:ext uri="{BB962C8B-B14F-4D97-AF65-F5344CB8AC3E}">
        <p14:creationId xmlns:p14="http://schemas.microsoft.com/office/powerpoint/2010/main" val="21568286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57200" y="152401"/>
            <a:ext cx="11201400" cy="851333"/>
          </a:xfrm>
        </p:spPr>
        <p:txBody>
          <a:bodyPr>
            <a:normAutofit/>
          </a:bodyPr>
          <a:lstStyle/>
          <a:p>
            <a:pPr lvl="0" algn="ctr"/>
            <a:r>
              <a:rPr lang="lt-LT" sz="4000" b="1" dirty="0">
                <a:solidFill>
                  <a:srgbClr val="0070C0"/>
                </a:solidFill>
              </a:rPr>
              <a:t>6</a:t>
            </a:r>
            <a:r>
              <a:rPr lang="lt-LT" sz="4000" b="1" dirty="0" smtClean="0">
                <a:solidFill>
                  <a:srgbClr val="0070C0"/>
                </a:solidFill>
              </a:rPr>
              <a:t>. Aktyvaus ir sveiko gyvenimo būdo propagavimas(1)</a:t>
            </a:r>
            <a:endParaRPr lang="lt-LT" sz="4000" b="1" dirty="0"/>
          </a:p>
        </p:txBody>
      </p:sp>
      <p:sp>
        <p:nvSpPr>
          <p:cNvPr id="3" name="Turinio vietos rezervavimo ženklas 2"/>
          <p:cNvSpPr txBox="1">
            <a:spLocks noGrp="1"/>
          </p:cNvSpPr>
          <p:nvPr>
            <p:ph idx="1"/>
          </p:nvPr>
        </p:nvSpPr>
        <p:spPr>
          <a:xfrm>
            <a:off x="457200" y="1003735"/>
            <a:ext cx="11201400" cy="5854264"/>
          </a:xfrm>
        </p:spPr>
        <p:txBody>
          <a:bodyPr>
            <a:normAutofit/>
          </a:bodyPr>
          <a:lstStyle/>
          <a:p>
            <a:pPr>
              <a:buFontTx/>
              <a:buChar char="-"/>
            </a:pPr>
            <a:r>
              <a:rPr lang="lt-LT" sz="4400" dirty="0" smtClean="0"/>
              <a:t>Tikėtina gyvenimo trukmė visoje ES gerokai pailgėjo iki 78,1 m. vyrams ir moterų 83,6 metų moterims 2015 m. – </a:t>
            </a:r>
          </a:p>
          <a:p>
            <a:pPr>
              <a:buFontTx/>
              <a:buChar char="-"/>
            </a:pPr>
            <a:r>
              <a:rPr lang="lt-LT" sz="4400" dirty="0" smtClean="0"/>
              <a:t>tačiau, vidutiniškai sveiko gyvenimo metai yra 61,4 m. vyrams ir 61,8 m. moterims;</a:t>
            </a:r>
          </a:p>
          <a:p>
            <a:pPr>
              <a:buFontTx/>
              <a:buChar char="-"/>
            </a:pPr>
            <a:r>
              <a:rPr lang="lt-LT" sz="4400" dirty="0"/>
              <a:t>v</a:t>
            </a:r>
            <a:r>
              <a:rPr lang="lt-LT" sz="4400" dirty="0" smtClean="0"/>
              <a:t>yrų gyvenimo trukmė sulaukus 65 metų yra 18,2 metų, moterų - 21,6 metų, o sveiko gyvenimo metų sulaukus 65 m. - 8,6 metai abiem lytims. </a:t>
            </a:r>
            <a:endParaRPr lang="lt-LT" sz="4400" dirty="0"/>
          </a:p>
        </p:txBody>
      </p:sp>
    </p:spTree>
    <p:extLst>
      <p:ext uri="{BB962C8B-B14F-4D97-AF65-F5344CB8AC3E}">
        <p14:creationId xmlns:p14="http://schemas.microsoft.com/office/powerpoint/2010/main" val="20359228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381000" y="136525"/>
            <a:ext cx="11296650" cy="1006475"/>
          </a:xfrm>
        </p:spPr>
        <p:txBody>
          <a:bodyPr>
            <a:normAutofit fontScale="90000"/>
          </a:bodyPr>
          <a:lstStyle/>
          <a:p>
            <a:r>
              <a:rPr lang="lt-LT" b="1" dirty="0" smtClean="0">
                <a:solidFill>
                  <a:srgbClr val="0070C0"/>
                </a:solidFill>
              </a:rPr>
              <a:t>6. Aktyvaus ir sveiko gyvenimo būdo propagavimas(2)</a:t>
            </a:r>
            <a:endParaRPr lang="lt-LT" b="1" dirty="0"/>
          </a:p>
        </p:txBody>
      </p:sp>
      <p:sp>
        <p:nvSpPr>
          <p:cNvPr id="3" name="Turinio vietos rezervavimo ženklas 2"/>
          <p:cNvSpPr>
            <a:spLocks noGrp="1"/>
          </p:cNvSpPr>
          <p:nvPr>
            <p:ph idx="1"/>
          </p:nvPr>
        </p:nvSpPr>
        <p:spPr>
          <a:xfrm>
            <a:off x="381000" y="1143000"/>
            <a:ext cx="11296650" cy="5486399"/>
          </a:xfrm>
        </p:spPr>
        <p:txBody>
          <a:bodyPr>
            <a:normAutofit lnSpcReduction="10000"/>
          </a:bodyPr>
          <a:lstStyle/>
          <a:p>
            <a:pPr marL="0" indent="0">
              <a:buNone/>
            </a:pPr>
            <a:r>
              <a:rPr lang="lt-LT" dirty="0" smtClean="0"/>
              <a:t>Šio gyvenimo būdo propagavimui būtų labai naudingas toks centras, kuriame būtų kaupiamos patikimos žinios apie pagyvenusiems žmonės tinkamą gyvenimo būdą:</a:t>
            </a:r>
          </a:p>
          <a:p>
            <a:pPr>
              <a:buFontTx/>
              <a:buChar char="-"/>
            </a:pPr>
            <a:r>
              <a:rPr lang="lt-LT" dirty="0" smtClean="0"/>
              <a:t>mitybą, dantų priežiūrą, mankštos;</a:t>
            </a:r>
          </a:p>
          <a:p>
            <a:pPr>
              <a:buFontTx/>
              <a:buChar char="-"/>
            </a:pPr>
            <a:r>
              <a:rPr lang="lt-LT" dirty="0" smtClean="0"/>
              <a:t>būtų patariama, kaip pagerinti ištvermę, koncentraciją, atmintį, miegą virškinimą;</a:t>
            </a:r>
          </a:p>
          <a:p>
            <a:pPr>
              <a:buFontTx/>
              <a:buChar char="-"/>
            </a:pPr>
            <a:r>
              <a:rPr lang="lt-LT" dirty="0" smtClean="0"/>
              <a:t>būtų siūlomi individualūs gyvenimo būdo patarimai.</a:t>
            </a:r>
          </a:p>
          <a:p>
            <a:pPr marL="0" indent="0">
              <a:buNone/>
            </a:pPr>
            <a:r>
              <a:rPr lang="lt-LT" dirty="0" smtClean="0"/>
              <a:t>Toks centras, remdamasis nešiojamomis technologijomis, galėtų integruoti asmens duomenis. Žmonėms galėtų būti suteikta teisė stebėti savo sveikatos būklę, o surinkti duomenys būtų naudojami sveikatos patikrinimams. Nešiojamos technologijos neabejotinai turi didžiulį potencialą vyresnio amžiaus žmonėms, tačiau neišsprendus dabartinių saugumo problemų, tokios technologijos tarp vyresnių žmonių plis lėtai. </a:t>
            </a:r>
            <a:endParaRPr lang="lt-LT" dirty="0"/>
          </a:p>
        </p:txBody>
      </p:sp>
    </p:spTree>
    <p:extLst>
      <p:ext uri="{BB962C8B-B14F-4D97-AF65-F5344CB8AC3E}">
        <p14:creationId xmlns:p14="http://schemas.microsoft.com/office/powerpoint/2010/main" val="1087276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as 1"/>
          <p:cNvSpPr>
            <a:spLocks noGrp="1"/>
          </p:cNvSpPr>
          <p:nvPr>
            <p:ph type="title"/>
          </p:nvPr>
        </p:nvSpPr>
        <p:spPr>
          <a:xfrm>
            <a:off x="361950" y="365125"/>
            <a:ext cx="10991850" cy="835025"/>
          </a:xfrm>
        </p:spPr>
        <p:txBody>
          <a:bodyPr>
            <a:normAutofit/>
          </a:bodyPr>
          <a:lstStyle/>
          <a:p>
            <a:pPr algn="ctr"/>
            <a:r>
              <a:rPr lang="lt-LT" sz="4000" b="1" dirty="0">
                <a:solidFill>
                  <a:srgbClr val="0070C0"/>
                </a:solidFill>
              </a:rPr>
              <a:t>Kaip buvo identifikuotos </a:t>
            </a:r>
            <a:r>
              <a:rPr lang="lt-LT" sz="4000" b="1" dirty="0" smtClean="0">
                <a:solidFill>
                  <a:srgbClr val="0070C0"/>
                </a:solidFill>
              </a:rPr>
              <a:t>perspektyviausios sritys</a:t>
            </a:r>
            <a:endParaRPr lang="lt-LT" sz="4000" b="1" dirty="0">
              <a:solidFill>
                <a:srgbClr val="0070C0"/>
              </a:solidFill>
            </a:endParaRPr>
          </a:p>
        </p:txBody>
      </p:sp>
      <p:sp>
        <p:nvSpPr>
          <p:cNvPr id="3" name="Turinio vietos rezervavimo ženklas 2"/>
          <p:cNvSpPr>
            <a:spLocks noGrp="1"/>
          </p:cNvSpPr>
          <p:nvPr>
            <p:ph idx="1"/>
          </p:nvPr>
        </p:nvSpPr>
        <p:spPr>
          <a:xfrm>
            <a:off x="361950" y="1200150"/>
            <a:ext cx="10991850" cy="5334000"/>
          </a:xfrm>
        </p:spPr>
        <p:txBody>
          <a:bodyPr>
            <a:normAutofit/>
          </a:bodyPr>
          <a:lstStyle/>
          <a:p>
            <a:pPr marL="0" indent="0">
              <a:buNone/>
            </a:pPr>
            <a:r>
              <a:rPr lang="lt-LT" sz="3600" dirty="0" smtClean="0"/>
              <a:t>Šioje dalyje pateikiame dešimt galimų sričių  kuriomis galėtų vykti sidabrinės ekonomikos plėtra tikslu palaikyti pagyvenusių žmonių gyvenimo kokybę</a:t>
            </a:r>
          </a:p>
          <a:p>
            <a:pPr marL="0" indent="0">
              <a:buNone/>
            </a:pPr>
            <a:r>
              <a:rPr lang="lt-LT" sz="3600" dirty="0" smtClean="0"/>
              <a:t>Jos buvo identifikuotos:</a:t>
            </a:r>
          </a:p>
          <a:p>
            <a:pPr>
              <a:buFontTx/>
              <a:buChar char="-"/>
            </a:pPr>
            <a:r>
              <a:rPr lang="lt-LT" sz="3600" dirty="0" smtClean="0"/>
              <a:t>įvairių tyrimų metu analizuojant mokslinę literatūrą;</a:t>
            </a:r>
          </a:p>
          <a:p>
            <a:pPr>
              <a:buFontTx/>
              <a:buChar char="-"/>
            </a:pPr>
            <a:r>
              <a:rPr lang="lt-LT" sz="3600" dirty="0" smtClean="0"/>
              <a:t>apklausiant bendruomenių narius;</a:t>
            </a:r>
          </a:p>
          <a:p>
            <a:pPr>
              <a:buFontTx/>
              <a:buChar char="-"/>
            </a:pPr>
            <a:r>
              <a:rPr lang="lt-LT" sz="3600" dirty="0" smtClean="0"/>
              <a:t>organizuojant fokus grupes su bendruomenių atstovais ir specialistais profesionalais.</a:t>
            </a:r>
            <a:endParaRPr lang="lt-LT" sz="3600" dirty="0"/>
          </a:p>
        </p:txBody>
      </p:sp>
    </p:spTree>
    <p:extLst>
      <p:ext uri="{BB962C8B-B14F-4D97-AF65-F5344CB8AC3E}">
        <p14:creationId xmlns:p14="http://schemas.microsoft.com/office/powerpoint/2010/main" val="45026601"/>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285751" y="144055"/>
            <a:ext cx="11582398" cy="661531"/>
          </a:xfrm>
        </p:spPr>
        <p:txBody>
          <a:bodyPr>
            <a:noAutofit/>
          </a:bodyPr>
          <a:lstStyle/>
          <a:p>
            <a:pPr lvl="0" algn="ctr"/>
            <a:r>
              <a:rPr lang="lt-LT" sz="2400" b="1" dirty="0" smtClean="0">
                <a:solidFill>
                  <a:srgbClr val="0070C0"/>
                </a:solidFill>
              </a:rPr>
              <a:t>6. Aktyvaus ir sveiko gyvenimo būdo propagavimas. Sektorių</a:t>
            </a:r>
            <a:r>
              <a:rPr lang="lt-LT" sz="2400" b="1" dirty="0">
                <a:solidFill>
                  <a:srgbClr val="0070C0"/>
                </a:solidFill>
              </a:rPr>
              <a:t>, susijusių su aktyvaus ir sveiko gyvenimo būdo palaikymu, </a:t>
            </a:r>
            <a:r>
              <a:rPr lang="lt-LT" sz="2400" b="1" dirty="0" smtClean="0">
                <a:solidFill>
                  <a:srgbClr val="0070C0"/>
                </a:solidFill>
              </a:rPr>
              <a:t>apžvalga (3)</a:t>
            </a:r>
            <a:endParaRPr lang="lt-LT" sz="2400" b="1" dirty="0">
              <a:solidFill>
                <a:srgbClr val="0070C0"/>
              </a:solidFill>
            </a:endParaRPr>
          </a:p>
        </p:txBody>
      </p:sp>
      <p:graphicFrame>
        <p:nvGraphicFramePr>
          <p:cNvPr id="3" name="Turinio vietos rezervavimo ženklas 3"/>
          <p:cNvGraphicFramePr>
            <a:graphicFrameLocks noGrp="1"/>
          </p:cNvGraphicFramePr>
          <p:nvPr>
            <p:ph idx="1"/>
            <p:extLst>
              <p:ext uri="{D42A27DB-BD31-4B8C-83A1-F6EECF244321}">
                <p14:modId xmlns:p14="http://schemas.microsoft.com/office/powerpoint/2010/main" val="457053183"/>
              </p:ext>
            </p:extLst>
          </p:nvPr>
        </p:nvGraphicFramePr>
        <p:xfrm>
          <a:off x="285750" y="967261"/>
          <a:ext cx="11582399" cy="6328759"/>
        </p:xfrm>
        <a:graphic>
          <a:graphicData uri="http://schemas.openxmlformats.org/drawingml/2006/table">
            <a:tbl>
              <a:tblPr>
                <a:effectLst/>
                <a:tableStyleId>{5C22544A-7EE6-4342-B048-85BDC9FD1C3A}</a:tableStyleId>
              </a:tblPr>
              <a:tblGrid>
                <a:gridCol w="2571750"/>
                <a:gridCol w="9010649"/>
              </a:tblGrid>
              <a:tr h="518638">
                <a:tc>
                  <a:txBody>
                    <a:bodyPr/>
                    <a:lstStyle/>
                    <a:p>
                      <a:pPr lvl="0" indent="457200" algn="ctr">
                        <a:lnSpc>
                          <a:spcPct val="107000"/>
                        </a:lnSpc>
                        <a:spcAft>
                          <a:spcPts val="600"/>
                        </a:spcAft>
                      </a:pPr>
                      <a:r>
                        <a:rPr lang="en-US" sz="2400" b="1" dirty="0" smtClean="0"/>
                        <a:t>S</a:t>
                      </a:r>
                      <a:r>
                        <a:rPr lang="lt-LT" sz="2400" b="1" dirty="0" err="1" smtClean="0"/>
                        <a:t>ektorius</a:t>
                      </a:r>
                      <a:endParaRPr lang="lt-LT" sz="2400" b="1" dirty="0">
                        <a:latin typeface="Times New Roman" pitchFamily="18"/>
                        <a:ea typeface="Calibri" pitchFamily="34"/>
                        <a:cs typeface="Times New Roman" pitchFamily="18"/>
                      </a:endParaRPr>
                    </a:p>
                  </a:txBody>
                  <a:tcPr marL="68580" marR="68580" marT="0" marB="0"/>
                </a:tc>
                <a:tc>
                  <a:txBody>
                    <a:bodyPr/>
                    <a:lstStyle/>
                    <a:p>
                      <a:pPr lvl="0" indent="457200" algn="ctr">
                        <a:lnSpc>
                          <a:spcPct val="107000"/>
                        </a:lnSpc>
                        <a:spcAft>
                          <a:spcPts val="600"/>
                        </a:spcAft>
                      </a:pPr>
                      <a:r>
                        <a:rPr lang="en-US" sz="2400" b="1" dirty="0" smtClean="0"/>
                        <a:t>Id</a:t>
                      </a:r>
                      <a:r>
                        <a:rPr lang="lt-LT" sz="2400" b="1" dirty="0" smtClean="0"/>
                        <a:t>ėja</a:t>
                      </a:r>
                      <a:endParaRPr lang="lt-LT" sz="2400" b="1" dirty="0">
                        <a:latin typeface="Times New Roman" pitchFamily="18"/>
                        <a:ea typeface="Calibri" pitchFamily="34"/>
                        <a:cs typeface="Times New Roman" pitchFamily="18"/>
                      </a:endParaRPr>
                    </a:p>
                  </a:txBody>
                  <a:tcPr marL="68580" marR="68580" marT="0" marB="0"/>
                </a:tc>
              </a:tr>
              <a:tr h="2533650">
                <a:tc>
                  <a:txBody>
                    <a:bodyPr/>
                    <a:lstStyle/>
                    <a:p>
                      <a:pPr lvl="0" indent="457200" algn="l">
                        <a:lnSpc>
                          <a:spcPct val="107000"/>
                        </a:lnSpc>
                        <a:spcAft>
                          <a:spcPts val="600"/>
                        </a:spcAft>
                      </a:pPr>
                      <a:r>
                        <a:rPr lang="lt-LT" sz="2000" dirty="0" smtClean="0"/>
                        <a:t>Nešiojamos technologijos, įskaitant aktyvumo stebėjimo priemones (pvz., akinių apyrankės, laikrodžiai, nešiojami drabužiai) </a:t>
                      </a:r>
                      <a:endParaRPr lang="lt-LT" sz="2000" dirty="0">
                        <a:latin typeface="Times New Roman" pitchFamily="18"/>
                        <a:ea typeface="Calibri" pitchFamily="34"/>
                        <a:cs typeface="Times New Roman" pitchFamily="18"/>
                      </a:endParaRPr>
                    </a:p>
                  </a:txBody>
                  <a:tcPr marL="68580" marR="68580" marT="0" marB="0" anchor="ctr"/>
                </a:tc>
                <a:tc>
                  <a:txBody>
                    <a:bodyPr/>
                    <a:lstStyle/>
                    <a:p>
                      <a:r>
                        <a:rPr lang="lt-LT" sz="2000" dirty="0" smtClean="0"/>
                        <a:t>Naujos integruotos technologijas ir/arba nešiojamos technologijos įgalina rinkti informaciją apie paciento sveikatą  būklę </a:t>
                      </a:r>
                      <a:r>
                        <a:rPr lang="lt-LT" sz="2000" dirty="0" err="1" smtClean="0"/>
                        <a:t>online</a:t>
                      </a:r>
                      <a:r>
                        <a:rPr lang="lt-LT" sz="2000" dirty="0" smtClean="0"/>
                        <a:t> rėžimu ir, esant reikalui, teikti pasiūlymus. Surinktais duomenimis gali būti naudojamas atliekant sveikatos patikrinimus. Galima sudaryti individualius kūno </a:t>
                      </a:r>
                      <a:r>
                        <a:rPr lang="lt-LT" sz="2000" dirty="0" err="1" smtClean="0"/>
                        <a:t>rengybos</a:t>
                      </a:r>
                      <a:r>
                        <a:rPr lang="lt-LT" sz="2000" dirty="0" smtClean="0"/>
                        <a:t> (</a:t>
                      </a:r>
                      <a:r>
                        <a:rPr lang="lt-LT" sz="2000" dirty="0" err="1" smtClean="0"/>
                        <a:t>fitneso</a:t>
                      </a:r>
                      <a:r>
                        <a:rPr lang="lt-LT" sz="2000" dirty="0" smtClean="0"/>
                        <a:t>) planus, pritaikytus vyresnio amžiaus žmonėms. Dabartiniu metu šių technologijų vystymasis ignoruoja pagyvenusius žmones, kas yra didelė iššvaistyta galimybė. </a:t>
                      </a:r>
                    </a:p>
                  </a:txBody>
                  <a:tcPr marL="68580" marR="68580" marT="0" marB="0"/>
                </a:tc>
              </a:tr>
              <a:tr h="1828800">
                <a:tc>
                  <a:txBody>
                    <a:bodyPr/>
                    <a:lstStyle/>
                    <a:p>
                      <a:pPr lvl="0" indent="457200" algn="l">
                        <a:lnSpc>
                          <a:spcPct val="107000"/>
                        </a:lnSpc>
                        <a:spcAft>
                          <a:spcPts val="600"/>
                        </a:spcAft>
                      </a:pPr>
                      <a:r>
                        <a:rPr lang="pt-BR" sz="2000" dirty="0" smtClean="0"/>
                        <a:t>Funkcionalus maistas ir individuali mityba </a:t>
                      </a:r>
                      <a:endParaRPr lang="lt-LT" sz="2000" dirty="0">
                        <a:latin typeface="Times New Roman" pitchFamily="18"/>
                        <a:ea typeface="Calibri" pitchFamily="34"/>
                        <a:cs typeface="Times New Roman" pitchFamily="18"/>
                      </a:endParaRPr>
                    </a:p>
                  </a:txBody>
                  <a:tcPr marL="68580" marR="68580" marT="0" marB="0" anchor="ctr"/>
                </a:tc>
                <a:tc>
                  <a:txBody>
                    <a:bodyPr/>
                    <a:lstStyle/>
                    <a:p>
                      <a:r>
                        <a:rPr lang="lt-LT" sz="2000" dirty="0" smtClean="0"/>
                        <a:t>Specializuoti maisto produktai ar jo komponentai gali duoti daugiau naudos nei pagrindinė mityba.</a:t>
                      </a:r>
                      <a:r>
                        <a:rPr lang="lt-LT" sz="2000" baseline="0" dirty="0" smtClean="0"/>
                        <a:t> Jie gali būti pritaikyti </a:t>
                      </a:r>
                      <a:r>
                        <a:rPr lang="lt-LT" sz="2000" dirty="0" smtClean="0"/>
                        <a:t>individualiai. Atsiranda galimybė nustatyti konkrečius su amžiumi susijusius poreikius funkcinio maisto rinkoje ir kurti produktus, susijusius su tam tikrų ligų ar būklių prevencija/gydymu/valdymu. Tokių ligų kaip dehidratacija ir osteoporozė, kurios yra labiau paplitusios tarp vyresnių žmonių, galima būtų išvengti ar gydyti taikant individualią mitybą. Tokios ligos, kaip demencija, įskaitant Alzheimerio ligą, taip pat gali būti iššauktos prastos mitybos. </a:t>
                      </a:r>
                    </a:p>
                  </a:txBody>
                  <a:tcPr marL="68580" marR="68580" marT="0" marB="0"/>
                </a:tc>
              </a:tr>
              <a:tr h="1142871">
                <a:tc>
                  <a:txBody>
                    <a:bodyPr/>
                    <a:lstStyle/>
                    <a:p>
                      <a:pPr lvl="0" indent="457200" algn="l">
                        <a:lnSpc>
                          <a:spcPct val="107000"/>
                        </a:lnSpc>
                        <a:spcAft>
                          <a:spcPts val="600"/>
                        </a:spcAft>
                      </a:pPr>
                      <a:r>
                        <a:rPr lang="lt-LT" sz="2000" dirty="0" smtClean="0"/>
                        <a:t>Prevencinė medicina </a:t>
                      </a:r>
                      <a:endParaRPr lang="lt-LT" sz="2000" dirty="0">
                        <a:latin typeface="Times New Roman" pitchFamily="18"/>
                        <a:ea typeface="Calibri" pitchFamily="34"/>
                        <a:cs typeface="Times New Roman" pitchFamily="18"/>
                      </a:endParaRPr>
                    </a:p>
                  </a:txBody>
                  <a:tcPr marL="68580" marR="68580" marT="0" marB="0" anchor="ctr"/>
                </a:tc>
                <a:tc>
                  <a:txBody>
                    <a:bodyPr/>
                    <a:lstStyle/>
                    <a:p>
                      <a:r>
                        <a:rPr lang="lt-LT" sz="2000" dirty="0" smtClean="0"/>
                        <a:t>Nepaisant didėjančio dėmesio prevencinei medicinai, sveikatos priežiūros sistema vis dar daugiausia dėmesio skiria ligų gydymui. Tačiau reikia eiti prie </a:t>
                      </a:r>
                      <a:r>
                        <a:rPr lang="lt-LT" sz="2000" dirty="0" err="1" smtClean="0"/>
                        <a:t>multimodaliniais</a:t>
                      </a:r>
                      <a:r>
                        <a:rPr lang="lt-LT" sz="2000" dirty="0" smtClean="0"/>
                        <a:t> sprendimais grįsta individualizuotos medicinos.</a:t>
                      </a:r>
                      <a:endParaRPr lang="lt-LT" sz="2000" dirty="0"/>
                    </a:p>
                  </a:txBody>
                  <a:tcPr marL="68580" marR="68580" marT="0" marB="0"/>
                </a:tc>
              </a:tr>
            </a:tbl>
          </a:graphicData>
        </a:graphic>
      </p:graphicFrame>
      <p:sp>
        <p:nvSpPr>
          <p:cNvPr id="4" name="Rectangle 1"/>
          <p:cNvSpPr/>
          <p:nvPr/>
        </p:nvSpPr>
        <p:spPr>
          <a:xfrm>
            <a:off x="1524000" y="-17620"/>
            <a:ext cx="646334" cy="492440"/>
          </a:xfrm>
          <a:prstGeom prst="rect">
            <a:avLst/>
          </a:prstGeom>
          <a:noFill/>
          <a:ln cap="flat">
            <a:noFill/>
            <a:prstDash val="solid"/>
          </a:ln>
        </p:spPr>
        <p:txBody>
          <a:bodyPr vert="horz" wrap="none" lIns="91440" tIns="45720" rIns="91440" bIns="45720" anchor="ctr" anchorCtr="0" compatLnSpc="1">
            <a:spAutoFit/>
          </a:bodyPr>
          <a:lstStyle/>
          <a:p>
            <a:pPr indent="457200" hangingPunct="0">
              <a:defRPr sz="1800" b="0" i="0" u="none" strike="noStrike" kern="0" cap="none" spc="0" baseline="0">
                <a:solidFill>
                  <a:srgbClr val="000000"/>
                </a:solidFill>
                <a:uFillTx/>
              </a:defRPr>
            </a:pPr>
            <a:endParaRPr lang="lt-LT" sz="800">
              <a:solidFill>
                <a:srgbClr val="000000"/>
              </a:solidFill>
              <a:latin typeface="Arial" pitchFamily="34"/>
            </a:endParaRPr>
          </a:p>
          <a:p>
            <a:pPr indent="457200" hangingPunct="0">
              <a:defRPr sz="1800" b="0" i="0" u="none" strike="noStrike" kern="0" cap="none" spc="0" baseline="0">
                <a:solidFill>
                  <a:srgbClr val="000000"/>
                </a:solidFill>
                <a:uFillTx/>
              </a:defRPr>
            </a:pPr>
            <a:endParaRPr lang="lt-LT">
              <a:solidFill>
                <a:srgbClr val="000000"/>
              </a:solidFill>
              <a:latin typeface="Arial" pitchFamily="34"/>
            </a:endParaRPr>
          </a:p>
        </p:txBody>
      </p:sp>
    </p:spTree>
    <p:extLst>
      <p:ext uri="{BB962C8B-B14F-4D97-AF65-F5344CB8AC3E}">
        <p14:creationId xmlns:p14="http://schemas.microsoft.com/office/powerpoint/2010/main" val="3160711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419100" y="193675"/>
            <a:ext cx="11372850" cy="854075"/>
          </a:xfrm>
        </p:spPr>
        <p:txBody>
          <a:bodyPr>
            <a:normAutofit fontScale="90000"/>
          </a:bodyPr>
          <a:lstStyle/>
          <a:p>
            <a:r>
              <a:rPr lang="lt-LT" b="1" dirty="0" smtClean="0">
                <a:solidFill>
                  <a:srgbClr val="0070C0"/>
                </a:solidFill>
              </a:rPr>
              <a:t>6. Aktyvaus ir sveiko gyvenimo būdo propagavimas (4)</a:t>
            </a:r>
            <a:endParaRPr lang="lt-LT" b="1" dirty="0"/>
          </a:p>
        </p:txBody>
      </p:sp>
      <p:sp>
        <p:nvSpPr>
          <p:cNvPr id="3" name="Turinio vietos rezervavimo ženklas 2"/>
          <p:cNvSpPr>
            <a:spLocks noGrp="1"/>
          </p:cNvSpPr>
          <p:nvPr>
            <p:ph idx="1"/>
          </p:nvPr>
        </p:nvSpPr>
        <p:spPr>
          <a:xfrm>
            <a:off x="419100" y="1047750"/>
            <a:ext cx="11372850" cy="5505449"/>
          </a:xfrm>
        </p:spPr>
        <p:txBody>
          <a:bodyPr>
            <a:normAutofit lnSpcReduction="10000"/>
          </a:bodyPr>
          <a:lstStyle/>
          <a:p>
            <a:pPr marL="0" indent="0">
              <a:buNone/>
            </a:pPr>
            <a:r>
              <a:rPr lang="lt-LT" sz="3600" dirty="0" smtClean="0"/>
              <a:t>Aktyvaus ir sveiko gyvenimo būdo prietaisų (išmanūs laikrodžiai, kūno būklės stebėjimo priemonės, išmanieji akiniai, išmanieji drabužiai, medicinos prietaisai ir kiti informacijos ir pramogų įrenginiai) ir paslaugų rinkų dinamika:</a:t>
            </a:r>
          </a:p>
          <a:p>
            <a:pPr marL="0" indent="0">
              <a:buNone/>
            </a:pPr>
            <a:r>
              <a:rPr lang="lt-LT" sz="3600" dirty="0" smtClean="0"/>
              <a:t>Pasaulinė nešiojamų technologijų rinka gali išaugti nuo:</a:t>
            </a:r>
          </a:p>
          <a:p>
            <a:pPr>
              <a:buFontTx/>
              <a:buChar char="-"/>
            </a:pPr>
            <a:r>
              <a:rPr lang="lt-LT" sz="3600" dirty="0" smtClean="0"/>
              <a:t>28,9 mlrd. Eurų 2016 m.;</a:t>
            </a:r>
          </a:p>
          <a:p>
            <a:pPr>
              <a:buFontTx/>
              <a:buChar char="-"/>
            </a:pPr>
            <a:r>
              <a:rPr lang="lt-LT" sz="3600" dirty="0" smtClean="0"/>
              <a:t>iki daugiau nei 38,5 mlrd. Eurų 2018 m.;</a:t>
            </a:r>
          </a:p>
          <a:p>
            <a:pPr>
              <a:buFontTx/>
              <a:buChar char="-"/>
            </a:pPr>
            <a:r>
              <a:rPr lang="lt-LT" sz="3600" dirty="0" smtClean="0"/>
              <a:t>iki daugiau nei 96,2 mlrd. Eurų 2023 m.;</a:t>
            </a:r>
          </a:p>
          <a:p>
            <a:pPr>
              <a:buFontTx/>
              <a:buChar char="-"/>
            </a:pPr>
            <a:r>
              <a:rPr lang="lt-LT" sz="3600" dirty="0" smtClean="0"/>
              <a:t>Iki 144,3 mlrd. Eurų  2026 m.</a:t>
            </a:r>
            <a:endParaRPr lang="lt-LT" dirty="0"/>
          </a:p>
        </p:txBody>
      </p:sp>
    </p:spTree>
    <p:extLst>
      <p:ext uri="{BB962C8B-B14F-4D97-AF65-F5344CB8AC3E}">
        <p14:creationId xmlns:p14="http://schemas.microsoft.com/office/powerpoint/2010/main" val="13181253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38150" y="1"/>
            <a:ext cx="11353800" cy="851333"/>
          </a:xfrm>
        </p:spPr>
        <p:txBody>
          <a:bodyPr>
            <a:normAutofit/>
          </a:bodyPr>
          <a:lstStyle/>
          <a:p>
            <a:pPr lvl="0" algn="ctr"/>
            <a:r>
              <a:rPr lang="lt-LT" b="1" dirty="0" smtClean="0">
                <a:solidFill>
                  <a:srgbClr val="0070C0"/>
                </a:solidFill>
              </a:rPr>
              <a:t>7. Amžiui palankūs universitetai (1)</a:t>
            </a:r>
            <a:endParaRPr lang="lt-LT" dirty="0">
              <a:solidFill>
                <a:srgbClr val="0070C0"/>
              </a:solidFill>
            </a:endParaRPr>
          </a:p>
        </p:txBody>
      </p:sp>
      <p:sp>
        <p:nvSpPr>
          <p:cNvPr id="3" name="Turinio vietos rezervavimo ženklas 2"/>
          <p:cNvSpPr txBox="1">
            <a:spLocks noGrp="1"/>
          </p:cNvSpPr>
          <p:nvPr>
            <p:ph idx="1"/>
          </p:nvPr>
        </p:nvSpPr>
        <p:spPr>
          <a:xfrm>
            <a:off x="438150" y="851333"/>
            <a:ext cx="11353800" cy="6006666"/>
          </a:xfrm>
        </p:spPr>
        <p:txBody>
          <a:bodyPr>
            <a:normAutofit fontScale="92500" lnSpcReduction="10000"/>
          </a:bodyPr>
          <a:lstStyle/>
          <a:p>
            <a:pPr marL="0" indent="0">
              <a:buNone/>
            </a:pPr>
            <a:r>
              <a:rPr lang="lt-LT" sz="4000" dirty="0" smtClean="0"/>
              <a:t>- Gyvenimo trukmė ES kasmet didėja ir į pensiją dažnai išeina žmonės, kurie yra pilnai pajėgūs ir motyvuoti dirbti toliau, bet dėl savo įsitikinimų, tradicijų ir reikiamos infrastruktūros nebuvimo dažnai lieka  nerealizavę savo norų.</a:t>
            </a:r>
          </a:p>
          <a:p>
            <a:pPr marL="0" indent="0">
              <a:buNone/>
            </a:pPr>
            <a:r>
              <a:rPr lang="lt-LT" sz="4000" dirty="0" smtClean="0"/>
              <a:t>- Pastaruoju metu Europos švietimo ir mokymo paslaugų teikėjai pradeda rengti tikslinius kursus, kurių didžioji dalis yra nuotoliniai, ypač vyresnio amžiaus žmonėms. </a:t>
            </a:r>
          </a:p>
          <a:p>
            <a:pPr marL="0" indent="0">
              <a:buNone/>
            </a:pPr>
            <a:r>
              <a:rPr lang="lt-LT" sz="4000" dirty="0" smtClean="0"/>
              <a:t>- Nuotolinis mokymasis ateityje gali tapti didele rinka, nes ES universitetų kursai galės būti parduodami visame pasaulyje. Iš pradžių rinka gali nepadengti visų išlaidų, todėl gali prireikti tam tikros valstybės paramos. </a:t>
            </a:r>
          </a:p>
          <a:p>
            <a:pPr marL="0" indent="0">
              <a:buNone/>
            </a:pPr>
            <a:endParaRPr lang="lt-LT" sz="4000" dirty="0"/>
          </a:p>
        </p:txBody>
      </p:sp>
    </p:spTree>
    <p:extLst>
      <p:ext uri="{BB962C8B-B14F-4D97-AF65-F5344CB8AC3E}">
        <p14:creationId xmlns:p14="http://schemas.microsoft.com/office/powerpoint/2010/main" val="25371971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323850" y="174625"/>
            <a:ext cx="11525250" cy="758825"/>
          </a:xfrm>
        </p:spPr>
        <p:txBody>
          <a:bodyPr/>
          <a:lstStyle/>
          <a:p>
            <a:pPr algn="ctr"/>
            <a:r>
              <a:rPr lang="lt-LT" b="1" dirty="0" smtClean="0">
                <a:solidFill>
                  <a:srgbClr val="0070C0"/>
                </a:solidFill>
              </a:rPr>
              <a:t>7. Amžiui palankūs universitetai (2)</a:t>
            </a:r>
            <a:endParaRPr lang="lt-LT" dirty="0"/>
          </a:p>
        </p:txBody>
      </p:sp>
      <p:sp>
        <p:nvSpPr>
          <p:cNvPr id="3" name="Turinio vietos rezervavimo ženklas 2"/>
          <p:cNvSpPr>
            <a:spLocks noGrp="1"/>
          </p:cNvSpPr>
          <p:nvPr>
            <p:ph idx="1"/>
          </p:nvPr>
        </p:nvSpPr>
        <p:spPr>
          <a:xfrm>
            <a:off x="323850" y="1123950"/>
            <a:ext cx="11525250" cy="5448300"/>
          </a:xfrm>
        </p:spPr>
        <p:txBody>
          <a:bodyPr>
            <a:noAutofit/>
          </a:bodyPr>
          <a:lstStyle/>
          <a:p>
            <a:pPr marL="0" indent="0">
              <a:buNone/>
            </a:pPr>
            <a:r>
              <a:rPr lang="lt-LT" sz="3200" dirty="0" smtClean="0"/>
              <a:t>Amžiui draugiškų universitetų pagyvenusių žmonių </a:t>
            </a:r>
            <a:r>
              <a:rPr lang="lt-LT" sz="3200" b="1" dirty="0" smtClean="0"/>
              <a:t>mokymo uždaviniai</a:t>
            </a:r>
            <a:r>
              <a:rPr lang="lt-LT" sz="3200" dirty="0" smtClean="0"/>
              <a:t>:</a:t>
            </a:r>
          </a:p>
          <a:p>
            <a:pPr>
              <a:buFontTx/>
              <a:buChar char="-"/>
            </a:pPr>
            <a:r>
              <a:rPr lang="lt-LT" sz="3200" dirty="0" smtClean="0"/>
              <a:t>padidinti vyresnio amžiaus suaugusiųjų įsidarbinimo galimybes perkvalifikuojant; </a:t>
            </a:r>
          </a:p>
          <a:p>
            <a:pPr>
              <a:buFontTx/>
              <a:buChar char="-"/>
            </a:pPr>
            <a:r>
              <a:rPr lang="lt-LT" sz="3200" dirty="0" smtClean="0"/>
              <a:t>skatinti universitetus prisidedančius prie darbo vietų kūrimo švietimo sektoriuje:</a:t>
            </a:r>
          </a:p>
          <a:p>
            <a:pPr marL="0" indent="0">
              <a:buNone/>
            </a:pPr>
            <a:r>
              <a:rPr lang="lt-LT" sz="3200" dirty="0"/>
              <a:t>	</a:t>
            </a:r>
            <a:r>
              <a:rPr lang="lt-LT" sz="3200" dirty="0" smtClean="0"/>
              <a:t>- formalūs bakalauro/magistro kursai; </a:t>
            </a:r>
          </a:p>
          <a:p>
            <a:pPr marL="0" indent="0">
              <a:buNone/>
            </a:pPr>
            <a:r>
              <a:rPr lang="lt-LT" sz="3200" dirty="0"/>
              <a:t>	</a:t>
            </a:r>
            <a:r>
              <a:rPr lang="lt-LT" sz="3200" dirty="0" smtClean="0"/>
              <a:t>- trumpi mokymo kursai, pvz. bendradarbiaujant su įdarbinimo agentūromis ir privačiu sektoriumi.</a:t>
            </a:r>
          </a:p>
          <a:p>
            <a:pPr marL="0" indent="0">
              <a:buNone/>
            </a:pPr>
            <a:r>
              <a:rPr lang="lt-LT" sz="3200" dirty="0" smtClean="0"/>
              <a:t>- prisidėti prie ilgesnio aktyvaus pagyvenusių žmonių gyvenimo būdo.</a:t>
            </a:r>
          </a:p>
        </p:txBody>
      </p:sp>
    </p:spTree>
    <p:extLst>
      <p:ext uri="{BB962C8B-B14F-4D97-AF65-F5344CB8AC3E}">
        <p14:creationId xmlns:p14="http://schemas.microsoft.com/office/powerpoint/2010/main" val="24945080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438150" y="250825"/>
            <a:ext cx="11334750" cy="758825"/>
          </a:xfrm>
        </p:spPr>
        <p:txBody>
          <a:bodyPr/>
          <a:lstStyle/>
          <a:p>
            <a:pPr algn="ctr"/>
            <a:r>
              <a:rPr lang="lt-LT" b="1" dirty="0" smtClean="0">
                <a:solidFill>
                  <a:srgbClr val="0070C0"/>
                </a:solidFill>
              </a:rPr>
              <a:t>7. Amžiui palankūs universitetai (3)</a:t>
            </a:r>
            <a:endParaRPr lang="lt-LT" dirty="0"/>
          </a:p>
        </p:txBody>
      </p:sp>
      <p:sp>
        <p:nvSpPr>
          <p:cNvPr id="3" name="Turinio vietos rezervavimo ženklas 2"/>
          <p:cNvSpPr>
            <a:spLocks noGrp="1"/>
          </p:cNvSpPr>
          <p:nvPr>
            <p:ph idx="1"/>
          </p:nvPr>
        </p:nvSpPr>
        <p:spPr>
          <a:xfrm>
            <a:off x="438150" y="1181100"/>
            <a:ext cx="11334750" cy="4995863"/>
          </a:xfrm>
        </p:spPr>
        <p:txBody>
          <a:bodyPr/>
          <a:lstStyle/>
          <a:p>
            <a:pPr marL="0" indent="0">
              <a:buNone/>
            </a:pPr>
            <a:r>
              <a:rPr lang="lt-LT" sz="4000" dirty="0" smtClean="0"/>
              <a:t>Pasaulinė nuotolinės švietimo rinkos vertė 2020 m. siekė 431 mlrd. EUR. Tai  pradinis, vidurinis (63,7 mlrd. Eurų), aukštasis, tretinis (197,9 mlrd. Eurų), o taip pat  verslo, įmonių profesinio nuotolinio mokymosi rinka. (167,9 mlrd. Eurų)</a:t>
            </a:r>
          </a:p>
          <a:p>
            <a:pPr marL="0" indent="0">
              <a:buNone/>
            </a:pPr>
            <a:r>
              <a:rPr lang="lt-LT" sz="4000" dirty="0" smtClean="0"/>
              <a:t>Išlaidos vyresnio amžiaus žmonių aukštajam mokslui svyruoja nuo 2 mln. EUR, (pvz., Čekijoje), iki daugiau nei 200 mln. EUR Didžioje </a:t>
            </a:r>
            <a:r>
              <a:rPr lang="lt-LT" sz="4000" dirty="0"/>
              <a:t>B</a:t>
            </a:r>
            <a:r>
              <a:rPr lang="lt-LT" sz="4000" dirty="0" smtClean="0"/>
              <a:t>ritanijoje</a:t>
            </a:r>
            <a:r>
              <a:rPr lang="lt-LT" dirty="0" smtClean="0"/>
              <a:t>.</a:t>
            </a:r>
            <a:endParaRPr lang="lt-LT" dirty="0"/>
          </a:p>
        </p:txBody>
      </p:sp>
    </p:spTree>
    <p:extLst>
      <p:ext uri="{BB962C8B-B14F-4D97-AF65-F5344CB8AC3E}">
        <p14:creationId xmlns:p14="http://schemas.microsoft.com/office/powerpoint/2010/main" val="34554910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0" y="174625"/>
            <a:ext cx="11506200" cy="758825"/>
          </a:xfrm>
        </p:spPr>
        <p:txBody>
          <a:bodyPr/>
          <a:lstStyle/>
          <a:p>
            <a:pPr algn="ctr"/>
            <a:r>
              <a:rPr lang="lt-LT" b="1" dirty="0" smtClean="0">
                <a:solidFill>
                  <a:srgbClr val="0070C0"/>
                </a:solidFill>
              </a:rPr>
              <a:t>8. Automobiliai be vairuotojų </a:t>
            </a:r>
            <a:r>
              <a:rPr lang="lt-LT" b="1" dirty="0" smtClean="0">
                <a:solidFill>
                  <a:srgbClr val="0070C0"/>
                </a:solidFill>
              </a:rPr>
              <a:t>(1)</a:t>
            </a:r>
            <a:endParaRPr lang="lt-LT" dirty="0"/>
          </a:p>
        </p:txBody>
      </p:sp>
      <p:sp>
        <p:nvSpPr>
          <p:cNvPr id="3" name="Turinio vietos rezervavimo ženklas 2"/>
          <p:cNvSpPr>
            <a:spLocks noGrp="1"/>
          </p:cNvSpPr>
          <p:nvPr>
            <p:ph idx="1"/>
          </p:nvPr>
        </p:nvSpPr>
        <p:spPr>
          <a:xfrm>
            <a:off x="266700" y="933450"/>
            <a:ext cx="11506200" cy="5638800"/>
          </a:xfrm>
        </p:spPr>
        <p:txBody>
          <a:bodyPr/>
          <a:lstStyle/>
          <a:p>
            <a:pPr marL="0" indent="0">
              <a:buNone/>
            </a:pPr>
            <a:r>
              <a:rPr lang="lt-LT" dirty="0" smtClean="0"/>
              <a:t>Vyresnio amžiaus žmonės laimės iš savaeigių transporto priemonių technologijų pažangos, nes tai padidins socialinę </a:t>
            </a:r>
            <a:r>
              <a:rPr lang="lt-LT" dirty="0" err="1"/>
              <a:t>į</a:t>
            </a:r>
            <a:r>
              <a:rPr lang="lt-LT" dirty="0" err="1" smtClean="0"/>
              <a:t>trauktį</a:t>
            </a:r>
            <a:r>
              <a:rPr lang="lt-LT" dirty="0" smtClean="0"/>
              <a:t> ir </a:t>
            </a:r>
            <a:r>
              <a:rPr lang="lt-LT" dirty="0" err="1" smtClean="0"/>
              <a:t>judumą</a:t>
            </a:r>
            <a:r>
              <a:rPr lang="lt-LT" dirty="0" smtClean="0"/>
              <a:t>.</a:t>
            </a:r>
          </a:p>
          <a:p>
            <a:pPr marL="0" indent="0">
              <a:buNone/>
            </a:pPr>
            <a:r>
              <a:rPr lang="lt-LT" dirty="0" smtClean="0"/>
              <a:t>   Kiti </a:t>
            </a:r>
            <a:r>
              <a:rPr lang="lt-LT" dirty="0" err="1" smtClean="0"/>
              <a:t>privalumai</a:t>
            </a:r>
            <a:r>
              <a:rPr lang="lt-LT" dirty="0" smtClean="0"/>
              <a:t>:</a:t>
            </a:r>
          </a:p>
          <a:p>
            <a:pPr marL="171450" indent="-171450">
              <a:buFontTx/>
              <a:buChar char="-"/>
            </a:pPr>
            <a:r>
              <a:rPr lang="lt-LT" dirty="0" smtClean="0"/>
              <a:t>padidėjęs eismo saugumas (šiandien vyresni vairuotojai sukelia neproporcingai daug eismo įvykių);</a:t>
            </a:r>
          </a:p>
          <a:p>
            <a:pPr marL="171450" indent="-171450">
              <a:buFontTx/>
              <a:buChar char="-"/>
            </a:pPr>
            <a:r>
              <a:rPr lang="lt-LT" dirty="0" smtClean="0"/>
              <a:t>sumažėjusios spūstys;</a:t>
            </a:r>
          </a:p>
          <a:p>
            <a:pPr marL="0" indent="0">
              <a:buFontTx/>
              <a:buNone/>
            </a:pPr>
            <a:r>
              <a:rPr lang="lt-LT" dirty="0" smtClean="0"/>
              <a:t>Labai svarbu, kad technologijos būtų sukurtos taip, kad būtų užtikrinta, jog vyresnio amžiaus žmonių poreikiai būtų svarstomi ankstyviausiuose etapuose.</a:t>
            </a:r>
          </a:p>
          <a:p>
            <a:pPr marL="0" indent="0">
              <a:buNone/>
            </a:pPr>
            <a:r>
              <a:rPr lang="lt-LT" dirty="0" smtClean="0"/>
              <a:t>Turėtų būti atsižvelgiama į vyresnio amžiaus suaugusiųjų, turinčių ankstyvą demenciją, poreikius, o galimybės programuoti maršrutus ir pageidavimus turėtų būti optimizuotos atsižvelgiant į patogumą vartotojui. </a:t>
            </a:r>
          </a:p>
          <a:p>
            <a:pPr marL="0" indent="0">
              <a:buNone/>
            </a:pPr>
            <a:endParaRPr lang="lt-LT" dirty="0"/>
          </a:p>
        </p:txBody>
      </p:sp>
    </p:spTree>
    <p:extLst>
      <p:ext uri="{BB962C8B-B14F-4D97-AF65-F5344CB8AC3E}">
        <p14:creationId xmlns:p14="http://schemas.microsoft.com/office/powerpoint/2010/main" val="31635451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438150" y="174625"/>
            <a:ext cx="11334750" cy="739775"/>
          </a:xfrm>
        </p:spPr>
        <p:txBody>
          <a:bodyPr/>
          <a:lstStyle/>
          <a:p>
            <a:pPr algn="ctr"/>
            <a:r>
              <a:rPr lang="lt-LT" b="1" dirty="0" smtClean="0">
                <a:solidFill>
                  <a:srgbClr val="0070C0"/>
                </a:solidFill>
              </a:rPr>
              <a:t>8. Automobiliai be vairuotojų </a:t>
            </a:r>
            <a:r>
              <a:rPr lang="lt-LT" b="1" dirty="0" smtClean="0">
                <a:solidFill>
                  <a:srgbClr val="0070C0"/>
                </a:solidFill>
              </a:rPr>
              <a:t>(2)</a:t>
            </a:r>
            <a:endParaRPr lang="lt-LT" dirty="0"/>
          </a:p>
        </p:txBody>
      </p:sp>
      <p:sp>
        <p:nvSpPr>
          <p:cNvPr id="3" name="Turinio vietos rezervavimo ženklas 2"/>
          <p:cNvSpPr>
            <a:spLocks noGrp="1"/>
          </p:cNvSpPr>
          <p:nvPr>
            <p:ph idx="1"/>
          </p:nvPr>
        </p:nvSpPr>
        <p:spPr>
          <a:xfrm>
            <a:off x="438150" y="1162050"/>
            <a:ext cx="11334750" cy="5314949"/>
          </a:xfrm>
        </p:spPr>
        <p:txBody>
          <a:bodyPr>
            <a:normAutofit/>
          </a:bodyPr>
          <a:lstStyle/>
          <a:p>
            <a:pPr marL="0" indent="0">
              <a:buNone/>
            </a:pPr>
            <a:r>
              <a:rPr lang="lt-LT" sz="5400" dirty="0" smtClean="0"/>
              <a:t>Tikimasi, kad pasaulinė autonominių transporto priemonių rinka šoktelės nuo:</a:t>
            </a:r>
          </a:p>
          <a:p>
            <a:pPr>
              <a:buFontTx/>
              <a:buChar char="-"/>
            </a:pPr>
            <a:r>
              <a:rPr lang="lt-LT" sz="5400" dirty="0" smtClean="0"/>
              <a:t>maždaug 38,5 mlrd. Eurų 2025 m. </a:t>
            </a:r>
          </a:p>
          <a:p>
            <a:pPr>
              <a:buFontTx/>
              <a:buChar char="-"/>
            </a:pPr>
            <a:r>
              <a:rPr lang="lt-LT" sz="5400" dirty="0" smtClean="0"/>
              <a:t>iki beveik 70,5 mlrd. Eurų 2035 m.</a:t>
            </a:r>
            <a:endParaRPr lang="lt-LT" sz="5400" dirty="0"/>
          </a:p>
        </p:txBody>
      </p:sp>
    </p:spTree>
    <p:extLst>
      <p:ext uri="{BB962C8B-B14F-4D97-AF65-F5344CB8AC3E}">
        <p14:creationId xmlns:p14="http://schemas.microsoft.com/office/powerpoint/2010/main" val="25275554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381000" y="136525"/>
            <a:ext cx="11468100" cy="796925"/>
          </a:xfrm>
        </p:spPr>
        <p:txBody>
          <a:bodyPr/>
          <a:lstStyle/>
          <a:p>
            <a:pPr algn="ctr"/>
            <a:r>
              <a:rPr lang="lt-LT" b="1" dirty="0" smtClean="0">
                <a:solidFill>
                  <a:srgbClr val="0070C0"/>
                </a:solidFill>
              </a:rPr>
              <a:t>9. Vyresnio amžiaus žmonių verslininkystė (1)</a:t>
            </a:r>
            <a:endParaRPr lang="lt-LT" b="1" dirty="0">
              <a:solidFill>
                <a:srgbClr val="0070C0"/>
              </a:solidFill>
            </a:endParaRPr>
          </a:p>
        </p:txBody>
      </p:sp>
      <p:sp>
        <p:nvSpPr>
          <p:cNvPr id="3" name="Turinio vietos rezervavimo ženklas 2"/>
          <p:cNvSpPr>
            <a:spLocks noGrp="1"/>
          </p:cNvSpPr>
          <p:nvPr>
            <p:ph idx="1"/>
          </p:nvPr>
        </p:nvSpPr>
        <p:spPr>
          <a:xfrm>
            <a:off x="381000" y="933450"/>
            <a:ext cx="11468100" cy="5600699"/>
          </a:xfrm>
        </p:spPr>
        <p:txBody>
          <a:bodyPr>
            <a:normAutofit/>
          </a:bodyPr>
          <a:lstStyle/>
          <a:p>
            <a:r>
              <a:rPr lang="lt-LT" sz="3200" dirty="0"/>
              <a:t>Populiacijos senėjimas ir daromas spaudimas socialinėms ir sveikatos priežiūros sistemoms paskatino ieškoti alternatyvų darbo rinkose. Vienas jų – ilgiau išlaikyti darbingus vyresnio amžiaus žmones darbingais ir kurti jiems darbo vietas. </a:t>
            </a:r>
          </a:p>
          <a:p>
            <a:r>
              <a:rPr lang="lt-LT" sz="3200" dirty="0"/>
              <a:t>Tai puiki galimybė siekti karjeros vyresnio amžiaus žmonėms, ypač po ekonominės krizės, kai daugelis žmonių, turinčių ilgametę patirtį ir įgūdžius, neteko darbo ir buvo priversti ieškoti alternatyvių įsidarbinimo galimybių. </a:t>
            </a:r>
          </a:p>
          <a:p>
            <a:r>
              <a:rPr lang="lt-LT" sz="3200" dirty="0"/>
              <a:t>Tyrimai rodo, kad 50+ žmonės yra pasirengę pradėti verslininko karjerą, turi šiek tiek pradinio kapitalo verslui, todėl sumažėja pradinių paskolų ar investicijų poreikis</a:t>
            </a:r>
            <a:r>
              <a:rPr lang="lt-LT" sz="3200" dirty="0" smtClean="0"/>
              <a:t>.</a:t>
            </a:r>
            <a:endParaRPr lang="lt-LT" sz="3200" dirty="0"/>
          </a:p>
        </p:txBody>
      </p:sp>
    </p:spTree>
    <p:extLst>
      <p:ext uri="{BB962C8B-B14F-4D97-AF65-F5344CB8AC3E}">
        <p14:creationId xmlns:p14="http://schemas.microsoft.com/office/powerpoint/2010/main" val="5221560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381000" y="136525"/>
            <a:ext cx="11468100" cy="796925"/>
          </a:xfrm>
        </p:spPr>
        <p:txBody>
          <a:bodyPr/>
          <a:lstStyle/>
          <a:p>
            <a:pPr algn="ctr"/>
            <a:r>
              <a:rPr lang="lt-LT" b="1" dirty="0" smtClean="0">
                <a:solidFill>
                  <a:srgbClr val="0070C0"/>
                </a:solidFill>
              </a:rPr>
              <a:t>9. Vyresnio amžiaus žmonių verslininkystė (2)</a:t>
            </a:r>
            <a:endParaRPr lang="lt-LT" b="1" dirty="0">
              <a:solidFill>
                <a:srgbClr val="0070C0"/>
              </a:solidFill>
            </a:endParaRPr>
          </a:p>
        </p:txBody>
      </p:sp>
      <p:sp>
        <p:nvSpPr>
          <p:cNvPr id="3" name="Turinio vietos rezervavimo ženklas 2"/>
          <p:cNvSpPr>
            <a:spLocks noGrp="1"/>
          </p:cNvSpPr>
          <p:nvPr>
            <p:ph idx="1"/>
          </p:nvPr>
        </p:nvSpPr>
        <p:spPr>
          <a:xfrm>
            <a:off x="381000" y="933450"/>
            <a:ext cx="11468100" cy="5600699"/>
          </a:xfrm>
        </p:spPr>
        <p:txBody>
          <a:bodyPr/>
          <a:lstStyle/>
          <a:p>
            <a:pPr marL="0" indent="0">
              <a:buNone/>
            </a:pPr>
            <a:r>
              <a:rPr lang="lt-LT" dirty="0"/>
              <a:t>Dėl ilgametės patirties, žinių ir tinklų vyresnių steigėjų įkurtos įmonės išgyvena daugiau nei vidutinės pradedančios įmonės. Vyresnio amžiaus žmonių verslumo galimybės yra ypač svarbios atsižvelgiant į mažėjančias įsidarbinimo galimybes amžiaus grupėje iki išėjimo į pensiją ir yra alternatyva darbo vietų trūkumui. Palyginti su vidutinio amžiaus žmonėmis, kurie dažnai yra karjeros viršūnėje ir turi nuo jų priklausomus mažamečius vaikus, vyresnio amžiaus žmonės turi daugiau santykinės laisvės, kad galėtų atsidėti savo verslumo svajonių įgyvendinimui</a:t>
            </a:r>
            <a:endParaRPr lang="lt-LT" dirty="0" smtClean="0"/>
          </a:p>
          <a:p>
            <a:pPr marL="0" indent="0">
              <a:buNone/>
            </a:pPr>
            <a:r>
              <a:rPr lang="lt-LT" dirty="0" smtClean="0"/>
              <a:t> -Verslo </a:t>
            </a:r>
            <a:r>
              <a:rPr lang="lt-LT" dirty="0"/>
              <a:t>tipams, kuriuos galėtų pradėti vyresnio amžiaus žmonės, nėra jokių apribojimų, tačiau paprastai </a:t>
            </a:r>
            <a:endParaRPr lang="lt-LT" dirty="0" smtClean="0"/>
          </a:p>
          <a:p>
            <a:pPr marL="0" indent="0">
              <a:buNone/>
            </a:pPr>
            <a:r>
              <a:rPr lang="lt-LT" dirty="0" smtClean="0"/>
              <a:t>- tai profesionalios </a:t>
            </a:r>
            <a:r>
              <a:rPr lang="lt-LT" dirty="0"/>
              <a:t>paslaugos, pagrįstos jų ankstesne darbo patirtimi, įmonės, paremtos pomėgiais ir pramogomis, taip pat socialiai novatoriški verslo modeliai, skirti patenkinti kiti vyresnio amžiaus žmonės</a:t>
            </a:r>
            <a:r>
              <a:rPr lang="lt-LT" dirty="0" smtClean="0"/>
              <a:t>.</a:t>
            </a:r>
            <a:endParaRPr lang="lt-LT" dirty="0"/>
          </a:p>
          <a:p>
            <a:pPr marL="0" indent="0">
              <a:buNone/>
            </a:pPr>
            <a:endParaRPr lang="lt-LT" dirty="0"/>
          </a:p>
        </p:txBody>
      </p:sp>
    </p:spTree>
    <p:extLst>
      <p:ext uri="{BB962C8B-B14F-4D97-AF65-F5344CB8AC3E}">
        <p14:creationId xmlns:p14="http://schemas.microsoft.com/office/powerpoint/2010/main" val="41748961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381000" y="136525"/>
            <a:ext cx="11468100" cy="796925"/>
          </a:xfrm>
        </p:spPr>
        <p:txBody>
          <a:bodyPr/>
          <a:lstStyle/>
          <a:p>
            <a:pPr algn="ctr"/>
            <a:r>
              <a:rPr lang="lt-LT" b="1" dirty="0" smtClean="0">
                <a:solidFill>
                  <a:srgbClr val="0070C0"/>
                </a:solidFill>
              </a:rPr>
              <a:t>9. Vyresnio amžiaus žmonių verslininkystė (3)</a:t>
            </a:r>
            <a:endParaRPr lang="lt-LT" b="1" dirty="0">
              <a:solidFill>
                <a:srgbClr val="0070C0"/>
              </a:solidFill>
            </a:endParaRPr>
          </a:p>
        </p:txBody>
      </p:sp>
      <p:sp>
        <p:nvSpPr>
          <p:cNvPr id="3" name="Turinio vietos rezervavimo ženklas 2"/>
          <p:cNvSpPr>
            <a:spLocks noGrp="1"/>
          </p:cNvSpPr>
          <p:nvPr>
            <p:ph idx="1"/>
          </p:nvPr>
        </p:nvSpPr>
        <p:spPr>
          <a:xfrm>
            <a:off x="381000" y="933450"/>
            <a:ext cx="11468100" cy="5600699"/>
          </a:xfrm>
        </p:spPr>
        <p:txBody>
          <a:bodyPr>
            <a:normAutofit/>
          </a:bodyPr>
          <a:lstStyle/>
          <a:p>
            <a:pPr marL="0" indent="0">
              <a:buNone/>
            </a:pPr>
            <a:r>
              <a:rPr lang="lt-LT" sz="4400" dirty="0" smtClean="0"/>
              <a:t>Pagyvenusių žmonių skatinimo tikslai:</a:t>
            </a:r>
          </a:p>
          <a:p>
            <a:pPr marL="0" indent="0">
              <a:buNone/>
            </a:pPr>
            <a:r>
              <a:rPr lang="lt-LT" sz="4400" dirty="0" smtClean="0"/>
              <a:t>- išlaikyti vyresnio amžiaus žmones aktyviais ir </a:t>
            </a:r>
            <a:r>
              <a:rPr lang="lt-LT" sz="4400" dirty="0" err="1" smtClean="0"/>
              <a:t>įtraukiais</a:t>
            </a:r>
            <a:r>
              <a:rPr lang="lt-LT" sz="4400" dirty="0" smtClean="0"/>
              <a:t>;</a:t>
            </a:r>
          </a:p>
          <a:p>
            <a:pPr marL="0" indent="0">
              <a:buNone/>
            </a:pPr>
            <a:r>
              <a:rPr lang="lt-LT" sz="4400" dirty="0" smtClean="0"/>
              <a:t>- suteikti galimybę uždirbti pajamų išėjus į pensiją;</a:t>
            </a:r>
          </a:p>
          <a:p>
            <a:pPr marL="0" indent="0">
              <a:buNone/>
            </a:pPr>
            <a:r>
              <a:rPr lang="lt-LT" sz="4400" dirty="0" smtClean="0"/>
              <a:t>- didinti vyresnio amžiaus žmonių galimybes kurti produktus ir paslaugas, pritaikytus vyresnio amžiaus žmonių poreikiams.</a:t>
            </a:r>
          </a:p>
          <a:p>
            <a:endParaRPr lang="lt-LT" sz="4400" dirty="0"/>
          </a:p>
        </p:txBody>
      </p:sp>
    </p:spTree>
    <p:extLst>
      <p:ext uri="{BB962C8B-B14F-4D97-AF65-F5344CB8AC3E}">
        <p14:creationId xmlns:p14="http://schemas.microsoft.com/office/powerpoint/2010/main" val="3739313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04732" y="304801"/>
            <a:ext cx="11347555" cy="646389"/>
          </a:xfrm>
        </p:spPr>
        <p:txBody>
          <a:bodyPr>
            <a:noAutofit/>
          </a:bodyPr>
          <a:lstStyle/>
          <a:p>
            <a:pPr lvl="0" algn="ctr"/>
            <a:r>
              <a:rPr lang="lt-LT" sz="4800" b="1" dirty="0" smtClean="0">
                <a:solidFill>
                  <a:srgbClr val="0070C0"/>
                </a:solidFill>
              </a:rPr>
              <a:t>1. Mobili sveikata (</a:t>
            </a:r>
            <a:r>
              <a:rPr lang="lt-LT" sz="4800" b="1" dirty="0" err="1" smtClean="0">
                <a:solidFill>
                  <a:srgbClr val="0070C0"/>
                </a:solidFill>
              </a:rPr>
              <a:t>connected</a:t>
            </a:r>
            <a:r>
              <a:rPr lang="lt-LT" sz="4800" b="1" dirty="0" smtClean="0">
                <a:solidFill>
                  <a:srgbClr val="0070C0"/>
                </a:solidFill>
              </a:rPr>
              <a:t> </a:t>
            </a:r>
            <a:r>
              <a:rPr lang="lt-LT" sz="4800" b="1" dirty="0" err="1" smtClean="0">
                <a:solidFill>
                  <a:srgbClr val="0070C0"/>
                </a:solidFill>
              </a:rPr>
              <a:t>health</a:t>
            </a:r>
            <a:r>
              <a:rPr lang="lt-LT" sz="4800" b="1" dirty="0" smtClean="0">
                <a:solidFill>
                  <a:srgbClr val="0070C0"/>
                </a:solidFill>
              </a:rPr>
              <a:t>) (1)</a:t>
            </a:r>
            <a:endParaRPr lang="lt-LT" sz="4800" b="1" dirty="0">
              <a:solidFill>
                <a:srgbClr val="0070C0"/>
              </a:solidFill>
            </a:endParaRPr>
          </a:p>
        </p:txBody>
      </p:sp>
      <p:sp>
        <p:nvSpPr>
          <p:cNvPr id="3" name="Turinio vietos rezervavimo ženklas 2"/>
          <p:cNvSpPr txBox="1">
            <a:spLocks noGrp="1"/>
          </p:cNvSpPr>
          <p:nvPr>
            <p:ph idx="1"/>
          </p:nvPr>
        </p:nvSpPr>
        <p:spPr>
          <a:xfrm>
            <a:off x="404733" y="1142999"/>
            <a:ext cx="11347555" cy="5445087"/>
          </a:xfrm>
        </p:spPr>
        <p:txBody>
          <a:bodyPr>
            <a:normAutofit/>
          </a:bodyPr>
          <a:lstStyle/>
          <a:p>
            <a:pPr marL="0" indent="0">
              <a:buNone/>
            </a:pPr>
            <a:r>
              <a:rPr lang="lt-LT" sz="4000" dirty="0" smtClean="0"/>
              <a:t>Šioje srityje bus plėtojama:</a:t>
            </a:r>
          </a:p>
          <a:p>
            <a:pPr>
              <a:buFontTx/>
              <a:buChar char="-"/>
            </a:pPr>
            <a:r>
              <a:rPr lang="lt-LT" sz="4000" dirty="0" smtClean="0"/>
              <a:t>m-sveikatos </a:t>
            </a:r>
            <a:r>
              <a:rPr lang="lt-LT" sz="4000" dirty="0"/>
              <a:t>prietaisų, tokių kaip neurologiniai, širdies, </a:t>
            </a:r>
            <a:r>
              <a:rPr lang="lt-LT" sz="4000" dirty="0" err="1"/>
              <a:t>apnėjos</a:t>
            </a:r>
            <a:r>
              <a:rPr lang="lt-LT" sz="4000" dirty="0"/>
              <a:t> bei miego monitoriai, </a:t>
            </a:r>
            <a:r>
              <a:rPr lang="lt-LT" sz="4000" dirty="0" smtClean="0"/>
              <a:t>rinka;</a:t>
            </a:r>
          </a:p>
          <a:p>
            <a:pPr>
              <a:buFontTx/>
              <a:buChar char="-"/>
            </a:pPr>
            <a:r>
              <a:rPr lang="lt-LT" sz="4000" dirty="0" smtClean="0"/>
              <a:t>m-sveikatos </a:t>
            </a:r>
            <a:r>
              <a:rPr lang="lt-LT" sz="4000" dirty="0"/>
              <a:t>paslaugų rinką, kur būtų </a:t>
            </a:r>
            <a:r>
              <a:rPr lang="lt-LT" sz="4000" dirty="0" smtClean="0"/>
              <a:t>telkiamas </a:t>
            </a:r>
            <a:r>
              <a:rPr lang="lt-LT" sz="4000" dirty="0"/>
              <a:t>dėmesys  į prevenciją, diagnostiką, stebėjimą, siekiant tikslesnės diagnozės, „geresnio recepto“ vaistų </a:t>
            </a:r>
            <a:r>
              <a:rPr lang="lt-LT" sz="4000" dirty="0" smtClean="0"/>
              <a:t>išrašymo, mažinant </a:t>
            </a:r>
            <a:r>
              <a:rPr lang="lt-LT" sz="4000" dirty="0"/>
              <a:t>nepageidaujamas reakcijas į vaistus bei kitus vyresnio amžiaus gyventojų sveikatos </a:t>
            </a:r>
            <a:r>
              <a:rPr lang="lt-LT" sz="4000" dirty="0" smtClean="0"/>
              <a:t>poreikius.</a:t>
            </a:r>
            <a:endParaRPr lang="lt-LT" sz="4000" dirty="0"/>
          </a:p>
        </p:txBody>
      </p:sp>
    </p:spTree>
    <p:extLst>
      <p:ext uri="{BB962C8B-B14F-4D97-AF65-F5344CB8AC3E}">
        <p14:creationId xmlns:p14="http://schemas.microsoft.com/office/powerpoint/2010/main" val="429056525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endParaRPr lang="lt-LT"/>
          </a:p>
        </p:txBody>
      </p:sp>
      <p:sp>
        <p:nvSpPr>
          <p:cNvPr id="3" name="Turinio vietos rezervavimo ženklas 2"/>
          <p:cNvSpPr>
            <a:spLocks noGrp="1"/>
          </p:cNvSpPr>
          <p:nvPr>
            <p:ph idx="1"/>
          </p:nvPr>
        </p:nvSpPr>
        <p:spPr>
          <a:xfrm>
            <a:off x="838200" y="2338465"/>
            <a:ext cx="10515600" cy="3838497"/>
          </a:xfrm>
        </p:spPr>
        <p:txBody>
          <a:bodyPr>
            <a:normAutofit/>
          </a:bodyPr>
          <a:lstStyle/>
          <a:p>
            <a:pPr marL="0" indent="0" algn="ctr">
              <a:buNone/>
            </a:pPr>
            <a:r>
              <a:rPr lang="lt-LT" sz="9600" b="1" dirty="0" smtClean="0">
                <a:solidFill>
                  <a:srgbClr val="0070C0"/>
                </a:solidFill>
              </a:rPr>
              <a:t>Ačiū už dėmesį</a:t>
            </a:r>
            <a:endParaRPr lang="lt-LT" sz="9600" b="1" dirty="0">
              <a:solidFill>
                <a:srgbClr val="0070C0"/>
              </a:solidFill>
            </a:endParaRPr>
          </a:p>
        </p:txBody>
      </p:sp>
    </p:spTree>
    <p:extLst>
      <p:ext uri="{BB962C8B-B14F-4D97-AF65-F5344CB8AC3E}">
        <p14:creationId xmlns:p14="http://schemas.microsoft.com/office/powerpoint/2010/main" val="3912891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155575"/>
            <a:ext cx="10515600" cy="1325563"/>
          </a:xfrm>
        </p:spPr>
        <p:txBody>
          <a:bodyPr/>
          <a:lstStyle/>
          <a:p>
            <a:pPr algn="ctr"/>
            <a:r>
              <a:rPr lang="lt-LT" b="1" dirty="0" smtClean="0">
                <a:solidFill>
                  <a:srgbClr val="0070C0"/>
                </a:solidFill>
              </a:rPr>
              <a:t>1. Mobili sveikata (</a:t>
            </a:r>
            <a:r>
              <a:rPr lang="lt-LT" b="1" dirty="0" err="1" smtClean="0">
                <a:solidFill>
                  <a:srgbClr val="0070C0"/>
                </a:solidFill>
              </a:rPr>
              <a:t>connected</a:t>
            </a:r>
            <a:r>
              <a:rPr lang="lt-LT" b="1" dirty="0" smtClean="0">
                <a:solidFill>
                  <a:srgbClr val="0070C0"/>
                </a:solidFill>
              </a:rPr>
              <a:t> </a:t>
            </a:r>
            <a:r>
              <a:rPr lang="lt-LT" b="1" dirty="0" err="1" smtClean="0">
                <a:solidFill>
                  <a:srgbClr val="0070C0"/>
                </a:solidFill>
              </a:rPr>
              <a:t>health</a:t>
            </a:r>
            <a:r>
              <a:rPr lang="lt-LT" b="1" dirty="0" smtClean="0">
                <a:solidFill>
                  <a:srgbClr val="0070C0"/>
                </a:solidFill>
              </a:rPr>
              <a:t>) (2)</a:t>
            </a:r>
            <a:endParaRPr lang="lt-LT" dirty="0"/>
          </a:p>
        </p:txBody>
      </p:sp>
      <p:sp>
        <p:nvSpPr>
          <p:cNvPr id="3" name="Turinio vietos rezervavimo ženklas 2"/>
          <p:cNvSpPr>
            <a:spLocks noGrp="1"/>
          </p:cNvSpPr>
          <p:nvPr>
            <p:ph idx="1"/>
          </p:nvPr>
        </p:nvSpPr>
        <p:spPr>
          <a:xfrm>
            <a:off x="190500" y="1333500"/>
            <a:ext cx="11639550" cy="5219699"/>
          </a:xfrm>
        </p:spPr>
        <p:txBody>
          <a:bodyPr>
            <a:normAutofit/>
          </a:bodyPr>
          <a:lstStyle/>
          <a:p>
            <a:pPr marL="0" lvl="0" indent="0">
              <a:buNone/>
            </a:pPr>
            <a:r>
              <a:rPr lang="lt-LT" dirty="0" smtClean="0"/>
              <a:t>Vyresnio amžiaus žmonių ligos istorijos būna ilgesnės, didesnė tikimybė susirgti keliomis ligomis vienu metu. Į tai reikia atsižvelgti gydant pacientą. Kai kurie vyresnio amžiaus žmonės taip pat gali negalėti išreikšti savo sveikatos būklės, pavyzdžiui, dėl demencijos. Sveikatos priežiūros sistemos nesuderinamumas trukdo užkirsti kelią ligoms ir jas gydyti. Elektroniniai ir mobilieji sveikatos sprendimai galėtų padėti pagerinti vyresnio amžiaus žmonių ir lėtinių ligų gydymo kokybę. Tikslai:</a:t>
            </a:r>
          </a:p>
          <a:p>
            <a:pPr lvl="0"/>
            <a:r>
              <a:rPr lang="lt-LT" dirty="0" smtClean="0"/>
              <a:t>integruotos ir individualizuotos vyresnio amžiaus žmonių sveikatos ir priežiūros plėtra;</a:t>
            </a:r>
          </a:p>
          <a:p>
            <a:pPr lvl="0"/>
            <a:r>
              <a:rPr lang="lt-LT" dirty="0" smtClean="0"/>
              <a:t>skaitmeninio paciento įrašo kūrimas;</a:t>
            </a:r>
          </a:p>
          <a:p>
            <a:pPr lvl="0"/>
            <a:r>
              <a:rPr lang="lt-LT" dirty="0" smtClean="0"/>
              <a:t>slaugytojų skaitmeninių įgūdžių didinimas;</a:t>
            </a:r>
          </a:p>
          <a:p>
            <a:pPr lvl="0"/>
            <a:r>
              <a:rPr lang="lt-LT" dirty="0" smtClean="0"/>
              <a:t>lėtinių ligų prevencijos gerinimas.</a:t>
            </a:r>
            <a:endParaRPr lang="lt-LT" dirty="0"/>
          </a:p>
        </p:txBody>
      </p:sp>
    </p:spTree>
    <p:extLst>
      <p:ext uri="{BB962C8B-B14F-4D97-AF65-F5344CB8AC3E}">
        <p14:creationId xmlns:p14="http://schemas.microsoft.com/office/powerpoint/2010/main" val="26767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436545" y="202565"/>
            <a:ext cx="11393504" cy="854075"/>
          </a:xfrm>
        </p:spPr>
        <p:txBody>
          <a:bodyPr/>
          <a:lstStyle/>
          <a:p>
            <a:pPr algn="ctr"/>
            <a:r>
              <a:rPr lang="lt-LT" b="1" dirty="0" smtClean="0">
                <a:solidFill>
                  <a:srgbClr val="0070C0"/>
                </a:solidFill>
              </a:rPr>
              <a:t>1. Mobili sveikata (</a:t>
            </a:r>
            <a:r>
              <a:rPr lang="lt-LT" b="1" dirty="0" err="1" smtClean="0">
                <a:solidFill>
                  <a:srgbClr val="0070C0"/>
                </a:solidFill>
              </a:rPr>
              <a:t>connected</a:t>
            </a:r>
            <a:r>
              <a:rPr lang="lt-LT" b="1" dirty="0" smtClean="0">
                <a:solidFill>
                  <a:srgbClr val="0070C0"/>
                </a:solidFill>
              </a:rPr>
              <a:t> </a:t>
            </a:r>
            <a:r>
              <a:rPr lang="lt-LT" b="1" dirty="0" err="1" smtClean="0">
                <a:solidFill>
                  <a:srgbClr val="0070C0"/>
                </a:solidFill>
              </a:rPr>
              <a:t>health</a:t>
            </a:r>
            <a:r>
              <a:rPr lang="lt-LT" b="1" dirty="0" smtClean="0">
                <a:solidFill>
                  <a:srgbClr val="0070C0"/>
                </a:solidFill>
              </a:rPr>
              <a:t>) (3)</a:t>
            </a:r>
            <a:endParaRPr lang="lt-LT" dirty="0"/>
          </a:p>
        </p:txBody>
      </p:sp>
      <p:sp>
        <p:nvSpPr>
          <p:cNvPr id="3" name="Turinio vietos rezervavimo ženklas 2"/>
          <p:cNvSpPr>
            <a:spLocks noGrp="1"/>
          </p:cNvSpPr>
          <p:nvPr>
            <p:ph idx="1"/>
          </p:nvPr>
        </p:nvSpPr>
        <p:spPr>
          <a:xfrm>
            <a:off x="436544" y="1361440"/>
            <a:ext cx="11393505" cy="5115559"/>
          </a:xfrm>
        </p:spPr>
        <p:txBody>
          <a:bodyPr>
            <a:normAutofit/>
          </a:bodyPr>
          <a:lstStyle/>
          <a:p>
            <a:pPr marL="0" indent="0">
              <a:buNone/>
            </a:pPr>
            <a:r>
              <a:rPr lang="lt-LT" sz="4000" dirty="0" smtClean="0"/>
              <a:t>2020 m. pasaulinės mobilios sveikatos rinka turėjo siekti beveik 58,7 milijardo eurų, iš kurių:</a:t>
            </a:r>
          </a:p>
          <a:p>
            <a:pPr marL="0" indent="0">
              <a:buNone/>
            </a:pPr>
            <a:r>
              <a:rPr lang="lt-LT" sz="4000" dirty="0" smtClean="0"/>
              <a:t>- 1,9 milijardo eurų internetinių receptų rinka;</a:t>
            </a:r>
          </a:p>
          <a:p>
            <a:pPr>
              <a:buFontTx/>
              <a:buChar char="-"/>
            </a:pPr>
            <a:r>
              <a:rPr lang="lt-LT" sz="4000" dirty="0" smtClean="0"/>
              <a:t>13,5 milijardo eurų m-sveikatos prietaisų rinka;</a:t>
            </a:r>
          </a:p>
          <a:p>
            <a:pPr>
              <a:buFontTx/>
              <a:buChar char="-"/>
            </a:pPr>
            <a:r>
              <a:rPr lang="lt-LT" sz="4000" dirty="0" smtClean="0"/>
              <a:t>43,3 mlrd. eurų – m-sveikatos paslaugų rinka.</a:t>
            </a:r>
            <a:endParaRPr lang="lt-LT" sz="4000" dirty="0"/>
          </a:p>
        </p:txBody>
      </p:sp>
    </p:spTree>
    <p:extLst>
      <p:ext uri="{BB962C8B-B14F-4D97-AF65-F5344CB8AC3E}">
        <p14:creationId xmlns:p14="http://schemas.microsoft.com/office/powerpoint/2010/main" val="3651692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285750" y="1"/>
            <a:ext cx="11544300" cy="1110343"/>
          </a:xfrm>
        </p:spPr>
        <p:txBody>
          <a:bodyPr>
            <a:normAutofit/>
          </a:bodyPr>
          <a:lstStyle/>
          <a:p>
            <a:pPr lvl="0" algn="ctr"/>
            <a:r>
              <a:rPr lang="lt-LT" sz="5400" b="1" dirty="0" smtClean="0">
                <a:solidFill>
                  <a:srgbClr val="0070C0"/>
                </a:solidFill>
              </a:rPr>
              <a:t>2. </a:t>
            </a:r>
            <a:r>
              <a:rPr lang="lt-LT" sz="5400" b="1" dirty="0" err="1" smtClean="0">
                <a:solidFill>
                  <a:srgbClr val="0070C0"/>
                </a:solidFill>
              </a:rPr>
              <a:t>Robotika</a:t>
            </a:r>
            <a:r>
              <a:rPr lang="lt-LT" sz="5400" b="1" dirty="0" smtClean="0">
                <a:solidFill>
                  <a:srgbClr val="0070C0"/>
                </a:solidFill>
              </a:rPr>
              <a:t> ir žaidimai (1)</a:t>
            </a:r>
            <a:endParaRPr lang="lt-LT" sz="5400" b="1" dirty="0">
              <a:solidFill>
                <a:srgbClr val="0070C0"/>
              </a:solidFill>
            </a:endParaRPr>
          </a:p>
        </p:txBody>
      </p:sp>
      <p:sp>
        <p:nvSpPr>
          <p:cNvPr id="3" name="Turinio vietos rezervavimo ženklas 2"/>
          <p:cNvSpPr txBox="1">
            <a:spLocks noGrp="1"/>
          </p:cNvSpPr>
          <p:nvPr>
            <p:ph idx="1"/>
          </p:nvPr>
        </p:nvSpPr>
        <p:spPr>
          <a:xfrm>
            <a:off x="285750" y="1110343"/>
            <a:ext cx="11544300" cy="5477744"/>
          </a:xfrm>
        </p:spPr>
        <p:txBody>
          <a:bodyPr/>
          <a:lstStyle/>
          <a:p>
            <a:pPr marL="0" indent="0">
              <a:buNone/>
            </a:pPr>
            <a:r>
              <a:rPr lang="lt-LT" sz="4000" b="1" dirty="0" smtClean="0"/>
              <a:t>Šioje srityje svarbiausia:</a:t>
            </a:r>
          </a:p>
          <a:p>
            <a:pPr marL="0" indent="0">
              <a:buNone/>
            </a:pPr>
            <a:r>
              <a:rPr lang="lt-LT" sz="4000" dirty="0" smtClean="0"/>
              <a:t>- kurti robotus, kurie </a:t>
            </a:r>
            <a:r>
              <a:rPr lang="lt-LT" sz="4000" dirty="0"/>
              <a:t>nuimtų krūvį </a:t>
            </a:r>
            <a:r>
              <a:rPr lang="lt-LT" sz="4000" dirty="0" smtClean="0"/>
              <a:t>nuo pagyvenusių žmonių globėjų-slaugytojų ir palengvintų jiems fizinį krūvį;</a:t>
            </a:r>
            <a:endParaRPr lang="lt-LT" sz="4000" dirty="0"/>
          </a:p>
          <a:p>
            <a:pPr marL="0" indent="0">
              <a:buNone/>
            </a:pPr>
            <a:r>
              <a:rPr lang="lt-LT" sz="4000" dirty="0"/>
              <a:t>- integruoti </a:t>
            </a:r>
            <a:r>
              <a:rPr lang="lt-LT" sz="4000" dirty="0" err="1"/>
              <a:t>robotiką</a:t>
            </a:r>
            <a:r>
              <a:rPr lang="lt-LT" sz="4000" dirty="0"/>
              <a:t> į žaidimų sektorių, kad </a:t>
            </a:r>
            <a:r>
              <a:rPr lang="lt-LT" sz="4000" dirty="0" smtClean="0"/>
              <a:t>50+ žmonės </a:t>
            </a:r>
            <a:r>
              <a:rPr lang="lt-LT" sz="4000" dirty="0"/>
              <a:t>galėtų </a:t>
            </a:r>
            <a:r>
              <a:rPr lang="lt-LT" sz="4000" dirty="0" smtClean="0"/>
              <a:t>interaktyviai </a:t>
            </a:r>
            <a:r>
              <a:rPr lang="lt-LT" sz="4000" dirty="0"/>
              <a:t>bendrauti su </a:t>
            </a:r>
            <a:r>
              <a:rPr lang="lt-LT" sz="4000" dirty="0" smtClean="0"/>
              <a:t>nauja technika.</a:t>
            </a:r>
            <a:endParaRPr lang="lt-LT" sz="4000" dirty="0"/>
          </a:p>
        </p:txBody>
      </p:sp>
    </p:spTree>
    <p:extLst>
      <p:ext uri="{BB962C8B-B14F-4D97-AF65-F5344CB8AC3E}">
        <p14:creationId xmlns:p14="http://schemas.microsoft.com/office/powerpoint/2010/main" val="5927781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174625"/>
            <a:ext cx="10515600" cy="815975"/>
          </a:xfrm>
        </p:spPr>
        <p:txBody>
          <a:bodyPr/>
          <a:lstStyle/>
          <a:p>
            <a:pPr algn="ctr"/>
            <a:r>
              <a:rPr lang="lt-LT" b="1" dirty="0" smtClean="0">
                <a:solidFill>
                  <a:srgbClr val="0070C0"/>
                </a:solidFill>
              </a:rPr>
              <a:t>2. </a:t>
            </a:r>
            <a:r>
              <a:rPr lang="lt-LT" b="1" dirty="0" err="1" smtClean="0">
                <a:solidFill>
                  <a:srgbClr val="0070C0"/>
                </a:solidFill>
              </a:rPr>
              <a:t>Robotika</a:t>
            </a:r>
            <a:r>
              <a:rPr lang="lt-LT" b="1" dirty="0" smtClean="0">
                <a:solidFill>
                  <a:srgbClr val="0070C0"/>
                </a:solidFill>
              </a:rPr>
              <a:t> ir žaidimai (2)</a:t>
            </a:r>
            <a:endParaRPr lang="lt-LT" b="1" dirty="0"/>
          </a:p>
        </p:txBody>
      </p:sp>
      <p:sp>
        <p:nvSpPr>
          <p:cNvPr id="3" name="Turinio vietos rezervavimo ženklas 2"/>
          <p:cNvSpPr>
            <a:spLocks noGrp="1"/>
          </p:cNvSpPr>
          <p:nvPr>
            <p:ph idx="1"/>
          </p:nvPr>
        </p:nvSpPr>
        <p:spPr>
          <a:xfrm>
            <a:off x="381000" y="1123950"/>
            <a:ext cx="11315700" cy="5467350"/>
          </a:xfrm>
        </p:spPr>
        <p:txBody>
          <a:bodyPr>
            <a:normAutofit fontScale="92500" lnSpcReduction="10000"/>
          </a:bodyPr>
          <a:lstStyle/>
          <a:p>
            <a:pPr marL="0" indent="0">
              <a:buNone/>
            </a:pPr>
            <a:r>
              <a:rPr lang="lt-LT" dirty="0" smtClean="0"/>
              <a:t>Robotai tampa protingesni tiek, kad gali bendrauti su savo aplinkos žmonėmis. Jie gali:</a:t>
            </a:r>
          </a:p>
          <a:p>
            <a:pPr>
              <a:buFontTx/>
              <a:buChar char="-"/>
            </a:pPr>
            <a:r>
              <a:rPr lang="lt-LT" dirty="0"/>
              <a:t>b</a:t>
            </a:r>
            <a:r>
              <a:rPr lang="lt-LT" dirty="0" smtClean="0"/>
              <a:t>ūti palydovu vyresnio amžiaus žmonėms;</a:t>
            </a:r>
          </a:p>
          <a:p>
            <a:pPr>
              <a:buFontTx/>
              <a:buChar char="-"/>
            </a:pPr>
            <a:r>
              <a:rPr lang="lt-LT" dirty="0" smtClean="0"/>
              <a:t>padėti sumažinti vienatvės ir izoliacijos jausmą, su kuriuo susiduria daugelis vyresnio amžiaus žmonių;</a:t>
            </a:r>
          </a:p>
          <a:p>
            <a:pPr>
              <a:buFontTx/>
              <a:buChar char="-"/>
            </a:pPr>
            <a:r>
              <a:rPr lang="lt-LT" dirty="0" smtClean="0"/>
              <a:t>padėti atlikti paprastas užduotis arba duoti nurodymus ir prireikus paskambinti pagalbos tarnyboms;</a:t>
            </a:r>
          </a:p>
          <a:p>
            <a:pPr>
              <a:buFontTx/>
              <a:buChar char="-"/>
            </a:pPr>
            <a:r>
              <a:rPr lang="lt-LT" dirty="0" smtClean="0"/>
              <a:t>padėti atlikti fizioterapinius </a:t>
            </a:r>
            <a:r>
              <a:rPr lang="lt-LT" dirty="0" err="1" smtClean="0"/>
              <a:t>pratimus</a:t>
            </a:r>
            <a:r>
              <a:rPr lang="lt-LT" dirty="0" smtClean="0"/>
              <a:t>;</a:t>
            </a:r>
          </a:p>
          <a:p>
            <a:pPr>
              <a:buFontTx/>
              <a:buChar char="-"/>
            </a:pPr>
            <a:r>
              <a:rPr lang="lt-LT" dirty="0"/>
              <a:t>p</a:t>
            </a:r>
            <a:r>
              <a:rPr lang="lt-LT" dirty="0" smtClean="0"/>
              <a:t>riminti laiku išgerti vaistus (tinkamas vaistas tinkamu laiku);</a:t>
            </a:r>
          </a:p>
          <a:p>
            <a:pPr marL="0" indent="0">
              <a:buNone/>
            </a:pPr>
            <a:r>
              <a:rPr lang="lt-LT" dirty="0" smtClean="0"/>
              <a:t>Dabar dirbama prie idėjos susieti </a:t>
            </a:r>
            <a:r>
              <a:rPr lang="lt-LT" dirty="0" err="1" smtClean="0"/>
              <a:t>robotikos</a:t>
            </a:r>
            <a:r>
              <a:rPr lang="lt-LT" dirty="0" smtClean="0"/>
              <a:t> pramonės plėtrą su pažintinių (treniruočių) žaidimų vyresnio amžiaus žmonėms kūrimu, siekiant pagerinti atmintį. Toks robotas padėtų vyresnio amžiaus žmogui ilgiau gyventi tolesnį savarankišką gyvenimą. </a:t>
            </a:r>
          </a:p>
          <a:p>
            <a:pPr marL="0" indent="0">
              <a:buNone/>
            </a:pPr>
            <a:endParaRPr lang="lt-LT" dirty="0"/>
          </a:p>
        </p:txBody>
      </p:sp>
    </p:spTree>
    <p:extLst>
      <p:ext uri="{BB962C8B-B14F-4D97-AF65-F5344CB8AC3E}">
        <p14:creationId xmlns:p14="http://schemas.microsoft.com/office/powerpoint/2010/main" val="49257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41350" y="162561"/>
            <a:ext cx="10515600" cy="955040"/>
          </a:xfrm>
        </p:spPr>
        <p:txBody>
          <a:bodyPr>
            <a:normAutofit/>
          </a:bodyPr>
          <a:lstStyle/>
          <a:p>
            <a:pPr algn="ctr"/>
            <a:r>
              <a:rPr lang="lt-LT" b="1" dirty="0" smtClean="0">
                <a:solidFill>
                  <a:srgbClr val="0070C0"/>
                </a:solidFill>
              </a:rPr>
              <a:t>2. </a:t>
            </a:r>
            <a:r>
              <a:rPr lang="lt-LT" b="1" dirty="0" err="1" smtClean="0">
                <a:solidFill>
                  <a:srgbClr val="0070C0"/>
                </a:solidFill>
              </a:rPr>
              <a:t>Robotika</a:t>
            </a:r>
            <a:r>
              <a:rPr lang="lt-LT" b="1" dirty="0" smtClean="0">
                <a:solidFill>
                  <a:srgbClr val="0070C0"/>
                </a:solidFill>
              </a:rPr>
              <a:t> </a:t>
            </a:r>
            <a:r>
              <a:rPr lang="lt-LT" b="1" dirty="0" smtClean="0">
                <a:solidFill>
                  <a:srgbClr val="0070C0"/>
                </a:solidFill>
              </a:rPr>
              <a:t>ir žaidimai (</a:t>
            </a:r>
            <a:r>
              <a:rPr lang="lt-LT" b="1" dirty="0" smtClean="0">
                <a:solidFill>
                  <a:srgbClr val="0070C0"/>
                </a:solidFill>
              </a:rPr>
              <a:t>3)</a:t>
            </a:r>
            <a:endParaRPr lang="lt-LT" b="1" dirty="0"/>
          </a:p>
        </p:txBody>
      </p:sp>
      <p:sp>
        <p:nvSpPr>
          <p:cNvPr id="3" name="Turinio vietos rezervavimo ženklas 2"/>
          <p:cNvSpPr>
            <a:spLocks noGrp="1"/>
          </p:cNvSpPr>
          <p:nvPr>
            <p:ph idx="1"/>
          </p:nvPr>
        </p:nvSpPr>
        <p:spPr>
          <a:xfrm>
            <a:off x="381000" y="1325564"/>
            <a:ext cx="11658600" cy="5227636"/>
          </a:xfrm>
        </p:spPr>
        <p:txBody>
          <a:bodyPr/>
          <a:lstStyle/>
          <a:p>
            <a:pPr marL="0" indent="0">
              <a:buNone/>
            </a:pPr>
            <a:endParaRPr lang="lt-LT" dirty="0" smtClean="0"/>
          </a:p>
          <a:p>
            <a:pPr marL="0" indent="0">
              <a:buNone/>
            </a:pPr>
            <a:r>
              <a:rPr lang="lt-LT" dirty="0" smtClean="0"/>
              <a:t>Manoma, kad Europos robotų ir kitų prietaisų, padedančių vyresnio amžiaus žmonėms, rinka yra verta apie 13 mln. Eurų. Planuojama, kad ši rinka toliau augs, iš dalies dėl technologijų plėtra.</a:t>
            </a:r>
            <a:endParaRPr lang="lt-LT" dirty="0"/>
          </a:p>
        </p:txBody>
      </p:sp>
    </p:spTree>
    <p:extLst>
      <p:ext uri="{BB962C8B-B14F-4D97-AF65-F5344CB8AC3E}">
        <p14:creationId xmlns:p14="http://schemas.microsoft.com/office/powerpoint/2010/main" val="3757614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323850" y="0"/>
            <a:ext cx="9897969" cy="914400"/>
          </a:xfrm>
        </p:spPr>
        <p:txBody>
          <a:bodyPr>
            <a:normAutofit/>
          </a:bodyPr>
          <a:lstStyle/>
          <a:p>
            <a:pPr lvl="0" algn="ctr"/>
            <a:r>
              <a:rPr lang="lt-LT" b="1" dirty="0">
                <a:solidFill>
                  <a:srgbClr val="0070C0"/>
                </a:solidFill>
              </a:rPr>
              <a:t>3. </a:t>
            </a:r>
            <a:r>
              <a:rPr lang="lt-LT" b="1" dirty="0" smtClean="0">
                <a:solidFill>
                  <a:srgbClr val="0070C0"/>
                </a:solidFill>
              </a:rPr>
              <a:t>Sidabrinis turizmas (1)</a:t>
            </a:r>
            <a:endParaRPr lang="lt-LT" b="1" dirty="0">
              <a:solidFill>
                <a:srgbClr val="0070C0"/>
              </a:solidFill>
            </a:endParaRPr>
          </a:p>
        </p:txBody>
      </p:sp>
      <p:sp>
        <p:nvSpPr>
          <p:cNvPr id="3" name="Turinio vietos rezervavimo ženklas 2"/>
          <p:cNvSpPr txBox="1">
            <a:spLocks noGrp="1"/>
          </p:cNvSpPr>
          <p:nvPr>
            <p:ph idx="1"/>
          </p:nvPr>
        </p:nvSpPr>
        <p:spPr>
          <a:xfrm>
            <a:off x="323850" y="1084539"/>
            <a:ext cx="11563350" cy="5392461"/>
          </a:xfrm>
        </p:spPr>
        <p:txBody>
          <a:bodyPr/>
          <a:lstStyle/>
          <a:p>
            <a:pPr marL="0" indent="0">
              <a:buNone/>
            </a:pPr>
            <a:r>
              <a:rPr lang="lt-LT" sz="3200" b="1" dirty="0" smtClean="0"/>
              <a:t>Tikslas </a:t>
            </a:r>
            <a:r>
              <a:rPr lang="lt-LT" sz="3200" dirty="0" smtClean="0"/>
              <a:t>– siūlyti ES </a:t>
            </a:r>
            <a:r>
              <a:rPr lang="lt-LT" sz="3200" dirty="0"/>
              <a:t>turizmo </a:t>
            </a:r>
            <a:r>
              <a:rPr lang="lt-LT" sz="3200" dirty="0" smtClean="0"/>
              <a:t>sektoriui padidinti </a:t>
            </a:r>
            <a:r>
              <a:rPr lang="lt-LT" sz="3200" dirty="0"/>
              <a:t>50+ gyventojų </a:t>
            </a:r>
            <a:r>
              <a:rPr lang="lt-LT" sz="3200" dirty="0" smtClean="0"/>
              <a:t>poreikius atitinkančius turizmo </a:t>
            </a:r>
            <a:r>
              <a:rPr lang="lt-LT" sz="3200" dirty="0"/>
              <a:t>paketus, pvz. įskaitant m-sveikatą ir </a:t>
            </a:r>
            <a:r>
              <a:rPr lang="lt-LT" sz="3200" dirty="0" smtClean="0"/>
              <a:t>nesezoninį turizmą.</a:t>
            </a:r>
          </a:p>
          <a:p>
            <a:pPr marL="0" indent="0">
              <a:buNone/>
            </a:pPr>
            <a:r>
              <a:rPr lang="lt-LT" sz="3200" b="1" dirty="0" smtClean="0"/>
              <a:t>Pagrindimas:</a:t>
            </a:r>
            <a:r>
              <a:rPr lang="lt-LT" sz="3200" dirty="0" smtClean="0"/>
              <a:t> Vidurinių klasių kilimas, ypač Kinijoje ir Indijoje, reiškia, kad atvykstamasis tarptautinis turizmas ir toliau didės. Nors 50+ amžiaus žmonių interesai ir poreikiai labai skiriasi, atliekant tyrimus buvo nustatyti kai kurie bendri šios grupės paklausos modeliai: prabangios kelionės ir kruizai, ilgesni vizitai pas šeimą ir draugus, sveikatingumas ir poilsis, ypatingas turizmas, švenčiant ypatingas progas ir sveikatos turizmas (įskaitant reumatizmą, dermatologiją) ir kt. </a:t>
            </a:r>
            <a:endParaRPr lang="lt-LT" sz="3200" dirty="0"/>
          </a:p>
          <a:p>
            <a:pPr marL="0" indent="0">
              <a:buNone/>
            </a:pPr>
            <a:endParaRPr lang="lt-LT" sz="4800" dirty="0"/>
          </a:p>
          <a:p>
            <a:pPr marL="0" indent="0">
              <a:buNone/>
            </a:pPr>
            <a:endParaRPr lang="lt-LT" sz="4800" dirty="0"/>
          </a:p>
        </p:txBody>
      </p:sp>
    </p:spTree>
    <p:extLst>
      <p:ext uri="{BB962C8B-B14F-4D97-AF65-F5344CB8AC3E}">
        <p14:creationId xmlns:p14="http://schemas.microsoft.com/office/powerpoint/2010/main" val="11894715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7563</TotalTime>
  <Words>3064</Words>
  <Application>Microsoft Office PowerPoint</Application>
  <PresentationFormat>Plačiaekranė</PresentationFormat>
  <Paragraphs>180</Paragraphs>
  <Slides>30</Slides>
  <Notes>14</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30</vt:i4>
      </vt:variant>
    </vt:vector>
  </HeadingPairs>
  <TitlesOfParts>
    <vt:vector size="35" baseType="lpstr">
      <vt:lpstr>Arial</vt:lpstr>
      <vt:lpstr>Calibri</vt:lpstr>
      <vt:lpstr>Calibri Light</vt:lpstr>
      <vt:lpstr>Times New Roman</vt:lpstr>
      <vt:lpstr>„Office“ tema</vt:lpstr>
      <vt:lpstr> Nordplus Adult projektas NPAD-2020/10040: Amžius ne kliūtis II </vt:lpstr>
      <vt:lpstr>Kaip buvo identifikuotos perspektyviausios sritys</vt:lpstr>
      <vt:lpstr>1. Mobili sveikata (connected health) (1)</vt:lpstr>
      <vt:lpstr>1. Mobili sveikata (connected health) (2)</vt:lpstr>
      <vt:lpstr>1. Mobili sveikata (connected health) (3)</vt:lpstr>
      <vt:lpstr>2. Robotika ir žaidimai (1)</vt:lpstr>
      <vt:lpstr>2. Robotika ir žaidimai (2)</vt:lpstr>
      <vt:lpstr>2. Robotika ir žaidimai (3)</vt:lpstr>
      <vt:lpstr>3. Sidabrinis turizmas (1)</vt:lpstr>
      <vt:lpstr>3. Sidabrinis turizmas – plėtros kryptys(2)</vt:lpstr>
      <vt:lpstr>3. Sidabrinis turizmas (3)</vt:lpstr>
      <vt:lpstr>4. Integruota slauga (1)</vt:lpstr>
      <vt:lpstr>4. Integruota slauga (2)</vt:lpstr>
      <vt:lpstr>4. Integruota slauga (3)</vt:lpstr>
      <vt:lpstr>5. Amžiui palankus būstas (1)</vt:lpstr>
      <vt:lpstr>5. Amžiui palankus būstas (2)</vt:lpstr>
      <vt:lpstr>5. Amžiui palankus būstas (3)</vt:lpstr>
      <vt:lpstr>6. Aktyvaus ir sveiko gyvenimo būdo propagavimas(1)</vt:lpstr>
      <vt:lpstr>6. Aktyvaus ir sveiko gyvenimo būdo propagavimas(2)</vt:lpstr>
      <vt:lpstr>6. Aktyvaus ir sveiko gyvenimo būdo propagavimas. Sektorių, susijusių su aktyvaus ir sveiko gyvenimo būdo palaikymu, apžvalga (3)</vt:lpstr>
      <vt:lpstr>6. Aktyvaus ir sveiko gyvenimo būdo propagavimas (4)</vt:lpstr>
      <vt:lpstr>7. Amžiui palankūs universitetai (1)</vt:lpstr>
      <vt:lpstr>7. Amžiui palankūs universitetai (2)</vt:lpstr>
      <vt:lpstr>7. Amžiui palankūs universitetai (3)</vt:lpstr>
      <vt:lpstr>8. Automobiliai be vairuotojų (1)</vt:lpstr>
      <vt:lpstr>8. Automobiliai be vairuotojų (2)</vt:lpstr>
      <vt:lpstr>9. Vyresnio amžiaus žmonių verslininkystė (1)</vt:lpstr>
      <vt:lpstr>9. Vyresnio amžiaus žmonių verslininkystė (2)</vt:lpstr>
      <vt:lpstr>9. Vyresnio amžiaus žmonių verslininkystė (3)</vt:lpstr>
      <vt:lpstr>„PowerPoint“ pateiktis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Nordplus Adult projektas NPAD-2020/10040: Amžius ne kliūtis II</dc:title>
  <dc:creator>Gediminas</dc:creator>
  <cp:lastModifiedBy>Gediminas</cp:lastModifiedBy>
  <cp:revision>91</cp:revision>
  <dcterms:created xsi:type="dcterms:W3CDTF">2021-08-22T12:01:47Z</dcterms:created>
  <dcterms:modified xsi:type="dcterms:W3CDTF">2021-09-11T13:21:15Z</dcterms:modified>
</cp:coreProperties>
</file>