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8" r:id="rId2"/>
    <p:sldId id="275" r:id="rId3"/>
    <p:sldId id="259" r:id="rId4"/>
    <p:sldId id="260" r:id="rId5"/>
    <p:sldId id="262" r:id="rId6"/>
    <p:sldId id="261" r:id="rId7"/>
    <p:sldId id="263" r:id="rId8"/>
    <p:sldId id="264" r:id="rId9"/>
    <p:sldId id="265" r:id="rId10"/>
    <p:sldId id="266" r:id="rId11"/>
    <p:sldId id="276" r:id="rId12"/>
    <p:sldId id="277" r:id="rId13"/>
    <p:sldId id="278" r:id="rId14"/>
    <p:sldId id="279" r:id="rId15"/>
    <p:sldId id="269" r:id="rId16"/>
    <p:sldId id="281" r:id="rId17"/>
    <p:sldId id="282" r:id="rId18"/>
    <p:sldId id="283" r:id="rId19"/>
    <p:sldId id="284" r:id="rId20"/>
    <p:sldId id="271" r:id="rId21"/>
    <p:sldId id="285" r:id="rId22"/>
    <p:sldId id="286" r:id="rId23"/>
    <p:sldId id="272" r:id="rId24"/>
    <p:sldId id="287" r:id="rId25"/>
    <p:sldId id="288" r:id="rId26"/>
    <p:sldId id="273" r:id="rId27"/>
    <p:sldId id="289" r:id="rId28"/>
    <p:sldId id="290" r:id="rId29"/>
    <p:sldId id="274" r:id="rId30"/>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8006" autoAdjust="0"/>
    <p:restoredTop sz="53266" autoAdjust="0"/>
  </p:normalViewPr>
  <p:slideViewPr>
    <p:cSldViewPr snapToGrid="0">
      <p:cViewPr varScale="1">
        <p:scale>
          <a:sx n="49" d="100"/>
          <a:sy n="49" d="100"/>
        </p:scale>
        <p:origin x="738"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AF0427-6DFD-48C0-9F43-BDEC70F3333E}" type="datetimeFigureOut">
              <a:rPr lang="lt-LT" smtClean="0"/>
              <a:t>2021.09.02</a:t>
            </a:fld>
            <a:endParaRPr lang="lt-LT"/>
          </a:p>
        </p:txBody>
      </p:sp>
      <p:sp>
        <p:nvSpPr>
          <p:cNvPr id="4" name="Skaidrės vaizdo vietos rezervavimo ženkla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t-LT"/>
          </a:p>
        </p:txBody>
      </p:sp>
      <p:sp>
        <p:nvSpPr>
          <p:cNvPr id="5" name="Pastabų vietos rezervavimo ženkl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6" name="Poraštės vietos rezervavimo ženkla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t-LT"/>
          </a:p>
        </p:txBody>
      </p:sp>
      <p:sp>
        <p:nvSpPr>
          <p:cNvPr id="7" name="Skaidrės numerio vietos rezervavimo ženkla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89D4F7-23DD-4097-902E-94163FD6C811}" type="slidenum">
              <a:rPr lang="lt-LT" smtClean="0"/>
              <a:t>‹#›</a:t>
            </a:fld>
            <a:endParaRPr lang="lt-LT"/>
          </a:p>
        </p:txBody>
      </p:sp>
    </p:spTree>
    <p:extLst>
      <p:ext uri="{BB962C8B-B14F-4D97-AF65-F5344CB8AC3E}">
        <p14:creationId xmlns:p14="http://schemas.microsoft.com/office/powerpoint/2010/main" val="1321835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ec.europa.eu/eurostat/documents/3217494/10166544/KS-02-19%E2%80%91681-EN-N.pdf/c701972f-6b4e-b432-57d2-91898ca94893"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ec.europa.eu/eurostat/product?code=demo_pjangroup&amp;amp;mode=view&amp;amp;language=EN"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s://ec.europa.eu/eurostat/product?code=proj_19np&amp;amp;mode=view&amp;amp;language=EN"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ec.europa.eu/eurostat/product?code=demo_pjangroup&amp;amp;mode=view&amp;amp;language=EN"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s://ec.europa.eu/eurostat/product?code=proj_19np&amp;amp;mode=view&amp;amp;language=EN"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ec.europa.eu/eurostat/product?code=demo_pjanind&amp;amp;mode=view&amp;amp;language=EN"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s://ec.europa.eu/eurostat/product?code=proj_19ndbi&amp;amp;mode=view&amp;amp;language=EN"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06400" y="696913"/>
            <a:ext cx="6197600" cy="3486150"/>
          </a:xfrm>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pPr lvl="0"/>
            <a:fld id="{B72C11F3-8080-460A-B5D7-C91E051B8BCF}" type="slidenum">
              <a:rPr lang="en-US" smtClean="0"/>
              <a:t>1</a:t>
            </a:fld>
            <a:endParaRPr lang="en-US"/>
          </a:p>
        </p:txBody>
      </p:sp>
    </p:spTree>
    <p:extLst>
      <p:ext uri="{BB962C8B-B14F-4D97-AF65-F5344CB8AC3E}">
        <p14:creationId xmlns:p14="http://schemas.microsoft.com/office/powerpoint/2010/main" val="19789961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0E89D4F7-23DD-4097-902E-94163FD6C811}" type="slidenum">
              <a:rPr lang="lt-LT" smtClean="0"/>
              <a:t>12</a:t>
            </a:fld>
            <a:endParaRPr lang="lt-LT"/>
          </a:p>
        </p:txBody>
      </p:sp>
    </p:spTree>
    <p:extLst>
      <p:ext uri="{BB962C8B-B14F-4D97-AF65-F5344CB8AC3E}">
        <p14:creationId xmlns:p14="http://schemas.microsoft.com/office/powerpoint/2010/main" val="15230362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txBox="1">
            <a:spLocks noGrp="1"/>
          </p:cNvSpPr>
          <p:nvPr>
            <p:ph type="body" sz="quarter" idx="1"/>
          </p:nvPr>
        </p:nvSpPr>
        <p:spPr/>
        <p:txBody>
          <a:bodyPr/>
          <a:lstStyle/>
          <a:p>
            <a:pPr lvl="0"/>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C775C79-4D05-4202-83BB-0C97FEF20CB9}" type="slidenum">
              <a:t>15</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9253910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txBox="1">
            <a:spLocks noGrp="1"/>
          </p:cNvSpPr>
          <p:nvPr>
            <p:ph type="body" sz="quarter" idx="1"/>
          </p:nvPr>
        </p:nvSpPr>
        <p:spPr/>
        <p:txBody>
          <a:bodyPr/>
          <a:lstStyle/>
          <a:p>
            <a:pPr lvl="0"/>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D92EDF3-4129-49B2-A5B2-37B8422B4DB8}" type="slidenum">
              <a:t>20</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41705006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txBox="1">
            <a:spLocks noGrp="1"/>
          </p:cNvSpPr>
          <p:nvPr>
            <p:ph type="body" sz="quarter" idx="1"/>
          </p:nvPr>
        </p:nvSpPr>
        <p:spPr/>
        <p:txBody>
          <a:bodyPr/>
          <a:lstStyle/>
          <a:p>
            <a:pPr lvl="0"/>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D92EDF3-4129-49B2-A5B2-37B8422B4DB8}" type="slidenum">
              <a:t>21</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85163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txBox="1">
            <a:spLocks noGrp="1"/>
          </p:cNvSpPr>
          <p:nvPr>
            <p:ph type="body" sz="quarter" idx="1"/>
          </p:nvPr>
        </p:nvSpPr>
        <p:spPr/>
        <p:txBody>
          <a:bodyPr/>
          <a:lstStyle/>
          <a:p>
            <a:pPr lvl="0"/>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D92EDF3-4129-49B2-A5B2-37B8422B4DB8}" type="slidenum">
              <a:t>22</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41591560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txBox="1">
            <a:spLocks noGrp="1"/>
          </p:cNvSpPr>
          <p:nvPr>
            <p:ph type="body" sz="quarter" idx="1"/>
          </p:nvPr>
        </p:nvSpPr>
        <p:spPr/>
        <p:txBody>
          <a:bodyPr/>
          <a:lstStyle/>
          <a:p>
            <a:pPr lvl="0"/>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D28DD2A-60EE-4F3E-8218-8511B4CE8704}" type="slidenum">
              <a:t>23</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6261624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txBox="1">
            <a:spLocks noGrp="1"/>
          </p:cNvSpPr>
          <p:nvPr>
            <p:ph type="body" sz="quarter" idx="1"/>
          </p:nvPr>
        </p:nvSpPr>
        <p:spPr/>
        <p:txBody>
          <a:bodyPr/>
          <a:lstStyle/>
          <a:p>
            <a:pPr lvl="0"/>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D28DD2A-60EE-4F3E-8218-8511B4CE8704}" type="slidenum">
              <a:t>24</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4831132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txBox="1">
            <a:spLocks noGrp="1"/>
          </p:cNvSpPr>
          <p:nvPr>
            <p:ph type="body" sz="quarter" idx="1"/>
          </p:nvPr>
        </p:nvSpPr>
        <p:spPr/>
        <p:txBody>
          <a:bodyPr/>
          <a:lstStyle/>
          <a:p>
            <a:pPr lvl="0"/>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D28DD2A-60EE-4F3E-8218-8511B4CE8704}" type="slidenum">
              <a:t>25</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49892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txBox="1">
            <a:spLocks noGrp="1"/>
          </p:cNvSpPr>
          <p:nvPr>
            <p:ph type="body" sz="quarter" idx="1"/>
          </p:nvPr>
        </p:nvSpPr>
        <p:spPr/>
        <p:txBody>
          <a:bodyPr/>
          <a:lstStyle/>
          <a:p>
            <a:pPr lvl="0"/>
            <a:r>
              <a:rPr lang="en-US" dirty="0"/>
              <a:t>One third of people aged 75 years or more spent at least three hours per week on physical activity. </a:t>
            </a:r>
            <a:endParaRPr lang="lt-LT" dirty="0"/>
          </a:p>
          <a:p>
            <a:pPr lvl="0"/>
            <a:r>
              <a:rPr lang="en-US" i="1" dirty="0"/>
              <a:t>More than one third of people aged 75 years or more participated in cultural/ sporting events. </a:t>
            </a:r>
            <a:endParaRPr lang="lt-LT" i="1" dirty="0"/>
          </a:p>
          <a:p>
            <a:pPr lvl="0"/>
            <a:r>
              <a:rPr lang="en-US" i="1" dirty="0"/>
              <a:t>Approximately 1 in 16 people in the EU-27 aged 55-64 years participated in education and training. </a:t>
            </a:r>
            <a:endParaRPr lang="lt-LT" dirty="0"/>
          </a:p>
          <a:p>
            <a:pPr lvl="0"/>
            <a:r>
              <a:rPr lang="en-US" dirty="0"/>
              <a:t> </a:t>
            </a:r>
            <a:r>
              <a:rPr lang="en-US" i="1" dirty="0"/>
              <a:t>More than two fifths of people aged 65-74 years had never used a computer …</a:t>
            </a:r>
            <a:endParaRPr lang="lt-LT" dirty="0"/>
          </a:p>
          <a:p>
            <a:pPr lvl="0"/>
            <a:r>
              <a:rPr lang="en-US" i="1" dirty="0"/>
              <a:t>… and more than two fifths had not used the internet during the previous three months. </a:t>
            </a:r>
            <a:endParaRPr lang="lt-LT" dirty="0"/>
          </a:p>
          <a:p>
            <a:pPr lvl="0"/>
            <a:r>
              <a:rPr lang="en-US" i="1" dirty="0"/>
              <a:t>Less than one fifth of people aged 65-74 years made use of social networks. </a:t>
            </a:r>
            <a:endParaRPr lang="lt-LT" dirty="0"/>
          </a:p>
          <a:p>
            <a:pPr lvl="0"/>
            <a:r>
              <a:rPr lang="en-US" i="1" dirty="0"/>
              <a:t>More than one quarter of people aged 65-74 years made online purchases. </a:t>
            </a:r>
            <a:endParaRPr lang="lt-LT" i="1" dirty="0"/>
          </a:p>
          <a:p>
            <a:pPr lvl="0"/>
            <a:r>
              <a:rPr lang="en-US" i="1" dirty="0"/>
              <a:t>About half of all people aged 65 years or more participated in tourism. </a:t>
            </a:r>
            <a:endParaRPr lang="lt-LT" dirty="0"/>
          </a:p>
          <a:p>
            <a:pPr lvl="0"/>
            <a:r>
              <a:rPr lang="en-US" i="1" dirty="0"/>
              <a:t>Close to half of all people aged 65 years or more who did not participate in tourism cited health as a reason for not doing so. </a:t>
            </a:r>
            <a:endParaRPr lang="lt-LT" dirty="0"/>
          </a:p>
          <a:p>
            <a:pPr lvl="0"/>
            <a:r>
              <a:rPr lang="en-US" i="1" dirty="0"/>
              <a:t>While a relatively high share of older people aged 75 years or more had no contact with family and relatives …</a:t>
            </a:r>
            <a:endParaRPr lang="lt-LT" dirty="0"/>
          </a:p>
          <a:p>
            <a:pPr lvl="0"/>
            <a:r>
              <a:rPr lang="en-US" i="1" dirty="0"/>
              <a:t>… they were more likely to get together with family or relatives on daily basis.</a:t>
            </a:r>
            <a:endParaRPr lang="lt-LT" dirty="0"/>
          </a:p>
          <a:p>
            <a:pPr lvl="0"/>
            <a:r>
              <a:rPr lang="en-US" i="1" dirty="0"/>
              <a:t>Older people in southern Europe were more likely to get together on a daily basis with friends.</a:t>
            </a:r>
            <a:endParaRPr lang="lt-LT" dirty="0"/>
          </a:p>
          <a:p>
            <a:pPr lvl="0"/>
            <a:r>
              <a:rPr lang="en-US" i="1" dirty="0"/>
              <a:t>… but they were also more likely to be living in isolation.</a:t>
            </a:r>
            <a:endParaRPr lang="lt-LT" dirty="0"/>
          </a:p>
          <a:p>
            <a:pPr lvl="0"/>
            <a:r>
              <a:rPr lang="en-US" i="1" dirty="0"/>
              <a:t>Women aged between 55 and 64 years were the most likely providers of informal homecare services. </a:t>
            </a:r>
            <a:endParaRPr lang="lt-LT" dirty="0"/>
          </a:p>
          <a:p>
            <a:pPr lvl="0"/>
            <a:r>
              <a:rPr lang="en-US" i="1" dirty="0"/>
              <a:t>The greatest burden of providing care to grandchildren and elderly, disabled or infirm family members fell on people aged 50-64 years.</a:t>
            </a:r>
            <a:endParaRPr lang="lt-LT" dirty="0"/>
          </a:p>
          <a:p>
            <a:pPr lvl="0"/>
            <a:r>
              <a:rPr lang="en-US" i="1" dirty="0"/>
              <a:t>Older people are often more positive than middle-aged people in terms of life satisfaction.</a:t>
            </a:r>
            <a:endParaRPr lang="lt-LT" i="1" dirty="0"/>
          </a:p>
          <a:p>
            <a:pPr lvl="0"/>
            <a:endParaRPr lang="lt-LT" i="1" dirty="0"/>
          </a:p>
          <a:p>
            <a:pPr lvl="0"/>
            <a:r>
              <a:rPr lang="lt-LT" dirty="0"/>
              <a:t>Trečdalis 75 metų ir vyresnių žmonių fizinei veiklai praleido mažiausiai tris valandas per savaitę.</a:t>
            </a:r>
          </a:p>
          <a:p>
            <a:pPr lvl="0"/>
            <a:r>
              <a:rPr lang="lt-LT" dirty="0"/>
              <a:t>Daugiau nei trečdalis 75 metų ir vyresnių žmonių dalyvavo kultūriniuose/ sporto renginiuose.</a:t>
            </a:r>
          </a:p>
          <a:p>
            <a:pPr lvl="0"/>
            <a:r>
              <a:rPr lang="lt-LT" dirty="0"/>
              <a:t>Maždaug 1 iš 16 žmonių ES-27, 55–64 metų, dalyvavo švietime ir mokymuose.</a:t>
            </a:r>
          </a:p>
          <a:p>
            <a:pPr lvl="0"/>
            <a:r>
              <a:rPr lang="lt-LT" dirty="0"/>
              <a:t>Daugiau nei du penktadaliai 65-74 metų žmonių niekada nesinaudojo kompiuteriu ...</a:t>
            </a:r>
          </a:p>
          <a:p>
            <a:pPr lvl="0"/>
            <a:r>
              <a:rPr lang="lt-LT" dirty="0"/>
              <a:t>… Ir daugiau nei du penktadaliai nesinaudojo internetu per pastaruosius tris mėnesius.</a:t>
            </a:r>
          </a:p>
          <a:p>
            <a:pPr lvl="0"/>
            <a:r>
              <a:rPr lang="lt-LT" dirty="0"/>
              <a:t>Mažiau nei penktadalis 65-74 metų žmonių naudojosi socialiniais tinklais.</a:t>
            </a:r>
          </a:p>
          <a:p>
            <a:pPr lvl="0"/>
            <a:r>
              <a:rPr lang="lt-LT" dirty="0"/>
              <a:t>Daugiau nei ketvirtadalis 65-74 metų amžiaus žmonių pirko internetu.</a:t>
            </a:r>
          </a:p>
          <a:p>
            <a:pPr lvl="0"/>
            <a:r>
              <a:rPr lang="lt-LT" dirty="0"/>
              <a:t>Maždaug pusė visų 65 metų ir vyresnių žmonių dalyvavo turizme.</a:t>
            </a:r>
          </a:p>
          <a:p>
            <a:pPr lvl="0"/>
            <a:r>
              <a:rPr lang="lt-LT" dirty="0"/>
              <a:t>Beveik pusė visų 65 metų ir vyresnių žmonių, nedalyvaujančių turizme, nurodė sveikatos priežastis.</a:t>
            </a:r>
          </a:p>
          <a:p>
            <a:pPr lvl="0"/>
            <a:r>
              <a:rPr lang="lt-LT" dirty="0"/>
              <a:t>Nors palyginti didelė vyresnių nei 75 metų amžiaus žmonių dalis neturėjo jokio ryšio su šeima ir artimaisiais ...</a:t>
            </a:r>
          </a:p>
          <a:p>
            <a:pPr lvl="0"/>
            <a:r>
              <a:rPr lang="lt-LT" dirty="0"/>
              <a:t>… Jie buvo labiau linkę kasdien susitikti su šeima ar giminaičiais.</a:t>
            </a:r>
          </a:p>
          <a:p>
            <a:pPr lvl="0"/>
            <a:r>
              <a:rPr lang="lt-LT" dirty="0"/>
              <a:t>Vyresni žmonės Pietų Europoje dažniau susiburdavo kasdien su draugais.</a:t>
            </a:r>
          </a:p>
          <a:p>
            <a:pPr lvl="0"/>
            <a:r>
              <a:rPr lang="lt-LT" dirty="0"/>
              <a:t>… Bet jie taip pat dažniau gyveno izoliuoti.</a:t>
            </a:r>
          </a:p>
          <a:p>
            <a:pPr lvl="0"/>
            <a:r>
              <a:rPr lang="lt-LT" dirty="0"/>
              <a:t>Moterys nuo 55 iki 64 metų buvo labiausiai tikėtinos neoficialios namų priežiūros paslaugų teikėjos.</a:t>
            </a:r>
          </a:p>
          <a:p>
            <a:pPr lvl="0"/>
            <a:r>
              <a:rPr lang="lt-LT" dirty="0"/>
              <a:t>Didžiausia našta rūpinantis anūkais ir pagyvenusiais, neįgaliais ar silpnais šeimos nariais teko 50–64 metų žmonėms.</a:t>
            </a:r>
          </a:p>
          <a:p>
            <a:pPr lvl="0"/>
            <a:r>
              <a:rPr lang="lt-LT" dirty="0"/>
              <a:t>Vyresni žmonės pasitenkinimo gyvenimu atžvilgiu dažnai yra pozityvesni nei vidutinio amžiaus žmonės.</a:t>
            </a:r>
          </a:p>
          <a:p>
            <a:pPr lvl="0"/>
            <a:endParaRPr lang="lt-LT" dirty="0"/>
          </a:p>
          <a:p>
            <a:pPr lvl="0"/>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532D720-622D-40E6-9D35-C19E5C8D8870}" type="slidenum">
              <a:t>26</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8716842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txBox="1">
            <a:spLocks noGrp="1"/>
          </p:cNvSpPr>
          <p:nvPr>
            <p:ph type="body" sz="quarter" idx="1"/>
          </p:nvPr>
        </p:nvSpPr>
        <p:spPr/>
        <p:txBody>
          <a:bodyPr/>
          <a:lstStyle/>
          <a:p>
            <a:pPr lvl="0"/>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532D720-622D-40E6-9D35-C19E5C8D8870}" type="slidenum">
              <a:t>27</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042687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06400" y="696913"/>
            <a:ext cx="6197600" cy="3486150"/>
          </a:xfrm>
        </p:spPr>
      </p:sp>
      <p:sp>
        <p:nvSpPr>
          <p:cNvPr id="3" name="Pastabų vietos rezervavimo ženklas 2"/>
          <p:cNvSpPr txBox="1">
            <a:spLocks noGrp="1"/>
          </p:cNvSpPr>
          <p:nvPr>
            <p:ph type="body" sz="quarter" idx="1"/>
          </p:nvPr>
        </p:nvSpPr>
        <p:spPr/>
        <p:txBody>
          <a:bodyPr/>
          <a:lstStyle/>
          <a:p>
            <a:pPr lvl="0"/>
            <a:r>
              <a:rPr lang="en-GB" b="1" dirty="0"/>
              <a:t>Bibliography</a:t>
            </a:r>
            <a:r>
              <a:rPr lang="lt-LT" b="1" dirty="0"/>
              <a:t>: </a:t>
            </a:r>
            <a:r>
              <a:rPr lang="en-US" dirty="0"/>
              <a:t>Ageing Europe: LOOKING AT THE LIVES OF OLDER PEOPLE IN THE EU, Luxembourg: Publications Office of the European Union, 2019</a:t>
            </a:r>
            <a:endParaRPr lang="lt-LT" dirty="0"/>
          </a:p>
          <a:p>
            <a:pPr lvl="0"/>
            <a:r>
              <a:rPr lang="en-US" u="sng" dirty="0">
                <a:hlinkClick r:id="rId3"/>
              </a:rPr>
              <a:t>https://ec.europa.eu/eurostat/documents/3217494/10166544/KS-02-19%E2%80%91681-EN-N.pdf/c701972f-6b4e-b432-57d2-91898ca94893</a:t>
            </a:r>
            <a:r>
              <a:rPr lang="lt-LT" u="sng" dirty="0"/>
              <a:t> </a:t>
            </a:r>
          </a:p>
          <a:p>
            <a:pPr lvl="0"/>
            <a:endParaRPr lang="lt-LT" u="sng" dirty="0"/>
          </a:p>
          <a:p>
            <a:pPr lvl="0"/>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FE55870-C12D-4075-8C9E-CDE2AF45AF36}" type="slidenum">
              <a:t>3</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2400188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txBox="1">
            <a:spLocks noGrp="1"/>
          </p:cNvSpPr>
          <p:nvPr>
            <p:ph type="body" sz="quarter" idx="1"/>
          </p:nvPr>
        </p:nvSpPr>
        <p:spPr/>
        <p:txBody>
          <a:bodyPr/>
          <a:lstStyle/>
          <a:p>
            <a:pPr lvl="0"/>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532D720-622D-40E6-9D35-C19E5C8D8870}" type="slidenum">
              <a:t>28</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614178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06400" y="696913"/>
            <a:ext cx="6197600" cy="3486150"/>
          </a:xfrm>
        </p:spPr>
      </p:sp>
      <p:sp>
        <p:nvSpPr>
          <p:cNvPr id="3" name="Pastabų vietos rezervavimo ženklas 2"/>
          <p:cNvSpPr txBox="1">
            <a:spLocks noGrp="1"/>
          </p:cNvSpPr>
          <p:nvPr>
            <p:ph type="body" sz="quarter" idx="1"/>
          </p:nvPr>
        </p:nvSpPr>
        <p:spPr/>
        <p:txBody>
          <a:bodyPr/>
          <a:lstStyle/>
          <a:p>
            <a:pPr lvl="0"/>
            <a:r>
              <a:rPr lang="lt-LT" dirty="0" smtClean="0"/>
              <a:t>.</a:t>
            </a:r>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4FEBB14-2177-4C5A-A8E2-100F69ACA99E}" type="slidenum">
              <a:t>4</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4115357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06400" y="696913"/>
            <a:ext cx="6197600" cy="3486150"/>
          </a:xfrm>
        </p:spPr>
      </p:sp>
      <p:sp>
        <p:nvSpPr>
          <p:cNvPr id="3" name="Pastabų vietos rezervavimo ženklas 2"/>
          <p:cNvSpPr txBox="1">
            <a:spLocks noGrp="1"/>
          </p:cNvSpPr>
          <p:nvPr>
            <p:ph type="body" sz="quarter" idx="1"/>
          </p:nvPr>
        </p:nvSpPr>
        <p:spPr/>
        <p:txBody>
          <a:bodyPr/>
          <a:lstStyle/>
          <a:p>
            <a:pPr lvl="0"/>
            <a:r>
              <a:rPr lang="lt-LT" dirty="0" smtClean="0"/>
              <a:t>Europos socialinių teisių ramstis pabrėžia teisę į geros kokybės ilgalaikės priežiūros paslaugas, ypač priežiūrą namuose ir bendruomenės paslaugas, taip pat, kad kiekvienas žmogus turi turėti teisę į tokią pensiją, kuri atitinkančią jo įmokas ir teisę į išteklius, užtikrinančius orų gyvenimą.</a:t>
            </a:r>
            <a:endParaRPr lang="lt-LT" dirty="0"/>
          </a:p>
          <a:p>
            <a:pPr lvl="0"/>
            <a:r>
              <a:rPr lang="lt-LT" dirty="0" smtClean="0"/>
              <a:t>Europos Komisijos leidinyje „Demografinių pokyčių poveikis Europoje“</a:t>
            </a:r>
            <a:r>
              <a:rPr lang="lt-LT" baseline="0" dirty="0" smtClean="0"/>
              <a:t> </a:t>
            </a:r>
            <a:r>
              <a:rPr lang="lt-LT" dirty="0" smtClean="0"/>
              <a:t>pabrėžiami esminiai pokyčiai, įvykę po COVID-19 pandemijos protrūkio ir ilgalaikis pandemijos poveikis mūsų gyvenimui ir darbinei veiklai. Leidinyje pateikiami pagrindiniai demografinių pokyčių veiksniai ir jų poveikis ES. Jame siekiama parengti konkrečias priemones, atsižvelgiant į COVID-19 pandemijos pamokas, tikslu padėti labiausiai nukentėjusiems žmonėms, regionams ir bendruomenėms ir leistų jiems prisitaikyti prie besikeičiančios realybės. </a:t>
            </a:r>
            <a:endParaRPr lang="lt-LT" dirty="0"/>
          </a:p>
          <a:p>
            <a:pPr lvl="0"/>
            <a:endParaRPr lang="lt-LT" dirty="0"/>
          </a:p>
          <a:p>
            <a:pPr lvl="0"/>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017C039-16F3-4A1B-B992-BDD36BEEDB0E}" type="slidenum">
              <a:t>5</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9636855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06400" y="696913"/>
            <a:ext cx="6197600" cy="3486150"/>
          </a:xfrm>
        </p:spPr>
      </p:sp>
      <p:sp>
        <p:nvSpPr>
          <p:cNvPr id="3" name="Pastabų vietos rezervavimo ženklas 2"/>
          <p:cNvSpPr txBox="1">
            <a:spLocks noGrp="1"/>
          </p:cNvSpPr>
          <p:nvPr>
            <p:ph type="body" sz="quarter" idx="1"/>
          </p:nvPr>
        </p:nvSpPr>
        <p:spPr/>
        <p:txBody>
          <a:bodyPr/>
          <a:lstStyle/>
          <a:p>
            <a:pPr lvl="0"/>
            <a:r>
              <a:rPr lang="lt-LT" dirty="0"/>
              <a:t>Gyventojų senėjimą pirmiausia </a:t>
            </a:r>
            <a:r>
              <a:rPr lang="lt-LT" noProof="0" dirty="0" smtClean="0"/>
              <a:t>apsprendė</a:t>
            </a:r>
            <a:r>
              <a:rPr lang="lt-LT" baseline="0" dirty="0" smtClean="0"/>
              <a:t> </a:t>
            </a:r>
            <a:r>
              <a:rPr lang="lt-LT" dirty="0" smtClean="0"/>
              <a:t>ilgalaikis </a:t>
            </a:r>
            <a:r>
              <a:rPr lang="lt-LT" dirty="0"/>
              <a:t>vaisingumo lygio kritimas ir ilgesnė gyvenimo </a:t>
            </a:r>
            <a:r>
              <a:rPr lang="lt-LT" dirty="0" smtClean="0"/>
              <a:t>trukmė. </a:t>
            </a:r>
            <a:r>
              <a:rPr lang="lt-LT" dirty="0"/>
              <a:t>Tą nulėmė daugelis skirtingų veiksnių: </a:t>
            </a:r>
          </a:p>
          <a:p>
            <a:pPr lvl="0"/>
            <a:r>
              <a:rPr lang="lt-LT" dirty="0"/>
              <a:t>• vaikų mirtingumo sumažėjimas; </a:t>
            </a:r>
          </a:p>
          <a:p>
            <a:pPr lvl="0"/>
            <a:r>
              <a:rPr lang="lt-LT" dirty="0"/>
              <a:t>• visuomenės sveikatos ir medicinos technologijų pažanga; </a:t>
            </a:r>
          </a:p>
          <a:p>
            <a:pPr lvl="0"/>
            <a:r>
              <a:rPr lang="lt-LT" dirty="0"/>
              <a:t>• didesnis supratimas apie naudą, susijusią su sveiku gyvenimo būdu; </a:t>
            </a:r>
          </a:p>
          <a:p>
            <a:pPr lvl="0"/>
            <a:r>
              <a:rPr lang="lt-LT" dirty="0"/>
              <a:t>• perėjimas nuo sunkaus </a:t>
            </a:r>
            <a:r>
              <a:rPr lang="lt-LT" dirty="0" smtClean="0"/>
              <a:t>prie </a:t>
            </a:r>
            <a:r>
              <a:rPr lang="lt-LT" dirty="0"/>
              <a:t>protinio darbo; </a:t>
            </a:r>
          </a:p>
          <a:p>
            <a:pPr lvl="0"/>
            <a:r>
              <a:rPr lang="lt-LT" dirty="0"/>
              <a:t>• geresnės gyvenimo sąlygos. </a:t>
            </a:r>
          </a:p>
          <a:p>
            <a:pPr lvl="0"/>
            <a:r>
              <a:rPr lang="lt-LT" dirty="0"/>
              <a:t>Dėl šių pokyčių padaugėjo pagyvenusių žmonių ir jų dalis, o šį demografinio senėjimo procesą daugeliu atžvilgių galima laikyti sėkmės istorija. Daugeliui žmonių ypač jei tai susiję su gera sveikata, yra pozityvus laikotarpis. Vyresnio amžiaus žmonės yra labiau patenkinti gyvenimu ir daugelis jaučia stipresnį ryšį su savo šeima, draugais ir vietos bendruomenėmis.</a:t>
            </a:r>
          </a:p>
          <a:p>
            <a:pPr lvl="0"/>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B677EAD-641A-4846-9641-C10D8337590C}" type="slidenum">
              <a:t>6</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42529371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txBox="1">
            <a:spLocks noGrp="1"/>
          </p:cNvSpPr>
          <p:nvPr>
            <p:ph type="body" sz="quarter" idx="1"/>
          </p:nvPr>
        </p:nvSpPr>
        <p:spPr/>
        <p:txBody>
          <a:bodyPr/>
          <a:lstStyle/>
          <a:p>
            <a:pPr lvl="0"/>
            <a:r>
              <a:rPr lang="lt-LT" dirty="0" smtClean="0"/>
              <a:t>Vertikali </a:t>
            </a:r>
            <a:r>
              <a:rPr lang="lt-LT" dirty="0"/>
              <a:t>punktyrinė linija žymi takoskyrą tarp oficialių istorinių duomenų ir EUROPOP2019 gyventojų prognozių.</a:t>
            </a:r>
          </a:p>
          <a:p>
            <a:pPr lvl="0"/>
            <a:r>
              <a:rPr lang="lt-LT" dirty="0"/>
              <a:t>Šaltinis: Eurostatas (internetiniai duomenų kodai: </a:t>
            </a:r>
            <a:r>
              <a:rPr lang="lt-LT" dirty="0" err="1"/>
              <a:t>demo_pjangroup</a:t>
            </a:r>
            <a:r>
              <a:rPr lang="lt-LT" dirty="0"/>
              <a:t> ir proj_19np</a:t>
            </a:r>
            <a:r>
              <a:rPr lang="lt-LT" dirty="0" smtClean="0"/>
              <a:t>).</a:t>
            </a:r>
            <a:endParaRPr lang="lt-LT" dirty="0"/>
          </a:p>
          <a:p>
            <a:pPr lvl="0"/>
            <a:r>
              <a:rPr lang="lt-LT" dirty="0"/>
              <a:t>Prognozuojama, kad bendras 27 ES valstybių gyventojų skaičius padidės nežymiai - nuo 446,8 mln. 2019 m. </a:t>
            </a:r>
            <a:r>
              <a:rPr lang="lt-LT" dirty="0" smtClean="0"/>
              <a:t>pradžioje </a:t>
            </a:r>
            <a:r>
              <a:rPr lang="lt-LT" dirty="0"/>
              <a:t>iki didžiausio lygio - 449,3 mln. 2026–2029 m. </a:t>
            </a:r>
            <a:r>
              <a:rPr lang="lt-LT" dirty="0" smtClean="0"/>
              <a:t>laikotarpiu</a:t>
            </a:r>
            <a:r>
              <a:rPr lang="lt-LT" dirty="0"/>
              <a:t>, o iki 2050 m. </a:t>
            </a:r>
            <a:r>
              <a:rPr lang="lt-LT" dirty="0" smtClean="0"/>
              <a:t>lėtai </a:t>
            </a:r>
            <a:r>
              <a:rPr lang="lt-LT" dirty="0"/>
              <a:t>sumažės iki 441,9 mln.</a:t>
            </a:r>
          </a:p>
          <a:p>
            <a:pPr lvl="0"/>
            <a:r>
              <a:rPr lang="lt-LT" dirty="0"/>
              <a:t>Pagyvenusių žmonių (čia apibrėžiama kaip 65 metų ir vyresnių) populiacija 27 ES valstybėse narėse žymiai padidės: nuo 90,5 mln. 2019 m. </a:t>
            </a:r>
            <a:r>
              <a:rPr lang="lt-LT" dirty="0" smtClean="0"/>
              <a:t>pradžioje </a:t>
            </a:r>
            <a:r>
              <a:rPr lang="lt-LT" dirty="0"/>
              <a:t>iki 129,8 mln. </a:t>
            </a:r>
            <a:r>
              <a:rPr lang="lt-LT" dirty="0" smtClean="0"/>
              <a:t>iki </a:t>
            </a:r>
            <a:r>
              <a:rPr lang="lt-LT" dirty="0"/>
              <a:t>2050 m</a:t>
            </a:r>
            <a:r>
              <a:rPr lang="lt-LT" dirty="0" smtClean="0"/>
              <a:t>. </a:t>
            </a:r>
            <a:r>
              <a:rPr lang="lt-LT" dirty="0"/>
              <a:t>Prognozuojama, kad </a:t>
            </a:r>
            <a:r>
              <a:rPr lang="lt-LT" dirty="0" smtClean="0"/>
              <a:t>ES-27 </a:t>
            </a:r>
            <a:r>
              <a:rPr lang="lt-LT" dirty="0"/>
              <a:t>75–84 metų amžiaus </a:t>
            </a:r>
            <a:r>
              <a:rPr lang="lt-LT" dirty="0" smtClean="0"/>
              <a:t>asmenų </a:t>
            </a:r>
            <a:r>
              <a:rPr lang="lt-LT" dirty="0"/>
              <a:t>padidės 56,1%, o 65–74 metų amžiaus - 16,6%. </a:t>
            </a:r>
            <a:r>
              <a:rPr lang="lt-LT" dirty="0" smtClean="0"/>
              <a:t>Prognozės </a:t>
            </a:r>
            <a:r>
              <a:rPr lang="lt-LT" dirty="0"/>
              <a:t>rodo, kad 2050 m. ES-27 bus 13,5% mažiau jaunesnių nei 55 metų žmonių.</a:t>
            </a:r>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7DEBF07-E63A-4595-9A33-B757A4C972B6}" type="slidenum">
              <a:t>7</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020657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txBox="1">
            <a:spLocks noGrp="1"/>
          </p:cNvSpPr>
          <p:nvPr>
            <p:ph type="body" sz="quarter" idx="1"/>
          </p:nvPr>
        </p:nvSpPr>
        <p:spPr/>
        <p:txBody>
          <a:bodyPr/>
          <a:lstStyle/>
          <a:p>
            <a:pPr lvl="0"/>
            <a:r>
              <a:rPr lang="en-GB" i="1" dirty="0" smtClean="0"/>
              <a:t>Source</a:t>
            </a:r>
            <a:r>
              <a:rPr lang="en-GB" i="1" dirty="0"/>
              <a:t>:</a:t>
            </a:r>
            <a:r>
              <a:rPr lang="en-GB" dirty="0"/>
              <a:t> Eurostat (online data codes: </a:t>
            </a:r>
            <a:r>
              <a:rPr lang="lv-LV" dirty="0">
                <a:hlinkClick r:id="rId3"/>
              </a:rPr>
              <a:t>demo_pjangroup </a:t>
            </a:r>
            <a:r>
              <a:rPr lang="lv-LV" dirty="0"/>
              <a:t>and </a:t>
            </a:r>
            <a:r>
              <a:rPr lang="lv-LV" dirty="0">
                <a:hlinkClick r:id="rId4"/>
              </a:rPr>
              <a:t>proj_19np</a:t>
            </a:r>
            <a:r>
              <a:rPr lang="lv-LV" dirty="0" smtClean="0"/>
              <a:t>)</a:t>
            </a:r>
            <a:endParaRPr lang="lv-LV"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C109F35-6AD8-4723-B2FA-E68F05C9B5FD}" type="slidenum">
              <a:t>8</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9964604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txBox="1">
            <a:spLocks noGrp="1"/>
          </p:cNvSpPr>
          <p:nvPr>
            <p:ph type="body" sz="quarter" idx="1"/>
          </p:nvPr>
        </p:nvSpPr>
        <p:spPr/>
        <p:txBody>
          <a:bodyPr/>
          <a:lstStyle/>
          <a:p>
            <a:pPr lvl="0"/>
            <a:r>
              <a:rPr lang="lv-LV" dirty="0"/>
              <a:t>Note: all data as of 1 January. 2019: estimates and provisional. 2050: population according to the 2019 projections, baseline variant (EUROPOP2019).</a:t>
            </a:r>
            <a:endParaRPr lang="lt-LT" dirty="0"/>
          </a:p>
          <a:p>
            <a:pPr lvl="0"/>
            <a:r>
              <a:rPr lang="lv-LV" i="1" dirty="0"/>
              <a:t>Source:</a:t>
            </a:r>
            <a:r>
              <a:rPr lang="lv-LV" dirty="0"/>
              <a:t> Eurostat (online data codes: </a:t>
            </a:r>
            <a:r>
              <a:rPr lang="lv-LV" dirty="0">
                <a:hlinkClick r:id="rId3"/>
              </a:rPr>
              <a:t>demo_pjangroup </a:t>
            </a:r>
            <a:r>
              <a:rPr lang="lv-LV" dirty="0"/>
              <a:t>and </a:t>
            </a:r>
            <a:r>
              <a:rPr lang="lv-LV" dirty="0">
                <a:hlinkClick r:id="rId4"/>
              </a:rPr>
              <a:t>proj_19np</a:t>
            </a:r>
            <a:r>
              <a:rPr lang="en-US" dirty="0" smtClean="0"/>
              <a:t>)</a:t>
            </a:r>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2FEA8B45-1F56-4AC5-8483-8E3186207045}" type="slidenum">
              <a:t>9</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8407271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txBox="1">
            <a:spLocks noGrp="1"/>
          </p:cNvSpPr>
          <p:nvPr>
            <p:ph type="body" sz="quarter" idx="1"/>
          </p:nvPr>
        </p:nvSpPr>
        <p:spPr/>
        <p:txBody>
          <a:bodyPr/>
          <a:lstStyle/>
          <a:p>
            <a:pPr lvl="0"/>
            <a:r>
              <a:rPr lang="lt-LT" dirty="0" smtClean="0"/>
              <a:t>Pastaba</a:t>
            </a:r>
            <a:r>
              <a:rPr lang="lt-LT" dirty="0"/>
              <a:t>: senatvės </a:t>
            </a:r>
            <a:r>
              <a:rPr lang="lt-LT" dirty="0" smtClean="0"/>
              <a:t>priklausomybės </a:t>
            </a:r>
            <a:r>
              <a:rPr lang="lt-LT" dirty="0"/>
              <a:t>santykis apskaičiuojamas kaip </a:t>
            </a:r>
            <a:r>
              <a:rPr lang="lt-LT" dirty="0" smtClean="0"/>
              <a:t>65+ </a:t>
            </a:r>
            <a:r>
              <a:rPr lang="lt-LT" dirty="0"/>
              <a:t>skaičius, padalytas iš 20–64 metų žmonių skaičiaus, išreikštas procentais. </a:t>
            </a:r>
            <a:r>
              <a:rPr lang="lt-LT" dirty="0" smtClean="0"/>
              <a:t>2020–2050 m. </a:t>
            </a:r>
            <a:r>
              <a:rPr lang="lt-LT" dirty="0"/>
              <a:t>populiacija pagal 2019 m. </a:t>
            </a:r>
            <a:r>
              <a:rPr lang="lt-LT" dirty="0" smtClean="0"/>
              <a:t>prognozes. Bazinis </a:t>
            </a:r>
            <a:r>
              <a:rPr lang="lt-LT" dirty="0"/>
              <a:t>variantas (EUROPOP2019). Vertikali punktyrinė linija žymi takoskyrą tarp oficialių istorinių duomenų ir EUROPOP2019 gyventojų prognozių. </a:t>
            </a:r>
            <a:endParaRPr lang="lt-LT" dirty="0" smtClean="0"/>
          </a:p>
          <a:p>
            <a:pPr lvl="0"/>
            <a:r>
              <a:rPr lang="lt-LT" dirty="0" smtClean="0"/>
              <a:t>(</a:t>
            </a:r>
            <a:r>
              <a:rPr lang="lv-LV" i="1" dirty="0" smtClean="0"/>
              <a:t>Source:</a:t>
            </a:r>
            <a:r>
              <a:rPr lang="lv-LV" dirty="0" smtClean="0"/>
              <a:t> Eurostat (online data codes: </a:t>
            </a:r>
            <a:r>
              <a:rPr lang="lv-LV" dirty="0" smtClean="0">
                <a:hlinkClick r:id="rId3"/>
              </a:rPr>
              <a:t>demo_pjanind </a:t>
            </a:r>
            <a:r>
              <a:rPr lang="lv-LV" dirty="0" smtClean="0"/>
              <a:t>and </a:t>
            </a:r>
            <a:r>
              <a:rPr lang="lv-LV" dirty="0" smtClean="0">
                <a:hlinkClick r:id="rId4"/>
              </a:rPr>
              <a:t>proj_19ndbi</a:t>
            </a:r>
            <a:r>
              <a:rPr lang="lv-LV" dirty="0" smtClean="0"/>
              <a:t>)</a:t>
            </a:r>
            <a:endParaRPr lang="lt-LT" dirty="0"/>
          </a:p>
          <a:p>
            <a:pPr lvl="0"/>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238492A-5590-48D4-B3FC-9A78641D65FA}" type="slidenum">
              <a:t>10</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2902166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p:cNvSpPr>
            <a:spLocks noGrp="1"/>
          </p:cNvSpPr>
          <p:nvPr>
            <p:ph type="ctrTitle"/>
          </p:nvPr>
        </p:nvSpPr>
        <p:spPr>
          <a:xfrm>
            <a:off x="1524000" y="1122363"/>
            <a:ext cx="9144000" cy="2387600"/>
          </a:xfrm>
        </p:spPr>
        <p:txBody>
          <a:bodyPr anchor="b"/>
          <a:lstStyle>
            <a:lvl1pPr algn="ctr">
              <a:defRPr sz="6000"/>
            </a:lvl1pPr>
          </a:lstStyle>
          <a:p>
            <a:r>
              <a:rPr lang="lt-LT" smtClean="0"/>
              <a:t>Spustelėję redag. ruoš. pavad. stilių</a:t>
            </a:r>
            <a:endParaRPr lang="lt-LT"/>
          </a:p>
        </p:txBody>
      </p:sp>
      <p:sp>
        <p:nvSpPr>
          <p:cNvPr id="3" name="Antrinis pavadinima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smtClean="0"/>
              <a:t>Spustelėję redag. ruoš. paantrš. stilių</a:t>
            </a:r>
            <a:endParaRPr lang="lt-LT"/>
          </a:p>
        </p:txBody>
      </p:sp>
      <p:sp>
        <p:nvSpPr>
          <p:cNvPr id="4" name="Datos vietos rezervavimo ženklas 3"/>
          <p:cNvSpPr>
            <a:spLocks noGrp="1"/>
          </p:cNvSpPr>
          <p:nvPr>
            <p:ph type="dt" sz="half" idx="10"/>
          </p:nvPr>
        </p:nvSpPr>
        <p:spPr/>
        <p:txBody>
          <a:bodyPr/>
          <a:lstStyle/>
          <a:p>
            <a:fld id="{21CEE067-6082-4A71-B720-C5768727AFB8}" type="datetimeFigureOut">
              <a:rPr lang="lt-LT" smtClean="0"/>
              <a:t>2021.09.02</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F0FC7F01-4E30-4761-A685-3CCE3B04B1D4}" type="slidenum">
              <a:rPr lang="lt-LT" smtClean="0"/>
              <a:t>‹#›</a:t>
            </a:fld>
            <a:endParaRPr lang="lt-LT"/>
          </a:p>
        </p:txBody>
      </p:sp>
    </p:spTree>
    <p:extLst>
      <p:ext uri="{BB962C8B-B14F-4D97-AF65-F5344CB8AC3E}">
        <p14:creationId xmlns:p14="http://schemas.microsoft.com/office/powerpoint/2010/main" val="36340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21CEE067-6082-4A71-B720-C5768727AFB8}" type="datetimeFigureOut">
              <a:rPr lang="lt-LT" smtClean="0"/>
              <a:t>2021.09.02</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F0FC7F01-4E30-4761-A685-3CCE3B04B1D4}" type="slidenum">
              <a:rPr lang="lt-LT" smtClean="0"/>
              <a:t>‹#›</a:t>
            </a:fld>
            <a:endParaRPr lang="lt-LT"/>
          </a:p>
        </p:txBody>
      </p:sp>
    </p:spTree>
    <p:extLst>
      <p:ext uri="{BB962C8B-B14F-4D97-AF65-F5344CB8AC3E}">
        <p14:creationId xmlns:p14="http://schemas.microsoft.com/office/powerpoint/2010/main" val="830140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8724900" y="365125"/>
            <a:ext cx="2628900" cy="5811838"/>
          </a:xfrm>
        </p:spPr>
        <p:txBody>
          <a:bodyPr vert="eaVert"/>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a:xfrm>
            <a:off x="838200" y="365125"/>
            <a:ext cx="7734300" cy="5811838"/>
          </a:xfrm>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21CEE067-6082-4A71-B720-C5768727AFB8}" type="datetimeFigureOut">
              <a:rPr lang="lt-LT" smtClean="0"/>
              <a:t>2021.09.02</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F0FC7F01-4E30-4761-A685-3CCE3B04B1D4}" type="slidenum">
              <a:rPr lang="lt-LT" smtClean="0"/>
              <a:t>‹#›</a:t>
            </a:fld>
            <a:endParaRPr lang="lt-LT"/>
          </a:p>
        </p:txBody>
      </p:sp>
    </p:spTree>
    <p:extLst>
      <p:ext uri="{BB962C8B-B14F-4D97-AF65-F5344CB8AC3E}">
        <p14:creationId xmlns:p14="http://schemas.microsoft.com/office/powerpoint/2010/main" val="514564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idx="1"/>
          </p:nvPr>
        </p:nvSpPr>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21CEE067-6082-4A71-B720-C5768727AFB8}" type="datetimeFigureOut">
              <a:rPr lang="lt-LT" smtClean="0"/>
              <a:t>2021.09.02</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F0FC7F01-4E30-4761-A685-3CCE3B04B1D4}" type="slidenum">
              <a:rPr lang="lt-LT" smtClean="0"/>
              <a:t>‹#›</a:t>
            </a:fld>
            <a:endParaRPr lang="lt-LT"/>
          </a:p>
        </p:txBody>
      </p:sp>
    </p:spTree>
    <p:extLst>
      <p:ext uri="{BB962C8B-B14F-4D97-AF65-F5344CB8AC3E}">
        <p14:creationId xmlns:p14="http://schemas.microsoft.com/office/powerpoint/2010/main" val="2665317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1850" y="1709738"/>
            <a:ext cx="10515600" cy="2852737"/>
          </a:xfrm>
        </p:spPr>
        <p:txBody>
          <a:bodyPr anchor="b"/>
          <a:lstStyle>
            <a:lvl1pPr>
              <a:defRPr sz="6000"/>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smtClean="0"/>
              <a:t>Spustelėję redag. ruoš. teksto stilių</a:t>
            </a:r>
          </a:p>
        </p:txBody>
      </p:sp>
      <p:sp>
        <p:nvSpPr>
          <p:cNvPr id="4" name="Datos vietos rezervavimo ženklas 3"/>
          <p:cNvSpPr>
            <a:spLocks noGrp="1"/>
          </p:cNvSpPr>
          <p:nvPr>
            <p:ph type="dt" sz="half" idx="10"/>
          </p:nvPr>
        </p:nvSpPr>
        <p:spPr/>
        <p:txBody>
          <a:bodyPr/>
          <a:lstStyle/>
          <a:p>
            <a:fld id="{21CEE067-6082-4A71-B720-C5768727AFB8}" type="datetimeFigureOut">
              <a:rPr lang="lt-LT" smtClean="0"/>
              <a:t>2021.09.02</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F0FC7F01-4E30-4761-A685-3CCE3B04B1D4}" type="slidenum">
              <a:rPr lang="lt-LT" smtClean="0"/>
              <a:t>‹#›</a:t>
            </a:fld>
            <a:endParaRPr lang="lt-LT"/>
          </a:p>
        </p:txBody>
      </p:sp>
    </p:spTree>
    <p:extLst>
      <p:ext uri="{BB962C8B-B14F-4D97-AF65-F5344CB8AC3E}">
        <p14:creationId xmlns:p14="http://schemas.microsoft.com/office/powerpoint/2010/main" val="1544853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sz="half" idx="1"/>
          </p:nvPr>
        </p:nvSpPr>
        <p:spPr>
          <a:xfrm>
            <a:off x="838200" y="1825625"/>
            <a:ext cx="5181600" cy="435133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urinio vietos rezervavimo ženklas 3"/>
          <p:cNvSpPr>
            <a:spLocks noGrp="1"/>
          </p:cNvSpPr>
          <p:nvPr>
            <p:ph sz="half" idx="2"/>
          </p:nvPr>
        </p:nvSpPr>
        <p:spPr>
          <a:xfrm>
            <a:off x="6172200" y="1825625"/>
            <a:ext cx="5181600" cy="435133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Datos vietos rezervavimo ženklas 4"/>
          <p:cNvSpPr>
            <a:spLocks noGrp="1"/>
          </p:cNvSpPr>
          <p:nvPr>
            <p:ph type="dt" sz="half" idx="10"/>
          </p:nvPr>
        </p:nvSpPr>
        <p:spPr/>
        <p:txBody>
          <a:bodyPr/>
          <a:lstStyle/>
          <a:p>
            <a:fld id="{21CEE067-6082-4A71-B720-C5768727AFB8}" type="datetimeFigureOut">
              <a:rPr lang="lt-LT" smtClean="0"/>
              <a:t>2021.09.02</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F0FC7F01-4E30-4761-A685-3CCE3B04B1D4}" type="slidenum">
              <a:rPr lang="lt-LT" smtClean="0"/>
              <a:t>‹#›</a:t>
            </a:fld>
            <a:endParaRPr lang="lt-LT"/>
          </a:p>
        </p:txBody>
      </p:sp>
    </p:spTree>
    <p:extLst>
      <p:ext uri="{BB962C8B-B14F-4D97-AF65-F5344CB8AC3E}">
        <p14:creationId xmlns:p14="http://schemas.microsoft.com/office/powerpoint/2010/main" val="3751321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365125"/>
            <a:ext cx="10515600" cy="1325563"/>
          </a:xfrm>
        </p:spPr>
        <p:txBody>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4" name="Turinio vietos rezervavimo ženklas 3"/>
          <p:cNvSpPr>
            <a:spLocks noGrp="1"/>
          </p:cNvSpPr>
          <p:nvPr>
            <p:ph sz="half" idx="2"/>
          </p:nvPr>
        </p:nvSpPr>
        <p:spPr>
          <a:xfrm>
            <a:off x="839788" y="2505075"/>
            <a:ext cx="5157787" cy="368458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Teksto vietos rezervavimo ženklas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6" name="Turinio vietos rezervavimo ženklas 5"/>
          <p:cNvSpPr>
            <a:spLocks noGrp="1"/>
          </p:cNvSpPr>
          <p:nvPr>
            <p:ph sz="quarter" idx="4"/>
          </p:nvPr>
        </p:nvSpPr>
        <p:spPr>
          <a:xfrm>
            <a:off x="6172200" y="2505075"/>
            <a:ext cx="5183188" cy="368458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7" name="Datos vietos rezervavimo ženklas 6"/>
          <p:cNvSpPr>
            <a:spLocks noGrp="1"/>
          </p:cNvSpPr>
          <p:nvPr>
            <p:ph type="dt" sz="half" idx="10"/>
          </p:nvPr>
        </p:nvSpPr>
        <p:spPr/>
        <p:txBody>
          <a:bodyPr/>
          <a:lstStyle/>
          <a:p>
            <a:fld id="{21CEE067-6082-4A71-B720-C5768727AFB8}" type="datetimeFigureOut">
              <a:rPr lang="lt-LT" smtClean="0"/>
              <a:t>2021.09.02</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F0FC7F01-4E30-4761-A685-3CCE3B04B1D4}" type="slidenum">
              <a:rPr lang="lt-LT" smtClean="0"/>
              <a:t>‹#›</a:t>
            </a:fld>
            <a:endParaRPr lang="lt-LT"/>
          </a:p>
        </p:txBody>
      </p:sp>
    </p:spTree>
    <p:extLst>
      <p:ext uri="{BB962C8B-B14F-4D97-AF65-F5344CB8AC3E}">
        <p14:creationId xmlns:p14="http://schemas.microsoft.com/office/powerpoint/2010/main" val="1830997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Datos vietos rezervavimo ženklas 2"/>
          <p:cNvSpPr>
            <a:spLocks noGrp="1"/>
          </p:cNvSpPr>
          <p:nvPr>
            <p:ph type="dt" sz="half" idx="10"/>
          </p:nvPr>
        </p:nvSpPr>
        <p:spPr/>
        <p:txBody>
          <a:bodyPr/>
          <a:lstStyle/>
          <a:p>
            <a:fld id="{21CEE067-6082-4A71-B720-C5768727AFB8}" type="datetimeFigureOut">
              <a:rPr lang="lt-LT" smtClean="0"/>
              <a:t>2021.09.02</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F0FC7F01-4E30-4761-A685-3CCE3B04B1D4}" type="slidenum">
              <a:rPr lang="lt-LT" smtClean="0"/>
              <a:t>‹#›</a:t>
            </a:fld>
            <a:endParaRPr lang="lt-LT"/>
          </a:p>
        </p:txBody>
      </p:sp>
    </p:spTree>
    <p:extLst>
      <p:ext uri="{BB962C8B-B14F-4D97-AF65-F5344CB8AC3E}">
        <p14:creationId xmlns:p14="http://schemas.microsoft.com/office/powerpoint/2010/main" val="3208763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21CEE067-6082-4A71-B720-C5768727AFB8}" type="datetimeFigureOut">
              <a:rPr lang="lt-LT" smtClean="0"/>
              <a:t>2021.09.02</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F0FC7F01-4E30-4761-A685-3CCE3B04B1D4}" type="slidenum">
              <a:rPr lang="lt-LT" smtClean="0"/>
              <a:t>‹#›</a:t>
            </a:fld>
            <a:endParaRPr lang="lt-LT"/>
          </a:p>
        </p:txBody>
      </p:sp>
    </p:spTree>
    <p:extLst>
      <p:ext uri="{BB962C8B-B14F-4D97-AF65-F5344CB8AC3E}">
        <p14:creationId xmlns:p14="http://schemas.microsoft.com/office/powerpoint/2010/main" val="2155804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smtClean="0"/>
              <a:t>Spustelėję redag. ruoš. pavad. stilių</a:t>
            </a:r>
            <a:endParaRPr lang="lt-LT"/>
          </a:p>
        </p:txBody>
      </p:sp>
      <p:sp>
        <p:nvSpPr>
          <p:cNvPr id="3" name="Turinio vietos rezervavimo ženklas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21CEE067-6082-4A71-B720-C5768727AFB8}" type="datetimeFigureOut">
              <a:rPr lang="lt-LT" smtClean="0"/>
              <a:t>2021.09.02</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F0FC7F01-4E30-4761-A685-3CCE3B04B1D4}" type="slidenum">
              <a:rPr lang="lt-LT" smtClean="0"/>
              <a:t>‹#›</a:t>
            </a:fld>
            <a:endParaRPr lang="lt-LT"/>
          </a:p>
        </p:txBody>
      </p:sp>
    </p:spTree>
    <p:extLst>
      <p:ext uri="{BB962C8B-B14F-4D97-AF65-F5344CB8AC3E}">
        <p14:creationId xmlns:p14="http://schemas.microsoft.com/office/powerpoint/2010/main" val="1344984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smtClean="0"/>
              <a:t>Spustelėję redag. ruoš. pavad. stilių</a:t>
            </a:r>
            <a:endParaRPr lang="lt-LT"/>
          </a:p>
        </p:txBody>
      </p:sp>
      <p:sp>
        <p:nvSpPr>
          <p:cNvPr id="3" name="Paveikslėlio vietos rezervavimo ženklas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21CEE067-6082-4A71-B720-C5768727AFB8}" type="datetimeFigureOut">
              <a:rPr lang="lt-LT" smtClean="0"/>
              <a:t>2021.09.02</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F0FC7F01-4E30-4761-A685-3CCE3B04B1D4}" type="slidenum">
              <a:rPr lang="lt-LT" smtClean="0"/>
              <a:t>‹#›</a:t>
            </a:fld>
            <a:endParaRPr lang="lt-LT"/>
          </a:p>
        </p:txBody>
      </p:sp>
    </p:spTree>
    <p:extLst>
      <p:ext uri="{BB962C8B-B14F-4D97-AF65-F5344CB8AC3E}">
        <p14:creationId xmlns:p14="http://schemas.microsoft.com/office/powerpoint/2010/main" val="3288861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CEE067-6082-4A71-B720-C5768727AFB8}" type="datetimeFigureOut">
              <a:rPr lang="lt-LT" smtClean="0"/>
              <a:t>2021.09.02</a:t>
            </a:fld>
            <a:endParaRPr lang="lt-LT"/>
          </a:p>
        </p:txBody>
      </p:sp>
      <p:sp>
        <p:nvSpPr>
          <p:cNvPr id="5" name="Poraštės vietos rezervavimo ženklas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FC7F01-4E30-4761-A685-3CCE3B04B1D4}" type="slidenum">
              <a:rPr lang="lt-LT" smtClean="0"/>
              <a:t>‹#›</a:t>
            </a:fld>
            <a:endParaRPr lang="lt-LT"/>
          </a:p>
        </p:txBody>
      </p:sp>
    </p:spTree>
    <p:extLst>
      <p:ext uri="{BB962C8B-B14F-4D97-AF65-F5344CB8AC3E}">
        <p14:creationId xmlns:p14="http://schemas.microsoft.com/office/powerpoint/2010/main" val="2709545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806825" y="129093"/>
            <a:ext cx="10520977" cy="731520"/>
          </a:xfrm>
        </p:spPr>
        <p:txBody>
          <a:bodyPr>
            <a:normAutofit fontScale="90000"/>
          </a:bodyPr>
          <a:lstStyle/>
          <a:p>
            <a:pPr lvl="0" algn="ctr"/>
            <a:r>
              <a:rPr lang="lt-LT" sz="2800" b="1" i="1" dirty="0" smtClean="0">
                <a:solidFill>
                  <a:srgbClr val="0070C0"/>
                </a:solidFill>
              </a:rPr>
              <a:t/>
            </a:r>
            <a:br>
              <a:rPr lang="lt-LT" sz="2800" b="1" i="1" dirty="0" smtClean="0">
                <a:solidFill>
                  <a:srgbClr val="0070C0"/>
                </a:solidFill>
              </a:rPr>
            </a:br>
            <a:r>
              <a:rPr lang="lt-LT" sz="2800" b="1" i="1" dirty="0" err="1" smtClean="0">
                <a:solidFill>
                  <a:srgbClr val="0070C0"/>
                </a:solidFill>
              </a:rPr>
              <a:t>Nordplus</a:t>
            </a:r>
            <a:r>
              <a:rPr lang="lt-LT" sz="2800" b="1" i="1" dirty="0" smtClean="0">
                <a:solidFill>
                  <a:srgbClr val="0070C0"/>
                </a:solidFill>
              </a:rPr>
              <a:t> </a:t>
            </a:r>
            <a:r>
              <a:rPr lang="lt-LT" sz="2800" b="1" i="1" dirty="0" err="1">
                <a:solidFill>
                  <a:srgbClr val="0070C0"/>
                </a:solidFill>
              </a:rPr>
              <a:t>Adult</a:t>
            </a:r>
            <a:r>
              <a:rPr lang="lt-LT" sz="2800" b="1" i="1" dirty="0">
                <a:solidFill>
                  <a:srgbClr val="0070C0"/>
                </a:solidFill>
              </a:rPr>
              <a:t> projektas</a:t>
            </a:r>
            <a:r>
              <a:rPr lang="en-US" sz="2800" b="1" i="1" dirty="0">
                <a:solidFill>
                  <a:srgbClr val="0070C0"/>
                </a:solidFill>
              </a:rPr>
              <a:t> NPAD-2020/10040</a:t>
            </a:r>
            <a:r>
              <a:rPr lang="en-US" sz="2800" b="1" dirty="0">
                <a:solidFill>
                  <a:srgbClr val="0070C0"/>
                </a:solidFill>
              </a:rPr>
              <a:t>:</a:t>
            </a:r>
            <a:br>
              <a:rPr lang="en-US" sz="2800" b="1" dirty="0">
                <a:solidFill>
                  <a:srgbClr val="0070C0"/>
                </a:solidFill>
              </a:rPr>
            </a:br>
            <a:r>
              <a:rPr lang="lt-LT" sz="2800" b="1" dirty="0">
                <a:solidFill>
                  <a:srgbClr val="0070C0"/>
                </a:solidFill>
              </a:rPr>
              <a:t>Amžius ne kliūtis</a:t>
            </a:r>
            <a:r>
              <a:rPr lang="en-US" sz="2800" b="1" dirty="0">
                <a:solidFill>
                  <a:srgbClr val="0070C0"/>
                </a:solidFill>
              </a:rPr>
              <a:t> II</a:t>
            </a:r>
            <a:br>
              <a:rPr lang="en-US" sz="2800" b="1" dirty="0">
                <a:solidFill>
                  <a:srgbClr val="0070C0"/>
                </a:solidFill>
              </a:rPr>
            </a:br>
            <a:endParaRPr lang="lt-LT" sz="2800" b="1" dirty="0">
              <a:solidFill>
                <a:srgbClr val="0070C0"/>
              </a:solidFill>
            </a:endParaRPr>
          </a:p>
        </p:txBody>
      </p:sp>
      <p:sp>
        <p:nvSpPr>
          <p:cNvPr id="3" name="Turinio vietos rezervavimo ženklas 2"/>
          <p:cNvSpPr txBox="1">
            <a:spLocks noGrp="1"/>
          </p:cNvSpPr>
          <p:nvPr>
            <p:ph idx="1"/>
          </p:nvPr>
        </p:nvSpPr>
        <p:spPr>
          <a:xfrm>
            <a:off x="806825" y="860612"/>
            <a:ext cx="10520978" cy="5768788"/>
          </a:xfrm>
        </p:spPr>
        <p:txBody>
          <a:bodyPr anchorCtr="1"/>
          <a:lstStyle/>
          <a:p>
            <a:pPr marL="0" indent="0" algn="ctr">
              <a:buNone/>
            </a:pPr>
            <a:endParaRPr lang="lt-LT" b="1" dirty="0" smtClean="0"/>
          </a:p>
          <a:p>
            <a:pPr marL="0" indent="0" algn="ctr">
              <a:buNone/>
            </a:pPr>
            <a:r>
              <a:rPr lang="lt-LT" sz="2000" b="1" dirty="0" smtClean="0"/>
              <a:t>Sidabrinė </a:t>
            </a:r>
            <a:r>
              <a:rPr lang="lt-LT" sz="2000" b="1" dirty="0"/>
              <a:t>ekonomika ir iššūkiai pagyvenusiems žmonėms</a:t>
            </a:r>
            <a:r>
              <a:rPr lang="en-GB" sz="2000" b="1" dirty="0"/>
              <a:t>. </a:t>
            </a:r>
            <a:r>
              <a:rPr lang="lt-LT" sz="2000" b="1" dirty="0" smtClean="0"/>
              <a:t>Finansinė </a:t>
            </a:r>
            <a:r>
              <a:rPr lang="lt-LT" sz="2000" b="1" dirty="0"/>
              <a:t>nepriklausomybė ir šeimos biudžeto </a:t>
            </a:r>
            <a:r>
              <a:rPr lang="lt-LT" sz="2000" b="1" dirty="0" smtClean="0"/>
              <a:t>planavimas:</a:t>
            </a:r>
          </a:p>
          <a:p>
            <a:pPr marL="0" indent="0" algn="ctr">
              <a:buNone/>
            </a:pPr>
            <a:endParaRPr lang="lt-LT" sz="2000" b="1" dirty="0" smtClean="0"/>
          </a:p>
          <a:p>
            <a:pPr marL="0" indent="0" algn="ctr">
              <a:buNone/>
            </a:pPr>
            <a:r>
              <a:rPr lang="lt-LT" sz="3200" b="1" i="1" u="sng" dirty="0" smtClean="0"/>
              <a:t>1 dalis</a:t>
            </a:r>
            <a:r>
              <a:rPr lang="lt-LT" sz="3200" b="1" dirty="0" smtClean="0"/>
              <a:t>: </a:t>
            </a:r>
            <a:r>
              <a:rPr lang="lt-LT" sz="3200" dirty="0"/>
              <a:t>Demografinės tendencijos ES</a:t>
            </a:r>
          </a:p>
          <a:p>
            <a:pPr marL="0" indent="0" algn="ctr">
              <a:buNone/>
            </a:pPr>
            <a:endParaRPr lang="lt-LT" sz="800" b="1" dirty="0"/>
          </a:p>
          <a:p>
            <a:pPr marL="0" indent="0" algn="ctr">
              <a:buNone/>
            </a:pPr>
            <a:r>
              <a:rPr lang="en-US" sz="2400" b="1" dirty="0">
                <a:solidFill>
                  <a:srgbClr val="0070C0"/>
                </a:solidFill>
              </a:rPr>
              <a:t>G</a:t>
            </a:r>
            <a:r>
              <a:rPr lang="lt-LT" sz="2400" b="1" dirty="0" err="1">
                <a:solidFill>
                  <a:srgbClr val="0070C0"/>
                </a:solidFill>
              </a:rPr>
              <a:t>ediminas</a:t>
            </a:r>
            <a:r>
              <a:rPr lang="en-US" sz="2400" b="1" dirty="0">
                <a:solidFill>
                  <a:srgbClr val="0070C0"/>
                </a:solidFill>
              </a:rPr>
              <a:t> </a:t>
            </a:r>
            <a:r>
              <a:rPr lang="en-US" sz="2400" b="1" dirty="0" err="1">
                <a:solidFill>
                  <a:srgbClr val="0070C0"/>
                </a:solidFill>
              </a:rPr>
              <a:t>Kulie</a:t>
            </a:r>
            <a:r>
              <a:rPr lang="lt-LT" sz="2400" b="1" dirty="0">
                <a:solidFill>
                  <a:srgbClr val="0070C0"/>
                </a:solidFill>
              </a:rPr>
              <a:t>š</a:t>
            </a:r>
            <a:r>
              <a:rPr lang="en-US" sz="2400" b="1" dirty="0">
                <a:solidFill>
                  <a:srgbClr val="0070C0"/>
                </a:solidFill>
              </a:rPr>
              <a:t>is</a:t>
            </a:r>
            <a:r>
              <a:rPr lang="lt-LT" sz="2400" b="1" dirty="0">
                <a:solidFill>
                  <a:srgbClr val="0070C0"/>
                </a:solidFill>
              </a:rPr>
              <a:t> </a:t>
            </a:r>
            <a:r>
              <a:rPr lang="lt-LT" sz="2400" b="1" dirty="0"/>
              <a:t>–</a:t>
            </a:r>
            <a:r>
              <a:rPr lang="en-US" sz="2400" b="1" dirty="0"/>
              <a:t> </a:t>
            </a:r>
            <a:r>
              <a:rPr lang="lt-LT" sz="2400" b="1" dirty="0"/>
              <a:t>Lietuvos pensininkų sąjunga „Bočiai“</a:t>
            </a:r>
            <a:endParaRPr lang="en-US" sz="2400" b="1" dirty="0"/>
          </a:p>
          <a:p>
            <a:pPr marL="0" indent="0" algn="ctr">
              <a:buNone/>
            </a:pPr>
            <a:r>
              <a:rPr lang="en-US" sz="2400" b="1" dirty="0">
                <a:solidFill>
                  <a:srgbClr val="0070C0"/>
                </a:solidFill>
              </a:rPr>
              <a:t>J</a:t>
            </a:r>
            <a:r>
              <a:rPr lang="lt-LT" sz="2400" b="1" dirty="0" err="1">
                <a:solidFill>
                  <a:srgbClr val="0070C0"/>
                </a:solidFill>
              </a:rPr>
              <a:t>anis</a:t>
            </a:r>
            <a:r>
              <a:rPr lang="en-US" sz="2400" b="1" dirty="0">
                <a:solidFill>
                  <a:srgbClr val="0070C0"/>
                </a:solidFill>
              </a:rPr>
              <a:t> Balta</a:t>
            </a:r>
            <a:r>
              <a:rPr lang="lt-LT" sz="2400" b="1" dirty="0" err="1">
                <a:solidFill>
                  <a:srgbClr val="0070C0"/>
                </a:solidFill>
              </a:rPr>
              <a:t>čs</a:t>
            </a:r>
            <a:r>
              <a:rPr lang="lt-LT" sz="2400" b="1" dirty="0">
                <a:solidFill>
                  <a:srgbClr val="0070C0"/>
                </a:solidFill>
              </a:rPr>
              <a:t> </a:t>
            </a:r>
            <a:r>
              <a:rPr lang="lt-LT" sz="2400" b="1" dirty="0"/>
              <a:t>– Latvijos</a:t>
            </a:r>
          </a:p>
          <a:p>
            <a:pPr marL="0" indent="0" algn="ctr">
              <a:buNone/>
            </a:pPr>
            <a:r>
              <a:rPr lang="lt-LT" sz="2400" b="1" dirty="0">
                <a:solidFill>
                  <a:srgbClr val="0070C0"/>
                </a:solidFill>
              </a:rPr>
              <a:t>Mari </a:t>
            </a:r>
            <a:r>
              <a:rPr lang="lt-LT" sz="2400" b="1" dirty="0" err="1">
                <a:solidFill>
                  <a:srgbClr val="0070C0"/>
                </a:solidFill>
              </a:rPr>
              <a:t>Suurvali</a:t>
            </a:r>
            <a:r>
              <a:rPr lang="lt-LT" sz="2400" b="1" dirty="0">
                <a:solidFill>
                  <a:srgbClr val="0070C0"/>
                </a:solidFill>
              </a:rPr>
              <a:t> </a:t>
            </a:r>
            <a:r>
              <a:rPr lang="lt-LT" sz="2400" b="1" dirty="0"/>
              <a:t>– Tartu Universitetas</a:t>
            </a:r>
          </a:p>
          <a:p>
            <a:pPr marL="0" indent="0" algn="ctr">
              <a:buNone/>
            </a:pPr>
            <a:endParaRPr lang="lt-LT" sz="2400" b="1" dirty="0"/>
          </a:p>
          <a:p>
            <a:pPr marL="0" indent="0" algn="ctr">
              <a:buNone/>
            </a:pPr>
            <a:endParaRPr lang="en-US" sz="2400" b="1" dirty="0"/>
          </a:p>
          <a:p>
            <a:pPr marL="0" indent="0" algn="ctr">
              <a:buNone/>
            </a:pPr>
            <a:endParaRPr lang="lt-LT" dirty="0"/>
          </a:p>
        </p:txBody>
      </p:sp>
      <p:pic>
        <p:nvPicPr>
          <p:cNvPr id="4" name="Paveikslėlis 3"/>
          <p:cNvPicPr>
            <a:picLocks noChangeAspect="1"/>
          </p:cNvPicPr>
          <p:nvPr/>
        </p:nvPicPr>
        <p:blipFill>
          <a:blip r:embed="rId3"/>
          <a:stretch>
            <a:fillRect/>
          </a:stretch>
        </p:blipFill>
        <p:spPr>
          <a:xfrm>
            <a:off x="1569954" y="5367042"/>
            <a:ext cx="9144000" cy="1262358"/>
          </a:xfrm>
          <a:prstGeom prst="rect">
            <a:avLst/>
          </a:prstGeom>
        </p:spPr>
      </p:pic>
    </p:spTree>
    <p:extLst>
      <p:ext uri="{BB962C8B-B14F-4D97-AF65-F5344CB8AC3E}">
        <p14:creationId xmlns:p14="http://schemas.microsoft.com/office/powerpoint/2010/main" val="3116156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517585" y="164912"/>
            <a:ext cx="11231592" cy="1143000"/>
          </a:xfrm>
        </p:spPr>
        <p:txBody>
          <a:bodyPr>
            <a:normAutofit fontScale="90000"/>
          </a:bodyPr>
          <a:lstStyle/>
          <a:p>
            <a:pPr lvl="0" algn="ctr"/>
            <a:r>
              <a:rPr lang="lt-LT" dirty="0" smtClean="0">
                <a:solidFill>
                  <a:srgbClr val="0070C0"/>
                </a:solidFill>
              </a:rPr>
              <a:t>1. ES-27 </a:t>
            </a:r>
            <a:r>
              <a:rPr lang="lt-LT" dirty="0">
                <a:solidFill>
                  <a:srgbClr val="0070C0"/>
                </a:solidFill>
              </a:rPr>
              <a:t>gyventojų struktūros rodikliai </a:t>
            </a:r>
            <a:r>
              <a:rPr lang="en-GB" dirty="0" smtClean="0">
                <a:solidFill>
                  <a:srgbClr val="0070C0"/>
                </a:solidFill>
              </a:rPr>
              <a:t>2001-2050</a:t>
            </a:r>
            <a:r>
              <a:rPr lang="lt-LT" dirty="0" smtClean="0">
                <a:solidFill>
                  <a:srgbClr val="0070C0"/>
                </a:solidFill>
              </a:rPr>
              <a:t>,</a:t>
            </a:r>
            <a:r>
              <a:rPr lang="en-GB" dirty="0" smtClean="0">
                <a:solidFill>
                  <a:srgbClr val="0070C0"/>
                </a:solidFill>
              </a:rPr>
              <a:t>%</a:t>
            </a:r>
            <a:endParaRPr lang="lt-LT" dirty="0">
              <a:solidFill>
                <a:srgbClr val="0070C0"/>
              </a:solidFill>
            </a:endParaRPr>
          </a:p>
        </p:txBody>
      </p:sp>
      <p:pic>
        <p:nvPicPr>
          <p:cNvPr id="3" name="Picture 17" descr="C:\Users\Lenovo\Documents\Laei\Gediminas\New folder (2)\1.7.jpg"/>
          <p:cNvPicPr>
            <a:picLocks noGrp="1" noChangeAspect="1"/>
          </p:cNvPicPr>
          <p:nvPr>
            <p:ph idx="1"/>
          </p:nvPr>
        </p:nvPicPr>
        <p:blipFill>
          <a:blip r:embed="rId3"/>
          <a:srcRect/>
          <a:stretch>
            <a:fillRect/>
          </a:stretch>
        </p:blipFill>
        <p:spPr>
          <a:xfrm>
            <a:off x="517585" y="1307913"/>
            <a:ext cx="11231592" cy="5265415"/>
          </a:xfrm>
        </p:spPr>
      </p:pic>
    </p:spTree>
    <p:extLst>
      <p:ext uri="{BB962C8B-B14F-4D97-AF65-F5344CB8AC3E}">
        <p14:creationId xmlns:p14="http://schemas.microsoft.com/office/powerpoint/2010/main" val="26872260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369651" y="209483"/>
            <a:ext cx="11361906" cy="1016202"/>
          </a:xfrm>
        </p:spPr>
        <p:txBody>
          <a:bodyPr>
            <a:noAutofit/>
          </a:bodyPr>
          <a:lstStyle/>
          <a:p>
            <a:pPr algn="ctr"/>
            <a:r>
              <a:rPr lang="lt-LT" sz="3600" b="1" dirty="0">
                <a:solidFill>
                  <a:srgbClr val="0070C0"/>
                </a:solidFill>
              </a:rPr>
              <a:t>Žmonės, vyresni nei 65 metų, pagal lytį, 2019 ir 2050 m</a:t>
            </a:r>
            <a:r>
              <a:rPr lang="lt-LT" sz="3600" b="1" dirty="0" smtClean="0">
                <a:solidFill>
                  <a:srgbClr val="0070C0"/>
                </a:solidFill>
              </a:rPr>
              <a:t>.</a:t>
            </a:r>
            <a:r>
              <a:rPr lang="en-US" sz="3600" b="1" dirty="0" smtClean="0">
                <a:solidFill>
                  <a:srgbClr val="0070C0"/>
                </a:solidFill>
              </a:rPr>
              <a:t>, </a:t>
            </a:r>
            <a:r>
              <a:rPr lang="lt-LT" sz="3600" b="1" dirty="0" smtClean="0">
                <a:solidFill>
                  <a:srgbClr val="0070C0"/>
                </a:solidFill>
              </a:rPr>
              <a:t>% </a:t>
            </a:r>
            <a:r>
              <a:rPr lang="en-US" sz="3600" b="1" dirty="0" err="1" smtClean="0">
                <a:solidFill>
                  <a:srgbClr val="0070C0"/>
                </a:solidFill>
              </a:rPr>
              <a:t>nuo</a:t>
            </a:r>
            <a:r>
              <a:rPr lang="en-US" sz="3600" b="1" dirty="0" smtClean="0">
                <a:solidFill>
                  <a:srgbClr val="0070C0"/>
                </a:solidFill>
              </a:rPr>
              <a:t> v</a:t>
            </a:r>
            <a:r>
              <a:rPr lang="lt-LT" sz="3600" b="1" dirty="0" err="1" smtClean="0">
                <a:solidFill>
                  <a:srgbClr val="0070C0"/>
                </a:solidFill>
              </a:rPr>
              <a:t>isų</a:t>
            </a:r>
            <a:r>
              <a:rPr lang="lt-LT" sz="3600" b="1" dirty="0" smtClean="0">
                <a:solidFill>
                  <a:srgbClr val="0070C0"/>
                </a:solidFill>
              </a:rPr>
              <a:t> gyventojų </a:t>
            </a:r>
            <a:endParaRPr lang="lt-LT" sz="3600" b="1" dirty="0">
              <a:solidFill>
                <a:srgbClr val="0070C0"/>
              </a:solidFill>
            </a:endParaRPr>
          </a:p>
        </p:txBody>
      </p:sp>
      <p:pic>
        <p:nvPicPr>
          <p:cNvPr id="4" name="Picture 14" descr="C:\Users\Lenovo\Documents\Laei\Gediminas\New folder (2)\1.4.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9651" y="1439694"/>
            <a:ext cx="11361906" cy="5252936"/>
          </a:xfrm>
          <a:prstGeom prst="rect">
            <a:avLst/>
          </a:prstGeom>
          <a:noFill/>
          <a:ln>
            <a:noFill/>
          </a:ln>
        </p:spPr>
      </p:pic>
    </p:spTree>
    <p:extLst>
      <p:ext uri="{BB962C8B-B14F-4D97-AF65-F5344CB8AC3E}">
        <p14:creationId xmlns:p14="http://schemas.microsoft.com/office/powerpoint/2010/main" val="4121162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272373" y="209484"/>
            <a:ext cx="11575915" cy="782738"/>
          </a:xfrm>
        </p:spPr>
        <p:txBody>
          <a:bodyPr>
            <a:noAutofit/>
          </a:bodyPr>
          <a:lstStyle/>
          <a:p>
            <a:pPr algn="ctr"/>
            <a:r>
              <a:rPr lang="en-US" sz="3200" b="1" dirty="0" smtClean="0">
                <a:solidFill>
                  <a:srgbClr val="0070C0"/>
                </a:solidFill>
              </a:rPr>
              <a:t>1. L</a:t>
            </a:r>
            <a:r>
              <a:rPr lang="lt-LT" sz="3200" b="1" dirty="0" err="1" smtClean="0">
                <a:solidFill>
                  <a:srgbClr val="0070C0"/>
                </a:solidFill>
              </a:rPr>
              <a:t>yčių</a:t>
            </a:r>
            <a:r>
              <a:rPr lang="lt-LT" sz="3200" b="1" dirty="0" smtClean="0">
                <a:solidFill>
                  <a:srgbClr val="0070C0"/>
                </a:solidFill>
              </a:rPr>
              <a:t> </a:t>
            </a:r>
            <a:r>
              <a:rPr lang="lt-LT" sz="3200" b="1" dirty="0">
                <a:solidFill>
                  <a:srgbClr val="0070C0"/>
                </a:solidFill>
              </a:rPr>
              <a:t>disbalansas vyresniems nei 65 metų žmonėms pagal amžiaus grupę, 2019 m. (Moterų ir vyrų santykis) </a:t>
            </a:r>
          </a:p>
        </p:txBody>
      </p:sp>
      <p:pic>
        <p:nvPicPr>
          <p:cNvPr id="4" name="Picture 15" descr="C:\Users\Lenovo\Documents\Laei\Gediminas\New folder (2)\1.5.jpg"/>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72373" y="1361872"/>
            <a:ext cx="11575915" cy="5252937"/>
          </a:xfrm>
          <a:prstGeom prst="rect">
            <a:avLst/>
          </a:prstGeom>
          <a:noFill/>
          <a:ln>
            <a:noFill/>
          </a:ln>
        </p:spPr>
      </p:pic>
    </p:spTree>
    <p:extLst>
      <p:ext uri="{BB962C8B-B14F-4D97-AF65-F5344CB8AC3E}">
        <p14:creationId xmlns:p14="http://schemas.microsoft.com/office/powerpoint/2010/main" val="2544191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369651" y="131661"/>
            <a:ext cx="11537004" cy="782739"/>
          </a:xfrm>
        </p:spPr>
        <p:txBody>
          <a:bodyPr>
            <a:noAutofit/>
          </a:bodyPr>
          <a:lstStyle/>
          <a:p>
            <a:pPr algn="ctr"/>
            <a:r>
              <a:rPr lang="en-US" sz="3200" b="1" dirty="0" smtClean="0">
                <a:solidFill>
                  <a:srgbClr val="0070C0"/>
                </a:solidFill>
              </a:rPr>
              <a:t>1. </a:t>
            </a:r>
            <a:r>
              <a:rPr lang="lt-LT" sz="3200" b="1" dirty="0" smtClean="0">
                <a:solidFill>
                  <a:srgbClr val="0070C0"/>
                </a:solidFill>
              </a:rPr>
              <a:t>Žmonės</a:t>
            </a:r>
            <a:r>
              <a:rPr lang="lt-LT" sz="3200" b="1" dirty="0">
                <a:solidFill>
                  <a:srgbClr val="0070C0"/>
                </a:solidFill>
              </a:rPr>
              <a:t>, vyresni nei 85 metų, pagal lytį, 2001 ir 2019 m. (Procentinė visų gyventojų dalis)</a:t>
            </a:r>
          </a:p>
        </p:txBody>
      </p:sp>
      <p:pic>
        <p:nvPicPr>
          <p:cNvPr id="4" name="Picture 19" descr="C:\Users\Lenovo\Documents\Laei\Gediminas\New folder (2)\1.9.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9651" y="1167320"/>
            <a:ext cx="11537004" cy="5447490"/>
          </a:xfrm>
          <a:prstGeom prst="rect">
            <a:avLst/>
          </a:prstGeom>
          <a:noFill/>
          <a:ln>
            <a:noFill/>
          </a:ln>
        </p:spPr>
      </p:pic>
    </p:spTree>
    <p:extLst>
      <p:ext uri="{BB962C8B-B14F-4D97-AF65-F5344CB8AC3E}">
        <p14:creationId xmlns:p14="http://schemas.microsoft.com/office/powerpoint/2010/main" val="5097535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330739" y="228938"/>
            <a:ext cx="11595371" cy="763283"/>
          </a:xfrm>
        </p:spPr>
        <p:txBody>
          <a:bodyPr/>
          <a:lstStyle/>
          <a:p>
            <a:pPr algn="ctr"/>
            <a:r>
              <a:rPr lang="en-US" b="1" dirty="0" smtClean="0">
                <a:solidFill>
                  <a:srgbClr val="0070C0"/>
                </a:solidFill>
              </a:rPr>
              <a:t>2. </a:t>
            </a:r>
            <a:r>
              <a:rPr lang="lt-LT" b="1" dirty="0" smtClean="0">
                <a:solidFill>
                  <a:srgbClr val="0070C0"/>
                </a:solidFill>
              </a:rPr>
              <a:t>Pagyvenusių</a:t>
            </a:r>
            <a:r>
              <a:rPr lang="en-US" b="1" dirty="0" smtClean="0">
                <a:solidFill>
                  <a:srgbClr val="0070C0"/>
                </a:solidFill>
              </a:rPr>
              <a:t> </a:t>
            </a:r>
            <a:r>
              <a:rPr lang="lt-LT" b="1" dirty="0" smtClean="0">
                <a:solidFill>
                  <a:srgbClr val="0070C0"/>
                </a:solidFill>
              </a:rPr>
              <a:t>žmonių</a:t>
            </a:r>
            <a:r>
              <a:rPr lang="en-US" b="1" dirty="0" smtClean="0">
                <a:solidFill>
                  <a:srgbClr val="0070C0"/>
                </a:solidFill>
              </a:rPr>
              <a:t> </a:t>
            </a:r>
            <a:r>
              <a:rPr lang="lt-LT" b="1" dirty="0" smtClean="0">
                <a:solidFill>
                  <a:srgbClr val="0070C0"/>
                </a:solidFill>
              </a:rPr>
              <a:t>gyvenimo</a:t>
            </a:r>
            <a:r>
              <a:rPr lang="en-US" b="1" dirty="0" smtClean="0">
                <a:solidFill>
                  <a:srgbClr val="0070C0"/>
                </a:solidFill>
              </a:rPr>
              <a:t> s</a:t>
            </a:r>
            <a:r>
              <a:rPr lang="lt-LT" b="1" dirty="0" err="1" smtClean="0">
                <a:solidFill>
                  <a:srgbClr val="0070C0"/>
                </a:solidFill>
              </a:rPr>
              <a:t>ąlygos</a:t>
            </a:r>
            <a:endParaRPr lang="lt-LT" b="1" dirty="0">
              <a:solidFill>
                <a:srgbClr val="0070C0"/>
              </a:solidFill>
            </a:endParaRPr>
          </a:p>
        </p:txBody>
      </p:sp>
      <p:sp>
        <p:nvSpPr>
          <p:cNvPr id="3" name="Turinio vietos rezervavimo ženklas 2"/>
          <p:cNvSpPr>
            <a:spLocks noGrp="1"/>
          </p:cNvSpPr>
          <p:nvPr>
            <p:ph idx="1"/>
          </p:nvPr>
        </p:nvSpPr>
        <p:spPr>
          <a:xfrm>
            <a:off x="330740" y="1128410"/>
            <a:ext cx="11595370" cy="5447488"/>
          </a:xfrm>
        </p:spPr>
        <p:txBody>
          <a:bodyPr>
            <a:normAutofit fontScale="92500"/>
          </a:bodyPr>
          <a:lstStyle/>
          <a:p>
            <a:pPr marL="0" indent="0">
              <a:buNone/>
            </a:pPr>
            <a:r>
              <a:rPr lang="lt-LT" dirty="0" smtClean="0"/>
              <a:t>- Vyresnės </a:t>
            </a:r>
            <a:r>
              <a:rPr lang="lt-LT" dirty="0"/>
              <a:t>moterys dažniau </a:t>
            </a:r>
            <a:r>
              <a:rPr lang="lt-LT" dirty="0" smtClean="0"/>
              <a:t>gyvena vienos ir socialiniuose būstuose;</a:t>
            </a:r>
          </a:p>
          <a:p>
            <a:pPr>
              <a:buFontTx/>
              <a:buChar char="-"/>
            </a:pPr>
            <a:r>
              <a:rPr lang="lt-LT" dirty="0" smtClean="0"/>
              <a:t>Maždaug </a:t>
            </a:r>
            <a:r>
              <a:rPr lang="lt-LT" dirty="0"/>
              <a:t>pusė visų vyresnio amžiaus žmonių </a:t>
            </a:r>
            <a:r>
              <a:rPr lang="lt-LT" dirty="0" smtClean="0"/>
              <a:t>gyvena </a:t>
            </a:r>
            <a:r>
              <a:rPr lang="lt-LT" dirty="0"/>
              <a:t>nepakankamai apgyvendintame būste; </a:t>
            </a:r>
            <a:endParaRPr lang="lt-LT" dirty="0" smtClean="0"/>
          </a:p>
          <a:p>
            <a:pPr>
              <a:buFontTx/>
              <a:buChar char="-"/>
            </a:pPr>
            <a:r>
              <a:rPr lang="lt-LT" dirty="0" smtClean="0"/>
              <a:t>Vyresni </a:t>
            </a:r>
            <a:r>
              <a:rPr lang="lt-LT" dirty="0"/>
              <a:t>žmonės, gyvenantys vieni, </a:t>
            </a:r>
            <a:r>
              <a:rPr lang="lt-LT" dirty="0" smtClean="0"/>
              <a:t>dažniau yra būsto savininkais;</a:t>
            </a:r>
          </a:p>
          <a:p>
            <a:pPr>
              <a:buFontTx/>
              <a:buChar char="-"/>
            </a:pPr>
            <a:r>
              <a:rPr lang="lt-LT" dirty="0" smtClean="0"/>
              <a:t>Maždaug 10 proc. </a:t>
            </a:r>
            <a:r>
              <a:rPr lang="lt-LT" dirty="0"/>
              <a:t>vyresnio amžiaus žmonių </a:t>
            </a:r>
            <a:r>
              <a:rPr lang="lt-LT" dirty="0" smtClean="0"/>
              <a:t>turi problemų apmokant būsto išlaidas;</a:t>
            </a:r>
          </a:p>
          <a:p>
            <a:pPr>
              <a:buFontTx/>
              <a:buChar char="-"/>
            </a:pPr>
            <a:r>
              <a:rPr lang="lt-LT" b="1" dirty="0" smtClean="0"/>
              <a:t>Tačiau:</a:t>
            </a:r>
          </a:p>
          <a:p>
            <a:pPr>
              <a:buFontTx/>
              <a:buChar char="-"/>
            </a:pPr>
            <a:r>
              <a:rPr lang="lt-LT" dirty="0" smtClean="0"/>
              <a:t>Vyresnio </a:t>
            </a:r>
            <a:r>
              <a:rPr lang="lt-LT" dirty="0"/>
              <a:t>amžiaus žmonės rečiau </a:t>
            </a:r>
            <a:r>
              <a:rPr lang="lt-LT" dirty="0" smtClean="0"/>
              <a:t>susiduria </a:t>
            </a:r>
            <a:r>
              <a:rPr lang="lt-LT" dirty="0"/>
              <a:t>su dideliu materialiniu nepritekliumi; </a:t>
            </a:r>
            <a:endParaRPr lang="lt-LT" dirty="0" smtClean="0"/>
          </a:p>
          <a:p>
            <a:pPr>
              <a:buFontTx/>
              <a:buChar char="-"/>
            </a:pPr>
            <a:r>
              <a:rPr lang="lt-LT" dirty="0"/>
              <a:t>V</a:t>
            </a:r>
            <a:r>
              <a:rPr lang="lt-LT" dirty="0" smtClean="0"/>
              <a:t>yresnio </a:t>
            </a:r>
            <a:r>
              <a:rPr lang="lt-LT" dirty="0"/>
              <a:t>amžiaus žmonės rečiau </a:t>
            </a:r>
            <a:r>
              <a:rPr lang="lt-LT" dirty="0" smtClean="0"/>
              <a:t>turi </a:t>
            </a:r>
            <a:r>
              <a:rPr lang="lt-LT" dirty="0"/>
              <a:t>įsiskolinimų; </a:t>
            </a:r>
            <a:endParaRPr lang="lt-LT" dirty="0" smtClean="0"/>
          </a:p>
          <a:p>
            <a:pPr>
              <a:buFontTx/>
              <a:buChar char="-"/>
            </a:pPr>
            <a:r>
              <a:rPr lang="lt-LT" dirty="0" smtClean="0"/>
              <a:t>Vyresnio </a:t>
            </a:r>
            <a:r>
              <a:rPr lang="lt-LT" dirty="0"/>
              <a:t>amžiaus žmonės, gyvenantys </a:t>
            </a:r>
            <a:r>
              <a:rPr lang="lt-LT" dirty="0" smtClean="0"/>
              <a:t>vieni dažniau susiduria su problemomis atsiskaitant už energetinius išteklius;</a:t>
            </a:r>
          </a:p>
          <a:p>
            <a:pPr>
              <a:buFontTx/>
              <a:buChar char="-"/>
            </a:pPr>
            <a:r>
              <a:rPr lang="lt-LT" dirty="0" smtClean="0"/>
              <a:t>Vyresni </a:t>
            </a:r>
            <a:r>
              <a:rPr lang="lt-LT" dirty="0"/>
              <a:t>žmonės rečiau gyveno būste, kuriame buvo nutekėjimas, drėgmė ar puvinys. </a:t>
            </a:r>
          </a:p>
        </p:txBody>
      </p:sp>
    </p:spTree>
    <p:extLst>
      <p:ext uri="{BB962C8B-B14F-4D97-AF65-F5344CB8AC3E}">
        <p14:creationId xmlns:p14="http://schemas.microsoft.com/office/powerpoint/2010/main" val="38889025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483079" y="100584"/>
            <a:ext cx="11145329" cy="727552"/>
          </a:xfrm>
        </p:spPr>
        <p:txBody>
          <a:bodyPr>
            <a:normAutofit/>
          </a:bodyPr>
          <a:lstStyle/>
          <a:p>
            <a:pPr lvl="0" algn="ctr"/>
            <a:r>
              <a:rPr lang="lt-LT" b="1" dirty="0" smtClean="0">
                <a:solidFill>
                  <a:srgbClr val="0070C0"/>
                </a:solidFill>
              </a:rPr>
              <a:t>3. Sveikata </a:t>
            </a:r>
            <a:r>
              <a:rPr lang="lt-LT" b="1" dirty="0">
                <a:solidFill>
                  <a:srgbClr val="0070C0"/>
                </a:solidFill>
              </a:rPr>
              <a:t>ir </a:t>
            </a:r>
            <a:r>
              <a:rPr lang="lt-LT" b="1" dirty="0" smtClean="0">
                <a:solidFill>
                  <a:srgbClr val="0070C0"/>
                </a:solidFill>
              </a:rPr>
              <a:t>neįgalumas (1)</a:t>
            </a:r>
            <a:endParaRPr lang="lt-LT" dirty="0">
              <a:solidFill>
                <a:srgbClr val="0070C0"/>
              </a:solidFill>
            </a:endParaRPr>
          </a:p>
        </p:txBody>
      </p:sp>
      <p:sp>
        <p:nvSpPr>
          <p:cNvPr id="3" name="Turinio vietos rezervavimo ženklas 2"/>
          <p:cNvSpPr txBox="1">
            <a:spLocks noGrp="1"/>
          </p:cNvSpPr>
          <p:nvPr>
            <p:ph idx="1"/>
          </p:nvPr>
        </p:nvSpPr>
        <p:spPr>
          <a:xfrm>
            <a:off x="483079" y="948906"/>
            <a:ext cx="11145329" cy="5561622"/>
          </a:xfrm>
        </p:spPr>
        <p:txBody>
          <a:bodyPr/>
          <a:lstStyle/>
          <a:p>
            <a:pPr marL="0" lvl="0" indent="0">
              <a:buNone/>
            </a:pPr>
            <a:r>
              <a:rPr lang="lt-LT" sz="3200" dirty="0" smtClean="0"/>
              <a:t>Pasaulio </a:t>
            </a:r>
            <a:r>
              <a:rPr lang="lt-LT" sz="3200" dirty="0"/>
              <a:t>sveikatos organizacijos duomenimis (PSO), sveikata yra visapusiška </a:t>
            </a:r>
            <a:r>
              <a:rPr lang="lt-LT" sz="3200" dirty="0" smtClean="0"/>
              <a:t>fizinės, psichinės </a:t>
            </a:r>
            <a:r>
              <a:rPr lang="lt-LT" sz="3200" dirty="0"/>
              <a:t>ir socialinę </a:t>
            </a:r>
            <a:r>
              <a:rPr lang="lt-LT" sz="3200" dirty="0" smtClean="0"/>
              <a:t>gerovės būsena, </a:t>
            </a:r>
            <a:r>
              <a:rPr lang="lt-LT" sz="3200" dirty="0"/>
              <a:t>o ne vien ligos ar negalios nebuvimas. </a:t>
            </a:r>
            <a:endParaRPr lang="lt-LT" sz="3200" dirty="0" smtClean="0"/>
          </a:p>
          <a:p>
            <a:pPr marL="0" lvl="0" indent="0">
              <a:buNone/>
            </a:pPr>
            <a:r>
              <a:rPr lang="lt-LT" sz="3200" dirty="0" smtClean="0"/>
              <a:t>Kadangi europiečiai </a:t>
            </a:r>
            <a:r>
              <a:rPr lang="lt-LT" sz="3200" dirty="0"/>
              <a:t>paprastai gyvena ilgiau, </a:t>
            </a:r>
            <a:r>
              <a:rPr lang="lt-LT" sz="3200" dirty="0" smtClean="0"/>
              <a:t>tai vėlesniais </a:t>
            </a:r>
            <a:r>
              <a:rPr lang="lt-LT" sz="3200" dirty="0"/>
              <a:t>metais </a:t>
            </a:r>
            <a:r>
              <a:rPr lang="lt-LT" sz="3200" dirty="0" smtClean="0"/>
              <a:t>jie susiduria </a:t>
            </a:r>
            <a:r>
              <a:rPr lang="lt-LT" sz="3200" dirty="0"/>
              <a:t>su daugybe sveikatos ar </a:t>
            </a:r>
            <a:r>
              <a:rPr lang="lt-LT" sz="3200" dirty="0" err="1"/>
              <a:t>judumo</a:t>
            </a:r>
            <a:r>
              <a:rPr lang="lt-LT" sz="3200" dirty="0"/>
              <a:t> problemų. </a:t>
            </a:r>
            <a:endParaRPr lang="lt-LT" sz="3200" dirty="0" smtClean="0"/>
          </a:p>
          <a:p>
            <a:pPr marL="0" lvl="0" indent="0">
              <a:buNone/>
            </a:pPr>
            <a:r>
              <a:rPr lang="lt-LT" sz="3200" dirty="0" smtClean="0"/>
              <a:t>Santykinai didelius </a:t>
            </a:r>
            <a:r>
              <a:rPr lang="lt-LT" sz="3200" dirty="0"/>
              <a:t>lėtinių ligų, psichinės sveikatos būklės, negalios ir silpnumo </a:t>
            </a:r>
            <a:r>
              <a:rPr lang="lt-LT" sz="3200" dirty="0" smtClean="0"/>
              <a:t>lygio sutrikimus galima būtų sumažinti, </a:t>
            </a:r>
            <a:r>
              <a:rPr lang="lt-LT" sz="3200" dirty="0"/>
              <a:t>jei </a:t>
            </a:r>
            <a:r>
              <a:rPr lang="lt-LT" sz="3200" dirty="0" smtClean="0"/>
              <a:t>šios problemos būtų  imtos spręsti ankstyvame </a:t>
            </a:r>
            <a:r>
              <a:rPr lang="lt-LT" sz="3200" dirty="0"/>
              <a:t>etape, pavyzdžiui, sveikatos priežiūros paslaugos </a:t>
            </a:r>
            <a:r>
              <a:rPr lang="lt-LT" sz="3200" dirty="0" smtClean="0"/>
              <a:t>būtų daugiau kreipiamos į švietimą </a:t>
            </a:r>
            <a:r>
              <a:rPr lang="lt-LT" sz="3200" dirty="0"/>
              <a:t>ir </a:t>
            </a:r>
            <a:r>
              <a:rPr lang="lt-LT" sz="3200" dirty="0" smtClean="0"/>
              <a:t>ankstyvą patikrą,  asmenys gal pagalvotų apie savo gyvenimo būdo koregavimą</a:t>
            </a:r>
            <a:r>
              <a:rPr lang="lt-LT" dirty="0" smtClean="0"/>
              <a:t>.</a:t>
            </a:r>
            <a:endParaRPr lang="lt-LT" dirty="0"/>
          </a:p>
        </p:txBody>
      </p:sp>
    </p:spTree>
    <p:extLst>
      <p:ext uri="{BB962C8B-B14F-4D97-AF65-F5344CB8AC3E}">
        <p14:creationId xmlns:p14="http://schemas.microsoft.com/office/powerpoint/2010/main" val="38188749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330739" y="209482"/>
            <a:ext cx="11517549" cy="743829"/>
          </a:xfrm>
        </p:spPr>
        <p:txBody>
          <a:bodyPr/>
          <a:lstStyle/>
          <a:p>
            <a:pPr algn="ctr"/>
            <a:r>
              <a:rPr lang="lt-LT" b="1" dirty="0">
                <a:solidFill>
                  <a:srgbClr val="0070C0"/>
                </a:solidFill>
              </a:rPr>
              <a:t>3. Sveikata ir </a:t>
            </a:r>
            <a:r>
              <a:rPr lang="lt-LT" b="1" dirty="0" smtClean="0">
                <a:solidFill>
                  <a:srgbClr val="0070C0"/>
                </a:solidFill>
              </a:rPr>
              <a:t>neįgalumas (2)</a:t>
            </a:r>
            <a:endParaRPr lang="lt-LT" dirty="0"/>
          </a:p>
        </p:txBody>
      </p:sp>
      <p:sp>
        <p:nvSpPr>
          <p:cNvPr id="3" name="Turinio vietos rezervavimo ženklas 2"/>
          <p:cNvSpPr>
            <a:spLocks noGrp="1"/>
          </p:cNvSpPr>
          <p:nvPr>
            <p:ph idx="1"/>
          </p:nvPr>
        </p:nvSpPr>
        <p:spPr>
          <a:xfrm>
            <a:off x="330740" y="1225685"/>
            <a:ext cx="11517548" cy="5369668"/>
          </a:xfrm>
        </p:spPr>
        <p:txBody>
          <a:bodyPr>
            <a:normAutofit/>
          </a:bodyPr>
          <a:lstStyle/>
          <a:p>
            <a:pPr marL="0" indent="0">
              <a:buNone/>
            </a:pPr>
            <a:r>
              <a:rPr lang="lt-LT" dirty="0" smtClean="0"/>
              <a:t> - 65 </a:t>
            </a:r>
            <a:r>
              <a:rPr lang="lt-LT" dirty="0"/>
              <a:t>metų moterys galėtų tikėtis gyventi dar 21,4 </a:t>
            </a:r>
            <a:r>
              <a:rPr lang="lt-LT" dirty="0" smtClean="0"/>
              <a:t>metų;</a:t>
            </a:r>
          </a:p>
          <a:p>
            <a:pPr>
              <a:buFontTx/>
              <a:buChar char="-"/>
            </a:pPr>
            <a:r>
              <a:rPr lang="lt-LT" dirty="0" smtClean="0"/>
              <a:t>Būdamos </a:t>
            </a:r>
            <a:r>
              <a:rPr lang="lt-LT" dirty="0"/>
              <a:t>65 metų moterys gali tikėtis nugyventi mažesnę savo likusio gyvenimo dalį sveikos būklės; </a:t>
            </a:r>
            <a:endParaRPr lang="lt-LT" dirty="0" smtClean="0"/>
          </a:p>
          <a:p>
            <a:pPr>
              <a:buFontTx/>
              <a:buChar char="-"/>
            </a:pPr>
            <a:r>
              <a:rPr lang="lt-LT" dirty="0" smtClean="0"/>
              <a:t>Gyventojų </a:t>
            </a:r>
            <a:r>
              <a:rPr lang="lt-LT" dirty="0"/>
              <a:t>dalis, suvokianti savo sveikatą kaip gerą ar labai gerą, sumažėjo pagal amžių; </a:t>
            </a:r>
            <a:endParaRPr lang="lt-LT" dirty="0" smtClean="0"/>
          </a:p>
          <a:p>
            <a:pPr>
              <a:buFontTx/>
              <a:buChar char="-"/>
            </a:pPr>
            <a:r>
              <a:rPr lang="lt-LT" dirty="0" smtClean="0"/>
              <a:t>Vyresni </a:t>
            </a:r>
            <a:r>
              <a:rPr lang="lt-LT" dirty="0"/>
              <a:t>žmonės, turintys dideles pajamas, labiau linkę suvokti savo sveikatą gerą ar labai gerą; </a:t>
            </a:r>
            <a:endParaRPr lang="lt-LT" dirty="0" smtClean="0"/>
          </a:p>
          <a:p>
            <a:pPr>
              <a:buFontTx/>
              <a:buChar char="-"/>
            </a:pPr>
            <a:r>
              <a:rPr lang="lt-LT" dirty="0" smtClean="0"/>
              <a:t>Vyresnio </a:t>
            </a:r>
            <a:r>
              <a:rPr lang="lt-LT" dirty="0"/>
              <a:t>amžiaus žmonių tendencija valgyti šviežius vaisius ir daržoves buvo didesnė nei vidutinė; </a:t>
            </a:r>
            <a:endParaRPr lang="lt-LT" dirty="0" smtClean="0"/>
          </a:p>
        </p:txBody>
      </p:sp>
    </p:spTree>
    <p:extLst>
      <p:ext uri="{BB962C8B-B14F-4D97-AF65-F5344CB8AC3E}">
        <p14:creationId xmlns:p14="http://schemas.microsoft.com/office/powerpoint/2010/main" val="21718212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330739" y="209482"/>
            <a:ext cx="11517549" cy="743829"/>
          </a:xfrm>
        </p:spPr>
        <p:txBody>
          <a:bodyPr/>
          <a:lstStyle/>
          <a:p>
            <a:pPr algn="ctr"/>
            <a:r>
              <a:rPr lang="lt-LT" b="1" dirty="0">
                <a:solidFill>
                  <a:srgbClr val="0070C0"/>
                </a:solidFill>
              </a:rPr>
              <a:t>3. Sveikata ir </a:t>
            </a:r>
            <a:r>
              <a:rPr lang="lt-LT" b="1" dirty="0" smtClean="0">
                <a:solidFill>
                  <a:srgbClr val="0070C0"/>
                </a:solidFill>
              </a:rPr>
              <a:t>neįgalumas (3)</a:t>
            </a:r>
            <a:endParaRPr lang="lt-LT" dirty="0"/>
          </a:p>
        </p:txBody>
      </p:sp>
      <p:sp>
        <p:nvSpPr>
          <p:cNvPr id="3" name="Turinio vietos rezervavimo ženklas 2"/>
          <p:cNvSpPr>
            <a:spLocks noGrp="1"/>
          </p:cNvSpPr>
          <p:nvPr>
            <p:ph idx="1"/>
          </p:nvPr>
        </p:nvSpPr>
        <p:spPr>
          <a:xfrm>
            <a:off x="330740" y="1225685"/>
            <a:ext cx="11517548" cy="5369668"/>
          </a:xfrm>
        </p:spPr>
        <p:txBody>
          <a:bodyPr>
            <a:normAutofit/>
          </a:bodyPr>
          <a:lstStyle/>
          <a:p>
            <a:pPr>
              <a:buFontTx/>
              <a:buChar char="-"/>
            </a:pPr>
            <a:r>
              <a:rPr lang="lt-LT" dirty="0" smtClean="0"/>
              <a:t>Vyresni </a:t>
            </a:r>
            <a:r>
              <a:rPr lang="lt-LT" dirty="0"/>
              <a:t>žmonės rečiau rūkė kasdien; Vyresnio amžiaus žmonės dažniau nei vidutiniškai buvo nutukę; </a:t>
            </a:r>
          </a:p>
          <a:p>
            <a:pPr>
              <a:buFontTx/>
              <a:buChar char="-"/>
            </a:pPr>
            <a:r>
              <a:rPr lang="lt-LT" dirty="0"/>
              <a:t>Beveik trečdaliui 75 metų ir vyresnių žmonių buvo sunku vaikščioti; </a:t>
            </a:r>
          </a:p>
          <a:p>
            <a:pPr>
              <a:buFontTx/>
              <a:buChar char="-"/>
            </a:pPr>
            <a:r>
              <a:rPr lang="lt-LT" dirty="0"/>
              <a:t>Beveik trys ketvirtadaliai 85 metų ir vyresnių žmonių turėjo ilgalaikių ligų ar sveikatos problemų; </a:t>
            </a:r>
          </a:p>
          <a:p>
            <a:pPr>
              <a:buFontTx/>
              <a:buChar char="-"/>
            </a:pPr>
            <a:r>
              <a:rPr lang="lt-LT" dirty="0"/>
              <a:t>Daugiau nei dešimtadalis 75 metų ir vyresnių žmonių pranešė apie didelius sunkumus ruošiant maistą; </a:t>
            </a:r>
          </a:p>
          <a:p>
            <a:pPr>
              <a:buFontTx/>
              <a:buChar char="-"/>
            </a:pPr>
            <a:r>
              <a:rPr lang="lt-LT" dirty="0"/>
              <a:t>Penktadalis 75 metų ir vyresnių moterų naudojosi namų priežiūros paslaugomis;</a:t>
            </a:r>
            <a:endParaRPr lang="lt-LT" dirty="0"/>
          </a:p>
        </p:txBody>
      </p:sp>
    </p:spTree>
    <p:extLst>
      <p:ext uri="{BB962C8B-B14F-4D97-AF65-F5344CB8AC3E}">
        <p14:creationId xmlns:p14="http://schemas.microsoft.com/office/powerpoint/2010/main" val="163190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330739" y="209482"/>
            <a:ext cx="11517549" cy="743829"/>
          </a:xfrm>
        </p:spPr>
        <p:txBody>
          <a:bodyPr/>
          <a:lstStyle/>
          <a:p>
            <a:pPr algn="ctr"/>
            <a:r>
              <a:rPr lang="lt-LT" b="1" dirty="0">
                <a:solidFill>
                  <a:srgbClr val="0070C0"/>
                </a:solidFill>
              </a:rPr>
              <a:t>3. Sveikata ir </a:t>
            </a:r>
            <a:r>
              <a:rPr lang="lt-LT" b="1" dirty="0" smtClean="0">
                <a:solidFill>
                  <a:srgbClr val="0070C0"/>
                </a:solidFill>
              </a:rPr>
              <a:t>neįgalumas (4)</a:t>
            </a:r>
            <a:endParaRPr lang="lt-LT" dirty="0"/>
          </a:p>
        </p:txBody>
      </p:sp>
      <p:sp>
        <p:nvSpPr>
          <p:cNvPr id="3" name="Turinio vietos rezervavimo ženklas 2"/>
          <p:cNvSpPr>
            <a:spLocks noGrp="1"/>
          </p:cNvSpPr>
          <p:nvPr>
            <p:ph idx="1"/>
          </p:nvPr>
        </p:nvSpPr>
        <p:spPr>
          <a:xfrm>
            <a:off x="330740" y="1225685"/>
            <a:ext cx="11517548" cy="5369668"/>
          </a:xfrm>
        </p:spPr>
        <p:txBody>
          <a:bodyPr>
            <a:normAutofit/>
          </a:bodyPr>
          <a:lstStyle/>
          <a:p>
            <a:pPr>
              <a:buFontTx/>
              <a:buChar char="-"/>
            </a:pPr>
            <a:r>
              <a:rPr lang="lt-LT" dirty="0" smtClean="0"/>
              <a:t>Vyresnio </a:t>
            </a:r>
            <a:r>
              <a:rPr lang="lt-LT" dirty="0"/>
              <a:t>amžiaus žmonės dažniau konsultuojasi ir su bendrosios </a:t>
            </a:r>
            <a:r>
              <a:rPr lang="lt-LT" dirty="0" smtClean="0"/>
              <a:t>praktikos daktarais </a:t>
            </a:r>
            <a:r>
              <a:rPr lang="lt-LT" dirty="0"/>
              <a:t>ir su chirurgais</a:t>
            </a:r>
            <a:r>
              <a:rPr lang="lt-LT" dirty="0" smtClean="0"/>
              <a:t>;</a:t>
            </a:r>
          </a:p>
          <a:p>
            <a:pPr>
              <a:buFontTx/>
              <a:buChar char="-"/>
            </a:pPr>
            <a:r>
              <a:rPr lang="lt-LT" dirty="0" smtClean="0"/>
              <a:t>Maždaug </a:t>
            </a:r>
            <a:r>
              <a:rPr lang="lt-LT" dirty="0"/>
              <a:t>87 % 75 metų ir vyresnių žmonių vartojo paskirtus vaistus; </a:t>
            </a:r>
            <a:endParaRPr lang="lt-LT" dirty="0" smtClean="0"/>
          </a:p>
          <a:p>
            <a:pPr>
              <a:buFontTx/>
              <a:buChar char="-"/>
            </a:pPr>
            <a:r>
              <a:rPr lang="lt-LT" dirty="0" smtClean="0"/>
              <a:t>Daugiau </a:t>
            </a:r>
            <a:r>
              <a:rPr lang="lt-LT" dirty="0"/>
              <a:t>nei pusė visų 75 metų ir vyresnių žmonių buvo pasiskiepiję nuo gripo; </a:t>
            </a:r>
            <a:endParaRPr lang="lt-LT" dirty="0" smtClean="0"/>
          </a:p>
          <a:p>
            <a:pPr>
              <a:buFontTx/>
              <a:buChar char="-"/>
            </a:pPr>
            <a:r>
              <a:rPr lang="lt-LT" dirty="0" smtClean="0"/>
              <a:t>Aukštas </a:t>
            </a:r>
            <a:r>
              <a:rPr lang="lt-LT" dirty="0"/>
              <a:t>kraujospūdis, artrozė ir nugaros problemos buvo dažniausios lėtinės ligos, apie kurias pranešė vyresnio amžiaus žmonės; </a:t>
            </a:r>
            <a:endParaRPr lang="lt-LT" dirty="0" smtClean="0"/>
          </a:p>
          <a:p>
            <a:pPr>
              <a:buFontTx/>
              <a:buChar char="-"/>
            </a:pPr>
            <a:r>
              <a:rPr lang="lt-LT" dirty="0" smtClean="0"/>
              <a:t>Santykinai </a:t>
            </a:r>
            <a:r>
              <a:rPr lang="lt-LT" dirty="0"/>
              <a:t>didelė dalis 75 metų ir vyresnių žmonių pranešė apie depresijos simptomus; </a:t>
            </a:r>
            <a:endParaRPr lang="lt-LT" dirty="0" smtClean="0"/>
          </a:p>
          <a:p>
            <a:pPr>
              <a:buFontTx/>
              <a:buChar char="-"/>
            </a:pPr>
            <a:r>
              <a:rPr lang="lt-LT" dirty="0" smtClean="0"/>
              <a:t>Santykinai </a:t>
            </a:r>
            <a:r>
              <a:rPr lang="lt-LT" dirty="0"/>
              <a:t>didelė dalis vyresnių nei 75 metų moterų turėjo nepatenkintų medicininės apžiūros poreikių; </a:t>
            </a:r>
            <a:endParaRPr lang="lt-LT" dirty="0"/>
          </a:p>
        </p:txBody>
      </p:sp>
    </p:spTree>
    <p:extLst>
      <p:ext uri="{BB962C8B-B14F-4D97-AF65-F5344CB8AC3E}">
        <p14:creationId xmlns:p14="http://schemas.microsoft.com/office/powerpoint/2010/main" val="38673489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330739" y="209482"/>
            <a:ext cx="11517549" cy="743829"/>
          </a:xfrm>
        </p:spPr>
        <p:txBody>
          <a:bodyPr/>
          <a:lstStyle/>
          <a:p>
            <a:pPr algn="ctr"/>
            <a:r>
              <a:rPr lang="lt-LT" b="1" dirty="0">
                <a:solidFill>
                  <a:srgbClr val="0070C0"/>
                </a:solidFill>
              </a:rPr>
              <a:t>3. Sveikata ir </a:t>
            </a:r>
            <a:r>
              <a:rPr lang="lt-LT" b="1" dirty="0" smtClean="0">
                <a:solidFill>
                  <a:srgbClr val="0070C0"/>
                </a:solidFill>
              </a:rPr>
              <a:t>neįgalumas (5)</a:t>
            </a:r>
            <a:endParaRPr lang="lt-LT" dirty="0"/>
          </a:p>
        </p:txBody>
      </p:sp>
      <p:sp>
        <p:nvSpPr>
          <p:cNvPr id="3" name="Turinio vietos rezervavimo ženklas 2"/>
          <p:cNvSpPr>
            <a:spLocks noGrp="1"/>
          </p:cNvSpPr>
          <p:nvPr>
            <p:ph idx="1"/>
          </p:nvPr>
        </p:nvSpPr>
        <p:spPr>
          <a:xfrm>
            <a:off x="330740" y="1225685"/>
            <a:ext cx="11517548" cy="5369668"/>
          </a:xfrm>
        </p:spPr>
        <p:txBody>
          <a:bodyPr>
            <a:normAutofit/>
          </a:bodyPr>
          <a:lstStyle/>
          <a:p>
            <a:pPr>
              <a:buFontTx/>
              <a:buChar char="-"/>
            </a:pPr>
            <a:r>
              <a:rPr lang="lt-LT" dirty="0" smtClean="0"/>
              <a:t>Kraujotakos </a:t>
            </a:r>
            <a:r>
              <a:rPr lang="lt-LT" dirty="0"/>
              <a:t>sistemos ligos buvo dažniausia mirties priežastis tarp 75 metų ir vyresnių žmonių; </a:t>
            </a:r>
            <a:endParaRPr lang="lt-LT" dirty="0" smtClean="0"/>
          </a:p>
          <a:p>
            <a:pPr>
              <a:buFontTx/>
              <a:buChar char="-"/>
            </a:pPr>
            <a:r>
              <a:rPr lang="lt-LT" dirty="0" smtClean="0"/>
              <a:t>Standartizuotas </a:t>
            </a:r>
            <a:r>
              <a:rPr lang="lt-LT" dirty="0"/>
              <a:t>65 metų ir vyresnių vyrų mirtingumas nuo vėžio buvo beveik dvigubai didesnis nei moterų; </a:t>
            </a:r>
            <a:endParaRPr lang="lt-LT" dirty="0" smtClean="0"/>
          </a:p>
          <a:p>
            <a:pPr>
              <a:buFontTx/>
              <a:buChar char="-"/>
            </a:pPr>
            <a:r>
              <a:rPr lang="lt-LT" dirty="0" smtClean="0"/>
              <a:t>Daugiau </a:t>
            </a:r>
            <a:r>
              <a:rPr lang="lt-LT" dirty="0"/>
              <a:t>nei du penktadaliai 65 metų ir vyresnių moterų mirė nuo kraujotakos sistemos </a:t>
            </a:r>
            <a:r>
              <a:rPr lang="lt-LT" dirty="0" smtClean="0"/>
              <a:t>ligų</a:t>
            </a:r>
            <a:r>
              <a:rPr lang="lt-LT" dirty="0"/>
              <a:t>.</a:t>
            </a:r>
            <a:endParaRPr lang="lt-LT" dirty="0"/>
          </a:p>
        </p:txBody>
      </p:sp>
    </p:spTree>
    <p:extLst>
      <p:ext uri="{BB962C8B-B14F-4D97-AF65-F5344CB8AC3E}">
        <p14:creationId xmlns:p14="http://schemas.microsoft.com/office/powerpoint/2010/main" val="3523244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513347" y="153454"/>
            <a:ext cx="11277599" cy="727898"/>
          </a:xfrm>
        </p:spPr>
        <p:txBody>
          <a:bodyPr/>
          <a:lstStyle/>
          <a:p>
            <a:pPr lvl="0" algn="ctr"/>
            <a:r>
              <a:rPr lang="lt-LT" dirty="0">
                <a:solidFill>
                  <a:srgbClr val="0070C0"/>
                </a:solidFill>
              </a:rPr>
              <a:t>Temos esmė</a:t>
            </a:r>
            <a:endParaRPr lang="en-US" dirty="0">
              <a:solidFill>
                <a:srgbClr val="0070C0"/>
              </a:solidFill>
            </a:endParaRPr>
          </a:p>
        </p:txBody>
      </p:sp>
      <p:sp>
        <p:nvSpPr>
          <p:cNvPr id="3" name="Turinio vietos rezervavimo ženklas 2"/>
          <p:cNvSpPr txBox="1">
            <a:spLocks noGrp="1"/>
          </p:cNvSpPr>
          <p:nvPr>
            <p:ph idx="1"/>
          </p:nvPr>
        </p:nvSpPr>
        <p:spPr>
          <a:xfrm>
            <a:off x="513347" y="881354"/>
            <a:ext cx="11277600" cy="5772835"/>
          </a:xfrm>
        </p:spPr>
        <p:txBody>
          <a:bodyPr>
            <a:normAutofit/>
          </a:bodyPr>
          <a:lstStyle/>
          <a:p>
            <a:pPr marL="0" indent="0">
              <a:buNone/>
            </a:pPr>
            <a:r>
              <a:rPr lang="lt-LT" sz="2400" b="1" i="1" u="sng" dirty="0"/>
              <a:t>Tikslai:</a:t>
            </a:r>
            <a:r>
              <a:rPr lang="lt-LT" sz="2400" b="1" dirty="0"/>
              <a:t> </a:t>
            </a:r>
          </a:p>
          <a:p>
            <a:pPr lvl="0">
              <a:buChar char="-"/>
            </a:pPr>
            <a:r>
              <a:rPr lang="lt-LT" sz="2400" dirty="0"/>
              <a:t>Supažindinti klausytojus su demografinėmis tendencijomis ES;</a:t>
            </a:r>
          </a:p>
          <a:p>
            <a:pPr lvl="0">
              <a:buChar char="-"/>
            </a:pPr>
            <a:r>
              <a:rPr lang="lt-LT" sz="2400" dirty="0"/>
              <a:t>Identifikuoti sidabrinės ekonomikos sąvoką (iššūkiai ir galimybės sidabro ekonomikai augti, politinės rekomendacijos valdymo organams ir institucijoms);</a:t>
            </a:r>
          </a:p>
          <a:p>
            <a:pPr lvl="0">
              <a:buChar char="-"/>
            </a:pPr>
            <a:r>
              <a:rPr lang="lt-LT" sz="2400" dirty="0"/>
              <a:t>pateikti pasiūlymus, kaip išlikti finansiškai nepriklausomiems ir sudaryti pagrįstą šeimos biudžetą.</a:t>
            </a:r>
          </a:p>
          <a:p>
            <a:pPr marL="0" indent="0">
              <a:buNone/>
            </a:pPr>
            <a:r>
              <a:rPr lang="lt-LT" sz="2400" b="1" i="1" u="sng" dirty="0"/>
              <a:t>Kursų aprašymas:</a:t>
            </a:r>
          </a:p>
          <a:p>
            <a:pPr marL="0" indent="0">
              <a:buNone/>
            </a:pPr>
            <a:r>
              <a:rPr lang="lt-LT" sz="2400" dirty="0"/>
              <a:t>- Mokymų skaičius 5, 20 akademinių valandų.</a:t>
            </a:r>
          </a:p>
          <a:p>
            <a:pPr marL="0" indent="0">
              <a:buNone/>
            </a:pPr>
            <a:r>
              <a:rPr lang="en-GB" sz="2400" b="1" i="1" u="sng" dirty="0"/>
              <a:t>K</a:t>
            </a:r>
            <a:r>
              <a:rPr lang="lt-LT" sz="2400" b="1" i="1" u="sng" dirty="0" err="1"/>
              <a:t>ursų</a:t>
            </a:r>
            <a:r>
              <a:rPr lang="lt-LT" sz="2400" b="1" i="1" u="sng" dirty="0"/>
              <a:t> </a:t>
            </a:r>
            <a:r>
              <a:rPr lang="en-GB" sz="2400" b="1" i="1" u="sng" dirty="0"/>
              <a:t>plan</a:t>
            </a:r>
            <a:r>
              <a:rPr lang="lt-LT" sz="2400" b="1" i="1" u="sng" dirty="0" err="1"/>
              <a:t>as</a:t>
            </a:r>
            <a:r>
              <a:rPr lang="lt-LT" sz="2400" b="1" i="1" u="sng" dirty="0"/>
              <a:t>:</a:t>
            </a:r>
          </a:p>
          <a:p>
            <a:pPr marL="0" indent="0">
              <a:buNone/>
            </a:pPr>
            <a:r>
              <a:rPr lang="lt-LT" sz="2400" dirty="0"/>
              <a:t>1. Demografinės tendencijos ES.</a:t>
            </a:r>
          </a:p>
          <a:p>
            <a:pPr marL="0" indent="0">
              <a:buNone/>
            </a:pPr>
            <a:r>
              <a:rPr lang="lt-LT" sz="2400" dirty="0"/>
              <a:t>2. Sidabrinė ekonomika.</a:t>
            </a:r>
            <a:endParaRPr lang="en-US" sz="2400" dirty="0"/>
          </a:p>
          <a:p>
            <a:pPr marL="0" indent="0">
              <a:buNone/>
            </a:pPr>
            <a:r>
              <a:rPr lang="lt-LT" sz="2400" dirty="0"/>
              <a:t>3. Sidabrinės ekonomikos augimo sritys ir rekomendacijos politikams.</a:t>
            </a:r>
          </a:p>
          <a:p>
            <a:pPr marL="0" indent="0">
              <a:buNone/>
            </a:pPr>
            <a:r>
              <a:rPr lang="lt-LT" sz="2400" dirty="0"/>
              <a:t>4. Finansinė nepriklausomybė, šeimos biudžeto planavimas.</a:t>
            </a:r>
            <a:endParaRPr lang="en-US" sz="2400" dirty="0"/>
          </a:p>
        </p:txBody>
      </p:sp>
    </p:spTree>
    <p:extLst>
      <p:ext uri="{BB962C8B-B14F-4D97-AF65-F5344CB8AC3E}">
        <p14:creationId xmlns:p14="http://schemas.microsoft.com/office/powerpoint/2010/main" val="12313723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1981200" y="164592"/>
            <a:ext cx="8229600" cy="896112"/>
          </a:xfrm>
        </p:spPr>
        <p:txBody>
          <a:bodyPr/>
          <a:lstStyle/>
          <a:p>
            <a:pPr lvl="0" algn="ctr"/>
            <a:r>
              <a:rPr lang="lt-LT" sz="4000" b="1" dirty="0" smtClean="0">
                <a:solidFill>
                  <a:srgbClr val="0070C0"/>
                </a:solidFill>
              </a:rPr>
              <a:t>4. </a:t>
            </a:r>
            <a:r>
              <a:rPr lang="pt-BR" sz="4000" b="1" dirty="0" smtClean="0">
                <a:solidFill>
                  <a:srgbClr val="0070C0"/>
                </a:solidFill>
              </a:rPr>
              <a:t>Darbas </a:t>
            </a:r>
            <a:r>
              <a:rPr lang="pt-BR" sz="4000" b="1" dirty="0">
                <a:solidFill>
                  <a:srgbClr val="0070C0"/>
                </a:solidFill>
              </a:rPr>
              <a:t>ir išėjimas į </a:t>
            </a:r>
            <a:r>
              <a:rPr lang="pt-BR" sz="4000" b="1" dirty="0" smtClean="0">
                <a:solidFill>
                  <a:srgbClr val="0070C0"/>
                </a:solidFill>
              </a:rPr>
              <a:t>pensiją </a:t>
            </a:r>
            <a:r>
              <a:rPr lang="lt-LT" sz="4000" b="1" dirty="0" smtClean="0">
                <a:solidFill>
                  <a:srgbClr val="0070C0"/>
                </a:solidFill>
              </a:rPr>
              <a:t>(1)</a:t>
            </a:r>
            <a:endParaRPr lang="lt-LT" sz="4000" dirty="0">
              <a:solidFill>
                <a:srgbClr val="0070C0"/>
              </a:solidFill>
            </a:endParaRPr>
          </a:p>
        </p:txBody>
      </p:sp>
      <p:sp>
        <p:nvSpPr>
          <p:cNvPr id="3" name="Turinio vietos rezervavimo ženklas 2"/>
          <p:cNvSpPr txBox="1">
            <a:spLocks noGrp="1"/>
          </p:cNvSpPr>
          <p:nvPr>
            <p:ph idx="1"/>
          </p:nvPr>
        </p:nvSpPr>
        <p:spPr>
          <a:xfrm>
            <a:off x="655608" y="1060704"/>
            <a:ext cx="11024558" cy="5522976"/>
          </a:xfrm>
        </p:spPr>
        <p:txBody>
          <a:bodyPr/>
          <a:lstStyle/>
          <a:p>
            <a:pPr lvl="0"/>
            <a:r>
              <a:rPr lang="lt-LT" dirty="0"/>
              <a:t>2019 m. ES-27 dirbo 200,0 mln. 15 metų ir vyresnių asmenų (1); iš jų apie 40,3 mln. buvo 55 metų ir vyresni-22,4 mln. 55-59 metų amžiaus, 12,8 mln. 60-64 metų amžiaus ir 5,1 mln. 65 metų ir vyresnių žmonių.</a:t>
            </a:r>
            <a:endParaRPr lang="lt-LT" dirty="0" smtClean="0"/>
          </a:p>
          <a:p>
            <a:pPr lvl="0"/>
            <a:r>
              <a:rPr lang="lt-LT" dirty="0" smtClean="0"/>
              <a:t>Pastaruosius </a:t>
            </a:r>
            <a:r>
              <a:rPr lang="lt-LT" dirty="0"/>
              <a:t>tris dešimtmečius vyresnio amžiaus žmonių ekonominis aktyvumas ES palaipsniui didėjo;</a:t>
            </a:r>
          </a:p>
          <a:p>
            <a:pPr lvl="0"/>
            <a:r>
              <a:rPr lang="lt-LT" dirty="0"/>
              <a:t>Darbo-asmeninio gyvenimo balansas yra aktualus vyresnio amžiaus žmonėms, planuojantiems baigti darbinę karjerą: vis daugiau žmonių gauna naudos iš lanksčių darbo modelių, leidžiančių jiems dirbti iki vėlesnio amžiaus, didinant pajamas ir mažinant priklausomybę valstybės paramos. </a:t>
            </a:r>
          </a:p>
        </p:txBody>
      </p:sp>
    </p:spTree>
    <p:extLst>
      <p:ext uri="{BB962C8B-B14F-4D97-AF65-F5344CB8AC3E}">
        <p14:creationId xmlns:p14="http://schemas.microsoft.com/office/powerpoint/2010/main" val="27911170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1981200" y="164592"/>
            <a:ext cx="8229600" cy="896112"/>
          </a:xfrm>
        </p:spPr>
        <p:txBody>
          <a:bodyPr/>
          <a:lstStyle/>
          <a:p>
            <a:pPr lvl="0" algn="ctr"/>
            <a:r>
              <a:rPr lang="lt-LT" sz="4000" b="1" dirty="0" smtClean="0">
                <a:solidFill>
                  <a:srgbClr val="0070C0"/>
                </a:solidFill>
              </a:rPr>
              <a:t>4. </a:t>
            </a:r>
            <a:r>
              <a:rPr lang="pt-BR" sz="4000" b="1" dirty="0" smtClean="0">
                <a:solidFill>
                  <a:srgbClr val="0070C0"/>
                </a:solidFill>
              </a:rPr>
              <a:t>Darbas </a:t>
            </a:r>
            <a:r>
              <a:rPr lang="pt-BR" sz="4000" b="1" dirty="0">
                <a:solidFill>
                  <a:srgbClr val="0070C0"/>
                </a:solidFill>
              </a:rPr>
              <a:t>ir išėjimas į </a:t>
            </a:r>
            <a:r>
              <a:rPr lang="pt-BR" sz="4000" b="1" dirty="0" smtClean="0">
                <a:solidFill>
                  <a:srgbClr val="0070C0"/>
                </a:solidFill>
              </a:rPr>
              <a:t>pensiją</a:t>
            </a:r>
            <a:r>
              <a:rPr lang="lt-LT" sz="4000" b="1" dirty="0" smtClean="0">
                <a:solidFill>
                  <a:srgbClr val="0070C0"/>
                </a:solidFill>
              </a:rPr>
              <a:t> (2)</a:t>
            </a:r>
            <a:endParaRPr lang="lt-LT" sz="4000" dirty="0">
              <a:solidFill>
                <a:srgbClr val="0070C0"/>
              </a:solidFill>
            </a:endParaRPr>
          </a:p>
        </p:txBody>
      </p:sp>
      <p:sp>
        <p:nvSpPr>
          <p:cNvPr id="3" name="Turinio vietos rezervavimo ženklas 2"/>
          <p:cNvSpPr txBox="1">
            <a:spLocks noGrp="1"/>
          </p:cNvSpPr>
          <p:nvPr>
            <p:ph idx="1"/>
          </p:nvPr>
        </p:nvSpPr>
        <p:spPr>
          <a:xfrm>
            <a:off x="655608" y="1060704"/>
            <a:ext cx="11024558" cy="5522976"/>
          </a:xfrm>
        </p:spPr>
        <p:txBody>
          <a:bodyPr>
            <a:normAutofit/>
          </a:bodyPr>
          <a:lstStyle/>
          <a:p>
            <a:pPr marL="0" indent="0">
              <a:buNone/>
            </a:pPr>
            <a:endParaRPr lang="lt-LT" dirty="0" smtClean="0"/>
          </a:p>
          <a:p>
            <a:pPr>
              <a:buFontTx/>
              <a:buChar char="-"/>
            </a:pPr>
            <a:r>
              <a:rPr lang="lt-LT" dirty="0" smtClean="0"/>
              <a:t>55 </a:t>
            </a:r>
            <a:r>
              <a:rPr lang="lt-LT" dirty="0"/>
              <a:t>metų ir vyresni žmonės sudarė penktadalį visos darbo </a:t>
            </a:r>
            <a:r>
              <a:rPr lang="lt-LT" dirty="0" smtClean="0"/>
              <a:t>jėgos;</a:t>
            </a:r>
          </a:p>
          <a:p>
            <a:pPr>
              <a:buFontTx/>
              <a:buChar char="-"/>
            </a:pPr>
            <a:r>
              <a:rPr lang="lt-LT" dirty="0" smtClean="0"/>
              <a:t>Viena </a:t>
            </a:r>
            <a:r>
              <a:rPr lang="lt-LT" dirty="0"/>
              <a:t>iš ilgesnio ilgaamžiškumo pasekmių - žmonės (turi) dirbti daugiau metų iki išėjimo į pensiją</a:t>
            </a:r>
            <a:r>
              <a:rPr lang="lt-LT" dirty="0" smtClean="0"/>
              <a:t>.</a:t>
            </a:r>
          </a:p>
          <a:p>
            <a:pPr>
              <a:buFontTx/>
              <a:buChar char="-"/>
            </a:pPr>
            <a:r>
              <a:rPr lang="lt-LT" dirty="0" smtClean="0"/>
              <a:t>Ypač </a:t>
            </a:r>
            <a:r>
              <a:rPr lang="lt-LT" dirty="0"/>
              <a:t>sparčiai augo vyresnio amžiaus užsienio piliečių, </a:t>
            </a:r>
            <a:r>
              <a:rPr lang="lt-LT" dirty="0" smtClean="0"/>
              <a:t>dirbančių, skaičius;</a:t>
            </a:r>
          </a:p>
          <a:p>
            <a:pPr>
              <a:buFontTx/>
              <a:buChar char="-"/>
            </a:pPr>
            <a:r>
              <a:rPr lang="lt-LT" dirty="0" smtClean="0"/>
              <a:t>Daugiau </a:t>
            </a:r>
            <a:r>
              <a:rPr lang="lt-LT" dirty="0"/>
              <a:t>nei pusė 65 metų ir vyresnių darbuotojų buvo įdarbinti ne visą darbo </a:t>
            </a:r>
            <a:r>
              <a:rPr lang="lt-LT" dirty="0" smtClean="0"/>
              <a:t>dieną;</a:t>
            </a:r>
          </a:p>
          <a:p>
            <a:pPr>
              <a:buFontTx/>
              <a:buChar char="-"/>
            </a:pPr>
            <a:r>
              <a:rPr lang="lt-LT" dirty="0" smtClean="0"/>
              <a:t>Daugiau </a:t>
            </a:r>
            <a:r>
              <a:rPr lang="lt-LT" dirty="0"/>
              <a:t>nei du penktadaliai 65-74 metų amžiaus darbuotojų dirbo </a:t>
            </a:r>
            <a:r>
              <a:rPr lang="lt-LT" dirty="0" smtClean="0"/>
              <a:t>savarankiškai;</a:t>
            </a:r>
          </a:p>
          <a:p>
            <a:pPr>
              <a:buFontTx/>
              <a:buChar char="-"/>
            </a:pPr>
            <a:r>
              <a:rPr lang="lt-LT" dirty="0" smtClean="0"/>
              <a:t>Septinta </a:t>
            </a:r>
            <a:r>
              <a:rPr lang="lt-LT" dirty="0"/>
              <a:t>dalis 65 metų ir vyresnių darbuotojų paprastai dirbo namuose</a:t>
            </a:r>
            <a:r>
              <a:rPr lang="lt-LT" dirty="0" smtClean="0"/>
              <a:t>.</a:t>
            </a:r>
            <a:endParaRPr lang="lt-LT" dirty="0"/>
          </a:p>
          <a:p>
            <a:pPr lvl="0"/>
            <a:endParaRPr lang="lt-LT" dirty="0"/>
          </a:p>
        </p:txBody>
      </p:sp>
    </p:spTree>
    <p:extLst>
      <p:ext uri="{BB962C8B-B14F-4D97-AF65-F5344CB8AC3E}">
        <p14:creationId xmlns:p14="http://schemas.microsoft.com/office/powerpoint/2010/main" val="681532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1981200" y="164592"/>
            <a:ext cx="8229600" cy="896112"/>
          </a:xfrm>
        </p:spPr>
        <p:txBody>
          <a:bodyPr/>
          <a:lstStyle/>
          <a:p>
            <a:pPr lvl="0" algn="ctr"/>
            <a:r>
              <a:rPr lang="lt-LT" sz="4000" b="1" dirty="0" smtClean="0">
                <a:solidFill>
                  <a:srgbClr val="0070C0"/>
                </a:solidFill>
              </a:rPr>
              <a:t>4. </a:t>
            </a:r>
            <a:r>
              <a:rPr lang="pt-BR" sz="4000" b="1" dirty="0" smtClean="0">
                <a:solidFill>
                  <a:srgbClr val="0070C0"/>
                </a:solidFill>
              </a:rPr>
              <a:t>Darbas </a:t>
            </a:r>
            <a:r>
              <a:rPr lang="pt-BR" sz="4000" b="1" dirty="0">
                <a:solidFill>
                  <a:srgbClr val="0070C0"/>
                </a:solidFill>
              </a:rPr>
              <a:t>ir išėjimas į </a:t>
            </a:r>
            <a:r>
              <a:rPr lang="pt-BR" sz="4000" b="1" dirty="0" smtClean="0">
                <a:solidFill>
                  <a:srgbClr val="0070C0"/>
                </a:solidFill>
              </a:rPr>
              <a:t>pensiją</a:t>
            </a:r>
            <a:r>
              <a:rPr lang="lt-LT" sz="4000" b="1" dirty="0" smtClean="0">
                <a:solidFill>
                  <a:srgbClr val="0070C0"/>
                </a:solidFill>
              </a:rPr>
              <a:t> (3)</a:t>
            </a:r>
            <a:endParaRPr lang="lt-LT" sz="4000" dirty="0">
              <a:solidFill>
                <a:srgbClr val="0070C0"/>
              </a:solidFill>
            </a:endParaRPr>
          </a:p>
        </p:txBody>
      </p:sp>
      <p:sp>
        <p:nvSpPr>
          <p:cNvPr id="3" name="Turinio vietos rezervavimo ženklas 2"/>
          <p:cNvSpPr txBox="1">
            <a:spLocks noGrp="1"/>
          </p:cNvSpPr>
          <p:nvPr>
            <p:ph idx="1"/>
          </p:nvPr>
        </p:nvSpPr>
        <p:spPr>
          <a:xfrm>
            <a:off x="655608" y="1060704"/>
            <a:ext cx="11024558" cy="5522976"/>
          </a:xfrm>
        </p:spPr>
        <p:txBody>
          <a:bodyPr>
            <a:normAutofit fontScale="92500" lnSpcReduction="10000"/>
          </a:bodyPr>
          <a:lstStyle/>
          <a:p>
            <a:pPr marL="0" indent="0">
              <a:buNone/>
            </a:pPr>
            <a:endParaRPr lang="lt-LT" dirty="0" smtClean="0"/>
          </a:p>
          <a:p>
            <a:pPr>
              <a:buFontTx/>
              <a:buChar char="-"/>
            </a:pPr>
            <a:r>
              <a:rPr lang="lt-LT" dirty="0" smtClean="0"/>
              <a:t>Žemės </a:t>
            </a:r>
            <a:r>
              <a:rPr lang="lt-LT" dirty="0"/>
              <a:t>ūkis, miškininkystė ir žvejyba buvo didžiausias 65 metų ir vyresnių žmonių </a:t>
            </a:r>
            <a:r>
              <a:rPr lang="lt-LT" dirty="0" smtClean="0"/>
              <a:t>darbdavys;</a:t>
            </a:r>
          </a:p>
          <a:p>
            <a:pPr>
              <a:buFontTx/>
              <a:buChar char="-"/>
            </a:pPr>
            <a:r>
              <a:rPr lang="lt-LT" dirty="0" smtClean="0"/>
              <a:t>Vidutinė </a:t>
            </a:r>
            <a:r>
              <a:rPr lang="lt-LT" dirty="0"/>
              <a:t>vyro darbinio gyvenimo trukmė buvo 4,9 metų ilgesnė nei </a:t>
            </a:r>
            <a:r>
              <a:rPr lang="lt-LT" dirty="0" smtClean="0"/>
              <a:t>moters;</a:t>
            </a:r>
          </a:p>
          <a:p>
            <a:pPr>
              <a:buFontTx/>
              <a:buChar char="-"/>
            </a:pPr>
            <a:r>
              <a:rPr lang="lt-LT" dirty="0" smtClean="0"/>
              <a:t>Vyresni </a:t>
            </a:r>
            <a:r>
              <a:rPr lang="lt-LT" dirty="0"/>
              <a:t>žmonės buvo labiau patenkinti </a:t>
            </a:r>
            <a:r>
              <a:rPr lang="lt-LT" dirty="0" smtClean="0"/>
              <a:t>darbu;</a:t>
            </a:r>
          </a:p>
          <a:p>
            <a:pPr>
              <a:buFontTx/>
              <a:buChar char="-"/>
            </a:pPr>
            <a:r>
              <a:rPr lang="lt-LT" dirty="0" smtClean="0"/>
              <a:t>Vyresni </a:t>
            </a:r>
            <a:r>
              <a:rPr lang="lt-LT" dirty="0"/>
              <a:t>žmonės dažniau sutiko, kad pagrindinis vyro vaidmuo gyvenime yra uždirbti </a:t>
            </a:r>
            <a:r>
              <a:rPr lang="lt-LT" dirty="0" smtClean="0"/>
              <a:t>pinigus;</a:t>
            </a:r>
          </a:p>
          <a:p>
            <a:pPr>
              <a:buFontTx/>
              <a:buChar char="-"/>
            </a:pPr>
            <a:r>
              <a:rPr lang="lt-LT" dirty="0" smtClean="0"/>
              <a:t>Nors </a:t>
            </a:r>
            <a:r>
              <a:rPr lang="lt-LT" dirty="0"/>
              <a:t>vyresnio amžiaus žmonės patyrė mažiau nelaimingų atsitikimų darbe, </a:t>
            </a:r>
            <a:r>
              <a:rPr lang="lt-LT" dirty="0" smtClean="0"/>
              <a:t>tačiau buvo daugiau nelaimingų atsitikimų, kurie baigdavosi mirtimi;</a:t>
            </a:r>
          </a:p>
          <a:p>
            <a:pPr>
              <a:buFontTx/>
              <a:buChar char="-"/>
            </a:pPr>
            <a:r>
              <a:rPr lang="lt-LT" dirty="0"/>
              <a:t>Beveik trečdalis vyresnio amžiaus žmonių, kurie ir toliau dirbo gaudami pensiją, tai darė dėl nefinansinių priežasčių;</a:t>
            </a:r>
            <a:endParaRPr lang="lt-LT" dirty="0" smtClean="0"/>
          </a:p>
          <a:p>
            <a:pPr>
              <a:buFontTx/>
              <a:buChar char="-"/>
            </a:pPr>
            <a:r>
              <a:rPr lang="lt-LT" dirty="0" smtClean="0"/>
              <a:t>Daugiau </a:t>
            </a:r>
            <a:r>
              <a:rPr lang="lt-LT" dirty="0"/>
              <a:t>nei ketvirtadalis 55-64 metų amžiaus žmonių, kurie nebedirba, paliko paskutinį darbą, norėdami išeiti į pensiją.</a:t>
            </a:r>
            <a:endParaRPr lang="lt-LT" dirty="0"/>
          </a:p>
        </p:txBody>
      </p:sp>
    </p:spTree>
    <p:extLst>
      <p:ext uri="{BB962C8B-B14F-4D97-AF65-F5344CB8AC3E}">
        <p14:creationId xmlns:p14="http://schemas.microsoft.com/office/powerpoint/2010/main" val="3835616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569343" y="146304"/>
            <a:ext cx="10852031" cy="822960"/>
          </a:xfrm>
        </p:spPr>
        <p:txBody>
          <a:bodyPr/>
          <a:lstStyle/>
          <a:p>
            <a:pPr lvl="0" algn="ctr"/>
            <a:r>
              <a:rPr lang="lt-LT" b="1" dirty="0" smtClean="0">
                <a:solidFill>
                  <a:srgbClr val="0070C0"/>
                </a:solidFill>
              </a:rPr>
              <a:t>5. Pajamos </a:t>
            </a:r>
            <a:r>
              <a:rPr lang="lt-LT" b="1" dirty="0">
                <a:solidFill>
                  <a:srgbClr val="0070C0"/>
                </a:solidFill>
              </a:rPr>
              <a:t>ir </a:t>
            </a:r>
            <a:r>
              <a:rPr lang="lt-LT" b="1" dirty="0" smtClean="0">
                <a:solidFill>
                  <a:srgbClr val="0070C0"/>
                </a:solidFill>
              </a:rPr>
              <a:t>išlaidos (1)</a:t>
            </a:r>
            <a:endParaRPr lang="lt-LT" dirty="0">
              <a:solidFill>
                <a:srgbClr val="0070C0"/>
              </a:solidFill>
            </a:endParaRPr>
          </a:p>
        </p:txBody>
      </p:sp>
      <p:sp>
        <p:nvSpPr>
          <p:cNvPr id="3" name="Turinio vietos rezervavimo ženklas 2"/>
          <p:cNvSpPr txBox="1">
            <a:spLocks noGrp="1"/>
          </p:cNvSpPr>
          <p:nvPr>
            <p:ph idx="1"/>
          </p:nvPr>
        </p:nvSpPr>
        <p:spPr>
          <a:xfrm>
            <a:off x="569343" y="969265"/>
            <a:ext cx="10852031" cy="5414282"/>
          </a:xfrm>
        </p:spPr>
        <p:txBody>
          <a:bodyPr/>
          <a:lstStyle/>
          <a:p>
            <a:pPr marL="0" indent="0">
              <a:buNone/>
            </a:pPr>
            <a:r>
              <a:rPr lang="lt-LT" dirty="0"/>
              <a:t>Demografiniai pokyčiai ES paskatino daug diskusijų apie senėjančios visuomenės ekonomines pasekmes. Du pagrindiniai šios srities politikos formuotojų rūpesčiai yra susiję su:</a:t>
            </a:r>
          </a:p>
          <a:p>
            <a:pPr lvl="0"/>
            <a:r>
              <a:rPr lang="lt-LT" dirty="0"/>
              <a:t>išlaidos pensijoms - tikimasi, kad jos didės tiek absoliučia verte, tiek kaip bendrojo vidaus produkto (BVP) dalis;</a:t>
            </a:r>
          </a:p>
          <a:p>
            <a:pPr lvl="0"/>
            <a:r>
              <a:rPr lang="lt-LT" dirty="0"/>
              <a:t>pensijų pakankamumas-kitaip tariant, kaip dabartinės ir būsimos pensijos gali padėti išvengti  skurdo ir palaikyti vyresnio amžiaus žmonių pajamas visą jų po-</a:t>
            </a:r>
            <a:r>
              <a:rPr lang="lt-LT" dirty="0" err="1"/>
              <a:t>pensijinį</a:t>
            </a:r>
            <a:r>
              <a:rPr lang="lt-LT" dirty="0"/>
              <a:t> laikotarpį.</a:t>
            </a:r>
          </a:p>
        </p:txBody>
      </p:sp>
    </p:spTree>
    <p:extLst>
      <p:ext uri="{BB962C8B-B14F-4D97-AF65-F5344CB8AC3E}">
        <p14:creationId xmlns:p14="http://schemas.microsoft.com/office/powerpoint/2010/main" val="3030721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389107" y="146304"/>
            <a:ext cx="11381361" cy="822960"/>
          </a:xfrm>
        </p:spPr>
        <p:txBody>
          <a:bodyPr/>
          <a:lstStyle/>
          <a:p>
            <a:pPr lvl="0" algn="ctr"/>
            <a:r>
              <a:rPr lang="lt-LT" b="1" dirty="0" smtClean="0">
                <a:solidFill>
                  <a:srgbClr val="0070C0"/>
                </a:solidFill>
              </a:rPr>
              <a:t>5. Pajamos </a:t>
            </a:r>
            <a:r>
              <a:rPr lang="lt-LT" b="1" dirty="0">
                <a:solidFill>
                  <a:srgbClr val="0070C0"/>
                </a:solidFill>
              </a:rPr>
              <a:t>ir </a:t>
            </a:r>
            <a:r>
              <a:rPr lang="lt-LT" b="1" dirty="0" smtClean="0">
                <a:solidFill>
                  <a:srgbClr val="0070C0"/>
                </a:solidFill>
              </a:rPr>
              <a:t>išlaidos (2)</a:t>
            </a:r>
            <a:endParaRPr lang="lt-LT" dirty="0">
              <a:solidFill>
                <a:srgbClr val="0070C0"/>
              </a:solidFill>
            </a:endParaRPr>
          </a:p>
        </p:txBody>
      </p:sp>
      <p:sp>
        <p:nvSpPr>
          <p:cNvPr id="3" name="Turinio vietos rezervavimo ženklas 2"/>
          <p:cNvSpPr txBox="1">
            <a:spLocks noGrp="1"/>
          </p:cNvSpPr>
          <p:nvPr>
            <p:ph idx="1"/>
          </p:nvPr>
        </p:nvSpPr>
        <p:spPr>
          <a:xfrm>
            <a:off x="389106" y="969264"/>
            <a:ext cx="11381361" cy="5548267"/>
          </a:xfrm>
        </p:spPr>
        <p:txBody>
          <a:bodyPr>
            <a:normAutofit/>
          </a:bodyPr>
          <a:lstStyle/>
          <a:p>
            <a:pPr lvl="0"/>
            <a:r>
              <a:rPr lang="lt-LT" dirty="0"/>
              <a:t>Prognozuojama, kad mažėjant pensijų mokėtojų skaičiui pensijų gavėjų skaičius didės.</a:t>
            </a:r>
          </a:p>
          <a:p>
            <a:pPr lvl="0"/>
            <a:r>
              <a:rPr lang="lt-LT" dirty="0"/>
              <a:t>Vyresnio amžiaus moterys dažniau pasikliauja partnerio pajamomis.</a:t>
            </a:r>
          </a:p>
          <a:p>
            <a:pPr lvl="0"/>
            <a:r>
              <a:rPr lang="lt-LT" dirty="0"/>
              <a:t>Senatvės pensijų išmokos sudarė 10,8 % BVP.</a:t>
            </a:r>
          </a:p>
          <a:p>
            <a:pPr lvl="0"/>
            <a:r>
              <a:rPr lang="lt-LT" dirty="0"/>
              <a:t>Liuksemburge gyvenantys vyresnio amžiaus žmonės turėjo daugiausiai pajamų.</a:t>
            </a:r>
          </a:p>
          <a:p>
            <a:pPr lvl="0"/>
            <a:r>
              <a:rPr lang="lt-LT" dirty="0"/>
              <a:t>Vyresnio amžiaus moterys paprastai turi mažiau pajamų nei vyresni vyrai.</a:t>
            </a:r>
          </a:p>
          <a:p>
            <a:pPr lvl="0"/>
            <a:r>
              <a:rPr lang="lt-LT" dirty="0"/>
              <a:t>Pensijos buvo įvertintos beveik trimis penktadaliais pajamų, kurias žmonės gavo darbo gyvenimo pabaigoje.</a:t>
            </a:r>
          </a:p>
          <a:p>
            <a:pPr lvl="0"/>
            <a:r>
              <a:rPr lang="lt-LT" dirty="0"/>
              <a:t>Vyresnio amžiaus žmonės patyrė mažesnę pajamų nelygybę</a:t>
            </a:r>
            <a:r>
              <a:rPr lang="lt-LT" dirty="0" smtClean="0"/>
              <a:t>.</a:t>
            </a:r>
          </a:p>
        </p:txBody>
      </p:sp>
    </p:spTree>
    <p:extLst>
      <p:ext uri="{BB962C8B-B14F-4D97-AF65-F5344CB8AC3E}">
        <p14:creationId xmlns:p14="http://schemas.microsoft.com/office/powerpoint/2010/main" val="15196315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389107" y="146304"/>
            <a:ext cx="11381361" cy="822960"/>
          </a:xfrm>
        </p:spPr>
        <p:txBody>
          <a:bodyPr/>
          <a:lstStyle/>
          <a:p>
            <a:pPr lvl="0" algn="ctr"/>
            <a:r>
              <a:rPr lang="lt-LT" b="1" dirty="0" smtClean="0">
                <a:solidFill>
                  <a:srgbClr val="0070C0"/>
                </a:solidFill>
              </a:rPr>
              <a:t>5. Pajamos </a:t>
            </a:r>
            <a:r>
              <a:rPr lang="lt-LT" b="1" dirty="0">
                <a:solidFill>
                  <a:srgbClr val="0070C0"/>
                </a:solidFill>
              </a:rPr>
              <a:t>ir </a:t>
            </a:r>
            <a:r>
              <a:rPr lang="lt-LT" b="1" dirty="0" smtClean="0">
                <a:solidFill>
                  <a:srgbClr val="0070C0"/>
                </a:solidFill>
              </a:rPr>
              <a:t>išlaidos (3)</a:t>
            </a:r>
            <a:endParaRPr lang="lt-LT" dirty="0">
              <a:solidFill>
                <a:srgbClr val="0070C0"/>
              </a:solidFill>
            </a:endParaRPr>
          </a:p>
        </p:txBody>
      </p:sp>
      <p:sp>
        <p:nvSpPr>
          <p:cNvPr id="3" name="Turinio vietos rezervavimo ženklas 2"/>
          <p:cNvSpPr txBox="1">
            <a:spLocks noGrp="1"/>
          </p:cNvSpPr>
          <p:nvPr>
            <p:ph idx="1"/>
          </p:nvPr>
        </p:nvSpPr>
        <p:spPr>
          <a:xfrm>
            <a:off x="389106" y="969264"/>
            <a:ext cx="11381361" cy="5548267"/>
          </a:xfrm>
        </p:spPr>
        <p:txBody>
          <a:bodyPr>
            <a:normAutofit/>
          </a:bodyPr>
          <a:lstStyle/>
          <a:p>
            <a:pPr lvl="0"/>
            <a:r>
              <a:rPr lang="lt-LT" sz="3200" dirty="0"/>
              <a:t>Vyresnio amžiaus moterims dažniau gresia skurdas.</a:t>
            </a:r>
          </a:p>
          <a:p>
            <a:pPr lvl="0"/>
            <a:r>
              <a:rPr lang="lt-LT" sz="3200" dirty="0"/>
              <a:t>Beveik 10 % vyresnio amžiaus žmonių </a:t>
            </a:r>
            <a:r>
              <a:rPr lang="lt-LT" sz="3200" dirty="0" smtClean="0"/>
              <a:t>gyveno </a:t>
            </a:r>
            <a:r>
              <a:rPr lang="lt-LT" sz="3200" dirty="0"/>
              <a:t>skurde.</a:t>
            </a:r>
          </a:p>
          <a:p>
            <a:pPr lvl="0"/>
            <a:r>
              <a:rPr lang="lt-LT" sz="3200" dirty="0" smtClean="0"/>
              <a:t>Vyresni </a:t>
            </a:r>
            <a:r>
              <a:rPr lang="lt-LT" sz="3200" dirty="0"/>
              <a:t>žmonės rečiau turėjo skolų.</a:t>
            </a:r>
          </a:p>
          <a:p>
            <a:pPr lvl="0"/>
            <a:r>
              <a:rPr lang="lt-LT" sz="3200" dirty="0"/>
              <a:t>Namų ūkių, kuriose gyvena pensininkai, vartojimo išlaidos paprastai buvo mažesnės nei vidutinės.</a:t>
            </a:r>
          </a:p>
          <a:p>
            <a:pPr lvl="0"/>
            <a:r>
              <a:rPr lang="lt-LT" sz="3200" dirty="0"/>
              <a:t>Namų ūkiai, kuriuose gyvena vyresnio amžiaus žmonės, proporcingai daugiau savo pajamų skiria sveikatai.</a:t>
            </a:r>
          </a:p>
          <a:p>
            <a:pPr lvl="0"/>
            <a:r>
              <a:rPr lang="lt-LT" sz="3200" dirty="0"/>
              <a:t>Beveik du penktadaliai vienišų vyresnio amžiaus žmonių </a:t>
            </a:r>
            <a:r>
              <a:rPr lang="lt-LT" sz="3200" dirty="0" smtClean="0"/>
              <a:t>galėjo </a:t>
            </a:r>
            <a:r>
              <a:rPr lang="lt-LT" sz="3200" dirty="0"/>
              <a:t>patirti netikėtų finansinių išlaidų.</a:t>
            </a:r>
          </a:p>
          <a:p>
            <a:pPr marL="0" indent="0">
              <a:buNone/>
            </a:pPr>
            <a:endParaRPr lang="lt-LT" dirty="0"/>
          </a:p>
          <a:p>
            <a:pPr marL="0" indent="0">
              <a:buNone/>
            </a:pPr>
            <a:endParaRPr lang="lt-LT" dirty="0"/>
          </a:p>
        </p:txBody>
      </p:sp>
    </p:spTree>
    <p:extLst>
      <p:ext uri="{BB962C8B-B14F-4D97-AF65-F5344CB8AC3E}">
        <p14:creationId xmlns:p14="http://schemas.microsoft.com/office/powerpoint/2010/main" val="6368746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586595" y="164592"/>
            <a:ext cx="11024559" cy="658368"/>
          </a:xfrm>
        </p:spPr>
        <p:txBody>
          <a:bodyPr>
            <a:normAutofit fontScale="90000"/>
          </a:bodyPr>
          <a:lstStyle/>
          <a:p>
            <a:pPr lvl="0" algn="ctr"/>
            <a:r>
              <a:rPr lang="lt-LT" b="1" dirty="0" smtClean="0">
                <a:solidFill>
                  <a:srgbClr val="0070C0"/>
                </a:solidFill>
              </a:rPr>
              <a:t>6. </a:t>
            </a:r>
            <a:r>
              <a:rPr lang="en-US" b="1" dirty="0" smtClean="0">
                <a:solidFill>
                  <a:srgbClr val="0070C0"/>
                </a:solidFill>
              </a:rPr>
              <a:t>Social</a:t>
            </a:r>
            <a:r>
              <a:rPr lang="lt-LT" b="1" dirty="0" err="1" smtClean="0">
                <a:solidFill>
                  <a:srgbClr val="0070C0"/>
                </a:solidFill>
              </a:rPr>
              <a:t>iniai</a:t>
            </a:r>
            <a:r>
              <a:rPr lang="lt-LT" b="1" dirty="0" smtClean="0">
                <a:solidFill>
                  <a:srgbClr val="0070C0"/>
                </a:solidFill>
              </a:rPr>
              <a:t> reikalai (1)</a:t>
            </a:r>
            <a:endParaRPr lang="lt-LT" dirty="0">
              <a:solidFill>
                <a:srgbClr val="0070C0"/>
              </a:solidFill>
            </a:endParaRPr>
          </a:p>
        </p:txBody>
      </p:sp>
      <p:sp>
        <p:nvSpPr>
          <p:cNvPr id="3" name="Turinio vietos rezervavimo ženklas 2"/>
          <p:cNvSpPr txBox="1">
            <a:spLocks noGrp="1"/>
          </p:cNvSpPr>
          <p:nvPr>
            <p:ph idx="1"/>
          </p:nvPr>
        </p:nvSpPr>
        <p:spPr>
          <a:xfrm>
            <a:off x="586595" y="950976"/>
            <a:ext cx="11024559" cy="5669280"/>
          </a:xfrm>
        </p:spPr>
        <p:txBody>
          <a:bodyPr/>
          <a:lstStyle/>
          <a:p>
            <a:pPr lvl="0"/>
            <a:r>
              <a:rPr lang="lt-LT" dirty="0"/>
              <a:t>Pensininkai, kuriems pasisekė būti geros sveikatos yra labiau linkę dalyvauti įvairioje veikloje, pavyzdžiui, grįžti prie studijų, užsiimti hobiu, keliauti ar sportuoti;</a:t>
            </a:r>
          </a:p>
          <a:p>
            <a:pPr lvl="0"/>
            <a:r>
              <a:rPr lang="lt-LT" dirty="0"/>
              <a:t>Be dalyvavimo įvairiose veiklose dar vienas veiksnys, turintis didelę įtaką vyresnio amžiaus žmonių gerovei, yra tai, kaip dažnai vyresnio amžiaus žmonės kontaktuoja su šeima ir (arba) draugais;</a:t>
            </a:r>
          </a:p>
          <a:p>
            <a:pPr lvl="0"/>
            <a:r>
              <a:rPr lang="lt-LT" dirty="0"/>
              <a:t>Subjektyvi vyresnio amžiaus žmonių savijauta gali būti analizuojama apklausiant juos dėl jų būklės. Apibendrinant, ypač įkvepia tai, kad kai kuriose vyresnio amžiaus žmonių amžiaus grupėse buvo fiksuotas didesnis pasitenkinimas gyvenimu (palyginti su kitomis amžiaus grupėmis) keliose Vakarų ir Šiaurės ES valstybėse narėse</a:t>
            </a:r>
            <a:r>
              <a:rPr lang="lt-LT" sz="2400" dirty="0"/>
              <a:t>.</a:t>
            </a:r>
          </a:p>
        </p:txBody>
      </p:sp>
    </p:spTree>
    <p:extLst>
      <p:ext uri="{BB962C8B-B14F-4D97-AF65-F5344CB8AC3E}">
        <p14:creationId xmlns:p14="http://schemas.microsoft.com/office/powerpoint/2010/main" val="33120617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586595" y="164592"/>
            <a:ext cx="11024559" cy="658368"/>
          </a:xfrm>
        </p:spPr>
        <p:txBody>
          <a:bodyPr>
            <a:normAutofit fontScale="90000"/>
          </a:bodyPr>
          <a:lstStyle/>
          <a:p>
            <a:pPr lvl="0" algn="ctr"/>
            <a:r>
              <a:rPr lang="lt-LT" b="1" dirty="0" smtClean="0">
                <a:solidFill>
                  <a:srgbClr val="0070C0"/>
                </a:solidFill>
              </a:rPr>
              <a:t>6. </a:t>
            </a:r>
            <a:r>
              <a:rPr lang="en-US" b="1" dirty="0" smtClean="0">
                <a:solidFill>
                  <a:srgbClr val="0070C0"/>
                </a:solidFill>
              </a:rPr>
              <a:t>Social</a:t>
            </a:r>
            <a:r>
              <a:rPr lang="lt-LT" b="1" dirty="0" err="1" smtClean="0">
                <a:solidFill>
                  <a:srgbClr val="0070C0"/>
                </a:solidFill>
              </a:rPr>
              <a:t>iniai</a:t>
            </a:r>
            <a:r>
              <a:rPr lang="lt-LT" b="1" dirty="0" smtClean="0">
                <a:solidFill>
                  <a:srgbClr val="0070C0"/>
                </a:solidFill>
              </a:rPr>
              <a:t> reikalai (2)</a:t>
            </a:r>
            <a:endParaRPr lang="lt-LT" dirty="0">
              <a:solidFill>
                <a:srgbClr val="0070C0"/>
              </a:solidFill>
            </a:endParaRPr>
          </a:p>
        </p:txBody>
      </p:sp>
      <p:sp>
        <p:nvSpPr>
          <p:cNvPr id="3" name="Turinio vietos rezervavimo ženklas 2"/>
          <p:cNvSpPr txBox="1">
            <a:spLocks noGrp="1"/>
          </p:cNvSpPr>
          <p:nvPr>
            <p:ph idx="1"/>
          </p:nvPr>
        </p:nvSpPr>
        <p:spPr>
          <a:xfrm>
            <a:off x="586595" y="950976"/>
            <a:ext cx="11024559" cy="5669280"/>
          </a:xfrm>
        </p:spPr>
        <p:txBody>
          <a:bodyPr>
            <a:normAutofit/>
          </a:bodyPr>
          <a:lstStyle/>
          <a:p>
            <a:pPr lvl="0"/>
            <a:r>
              <a:rPr lang="lt-LT" dirty="0"/>
              <a:t>Trečdalis 75 metų ir vyresnių žmonių fizinei veiklai </a:t>
            </a:r>
            <a:r>
              <a:rPr lang="lt-LT" dirty="0" smtClean="0"/>
              <a:t>skyrė mažiausiai </a:t>
            </a:r>
            <a:r>
              <a:rPr lang="lt-LT" dirty="0"/>
              <a:t>tris valandas per savaitę.</a:t>
            </a:r>
          </a:p>
          <a:p>
            <a:pPr lvl="0"/>
            <a:r>
              <a:rPr lang="lt-LT" dirty="0"/>
              <a:t>Daugiau nei trečdalis 75 metų ir vyresnių žmonių dalyvavo </a:t>
            </a:r>
            <a:r>
              <a:rPr lang="lt-LT" dirty="0" smtClean="0"/>
              <a:t>kultūriniuose / </a:t>
            </a:r>
            <a:r>
              <a:rPr lang="lt-LT" dirty="0"/>
              <a:t>sporto renginiuose.</a:t>
            </a:r>
          </a:p>
          <a:p>
            <a:pPr lvl="0"/>
            <a:r>
              <a:rPr lang="lt-LT" dirty="0"/>
              <a:t>Maždaug 1 iš 16 žmonių ES-27, 55–64 metų, dalyvavo švietime ir mokymuose.</a:t>
            </a:r>
          </a:p>
          <a:p>
            <a:pPr lvl="0"/>
            <a:r>
              <a:rPr lang="lt-LT" dirty="0"/>
              <a:t>Daugiau nei du penktadaliai 65-74 metų žmonių niekada nesinaudojo </a:t>
            </a:r>
            <a:r>
              <a:rPr lang="lt-LT" dirty="0" smtClean="0"/>
              <a:t>kompiuteriu… ir </a:t>
            </a:r>
            <a:r>
              <a:rPr lang="lt-LT" dirty="0"/>
              <a:t>daugiau nei du penktadaliai nesinaudojo internetu per pastaruosius tris mėnesius.</a:t>
            </a:r>
          </a:p>
          <a:p>
            <a:pPr lvl="0"/>
            <a:r>
              <a:rPr lang="lt-LT" dirty="0"/>
              <a:t>Mažiau nei penktadalis 65-74 metų žmonių naudojosi socialiniais tinklais.</a:t>
            </a:r>
          </a:p>
          <a:p>
            <a:pPr lvl="0"/>
            <a:r>
              <a:rPr lang="lt-LT" dirty="0"/>
              <a:t>Daugiau nei ketvirtadalis 65-74 metų amžiaus žmonių pirko internetu.</a:t>
            </a:r>
          </a:p>
          <a:p>
            <a:pPr lvl="0"/>
            <a:r>
              <a:rPr lang="lt-LT" dirty="0"/>
              <a:t>Maždaug pusė visų 65 metų ir vyresnių žmonių </a:t>
            </a:r>
            <a:r>
              <a:rPr lang="lt-LT" dirty="0" smtClean="0"/>
              <a:t>keliavo.</a:t>
            </a:r>
            <a:endParaRPr lang="lt-LT" dirty="0"/>
          </a:p>
          <a:p>
            <a:pPr lvl="0"/>
            <a:endParaRPr lang="lt-LT" sz="2400" dirty="0"/>
          </a:p>
          <a:p>
            <a:pPr lvl="0"/>
            <a:endParaRPr lang="lt-LT" sz="2400" dirty="0"/>
          </a:p>
        </p:txBody>
      </p:sp>
    </p:spTree>
    <p:extLst>
      <p:ext uri="{BB962C8B-B14F-4D97-AF65-F5344CB8AC3E}">
        <p14:creationId xmlns:p14="http://schemas.microsoft.com/office/powerpoint/2010/main" val="2451573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586595" y="164592"/>
            <a:ext cx="11024559" cy="658368"/>
          </a:xfrm>
        </p:spPr>
        <p:txBody>
          <a:bodyPr>
            <a:normAutofit fontScale="90000"/>
          </a:bodyPr>
          <a:lstStyle/>
          <a:p>
            <a:pPr lvl="0" algn="ctr"/>
            <a:r>
              <a:rPr lang="lt-LT" b="1" dirty="0" smtClean="0">
                <a:solidFill>
                  <a:srgbClr val="0070C0"/>
                </a:solidFill>
              </a:rPr>
              <a:t>6. </a:t>
            </a:r>
            <a:r>
              <a:rPr lang="en-US" b="1" dirty="0" smtClean="0">
                <a:solidFill>
                  <a:srgbClr val="0070C0"/>
                </a:solidFill>
              </a:rPr>
              <a:t>Social</a:t>
            </a:r>
            <a:r>
              <a:rPr lang="lt-LT" b="1" dirty="0" err="1" smtClean="0">
                <a:solidFill>
                  <a:srgbClr val="0070C0"/>
                </a:solidFill>
              </a:rPr>
              <a:t>iniai</a:t>
            </a:r>
            <a:r>
              <a:rPr lang="lt-LT" b="1" dirty="0" smtClean="0">
                <a:solidFill>
                  <a:srgbClr val="0070C0"/>
                </a:solidFill>
              </a:rPr>
              <a:t> reikalai (3)</a:t>
            </a:r>
            <a:endParaRPr lang="lt-LT" dirty="0">
              <a:solidFill>
                <a:srgbClr val="0070C0"/>
              </a:solidFill>
            </a:endParaRPr>
          </a:p>
        </p:txBody>
      </p:sp>
      <p:sp>
        <p:nvSpPr>
          <p:cNvPr id="3" name="Turinio vietos rezervavimo ženklas 2"/>
          <p:cNvSpPr txBox="1">
            <a:spLocks noGrp="1"/>
          </p:cNvSpPr>
          <p:nvPr>
            <p:ph idx="1"/>
          </p:nvPr>
        </p:nvSpPr>
        <p:spPr>
          <a:xfrm>
            <a:off x="586595" y="950976"/>
            <a:ext cx="11024559" cy="5669280"/>
          </a:xfrm>
        </p:spPr>
        <p:txBody>
          <a:bodyPr/>
          <a:lstStyle/>
          <a:p>
            <a:pPr lvl="0"/>
            <a:r>
              <a:rPr lang="lt-LT" sz="2400" dirty="0"/>
              <a:t>Beveik pusė visų 65 metų ir vyresnių žmonių, </a:t>
            </a:r>
            <a:r>
              <a:rPr lang="lt-LT" sz="2400" dirty="0" smtClean="0"/>
              <a:t>nekeliavusių, </a:t>
            </a:r>
            <a:r>
              <a:rPr lang="lt-LT" sz="2400" dirty="0"/>
              <a:t>nurodė sveikatos priežastis.</a:t>
            </a:r>
          </a:p>
          <a:p>
            <a:pPr lvl="0"/>
            <a:r>
              <a:rPr lang="lt-LT" sz="2400" dirty="0"/>
              <a:t>Nors palyginti didelė vyresnių nei 75 metų amžiaus žmonių dalis neturėjo jokio ryšio su šeima ir artimaisiais </a:t>
            </a:r>
            <a:r>
              <a:rPr lang="lt-LT" sz="2400" dirty="0" smtClean="0"/>
              <a:t>...jie </a:t>
            </a:r>
            <a:r>
              <a:rPr lang="lt-LT" sz="2400" dirty="0"/>
              <a:t>buvo labiau linkę kasdien susitikti su šeima ar giminaičiais.</a:t>
            </a:r>
          </a:p>
          <a:p>
            <a:pPr lvl="0"/>
            <a:r>
              <a:rPr lang="lt-LT" sz="2400" dirty="0"/>
              <a:t>Vyresni žmonės Pietų Europoje dažniau susiburdavo kasdien su </a:t>
            </a:r>
            <a:r>
              <a:rPr lang="lt-LT" sz="2400" dirty="0" smtClean="0"/>
              <a:t>draugais, … bet </a:t>
            </a:r>
            <a:r>
              <a:rPr lang="lt-LT" sz="2400" dirty="0"/>
              <a:t>jie taip pat dažniau gyveno </a:t>
            </a:r>
            <a:r>
              <a:rPr lang="lt-LT" sz="2400" dirty="0" smtClean="0"/>
              <a:t>vieniši.</a:t>
            </a:r>
            <a:endParaRPr lang="lt-LT" sz="2400" dirty="0"/>
          </a:p>
          <a:p>
            <a:pPr lvl="0"/>
            <a:r>
              <a:rPr lang="lt-LT" sz="2400" dirty="0"/>
              <a:t>Moterys nuo 55 iki 64 metų buvo labiausiai tikėtinos neoficialios namų priežiūros paslaugų teikėjos.</a:t>
            </a:r>
          </a:p>
          <a:p>
            <a:pPr lvl="0"/>
            <a:r>
              <a:rPr lang="lt-LT" sz="2400" dirty="0"/>
              <a:t>Didžiausia našta rūpinantis anūkais ir pagyvenusiais, neįgaliais ar silpnais šeimos nariais teko 50–64 metų žmonėms.</a:t>
            </a:r>
          </a:p>
          <a:p>
            <a:pPr lvl="0"/>
            <a:r>
              <a:rPr lang="lt-LT" sz="2400" dirty="0"/>
              <a:t>Vyresni žmonės pasitenkinimo gyvenimu atžvilgiu dažnai yra pozityvesni nei vidutinio amžiaus žmonės.</a:t>
            </a:r>
          </a:p>
          <a:p>
            <a:pPr lvl="0"/>
            <a:endParaRPr lang="lt-LT" sz="2400" dirty="0"/>
          </a:p>
        </p:txBody>
      </p:sp>
    </p:spTree>
    <p:extLst>
      <p:ext uri="{BB962C8B-B14F-4D97-AF65-F5344CB8AC3E}">
        <p14:creationId xmlns:p14="http://schemas.microsoft.com/office/powerpoint/2010/main" val="4255430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endParaRPr lang="lt-LT" dirty="0"/>
          </a:p>
        </p:txBody>
      </p:sp>
      <p:sp>
        <p:nvSpPr>
          <p:cNvPr id="3" name="Turinio vietos rezervavimo ženklas 2"/>
          <p:cNvSpPr>
            <a:spLocks noGrp="1"/>
          </p:cNvSpPr>
          <p:nvPr>
            <p:ph idx="1"/>
          </p:nvPr>
        </p:nvSpPr>
        <p:spPr>
          <a:xfrm>
            <a:off x="838200" y="1311215"/>
            <a:ext cx="10515600" cy="4865748"/>
          </a:xfrm>
        </p:spPr>
        <p:txBody>
          <a:bodyPr>
            <a:normAutofit/>
          </a:bodyPr>
          <a:lstStyle/>
          <a:p>
            <a:pPr marL="0" indent="0" algn="ctr">
              <a:buNone/>
            </a:pPr>
            <a:endParaRPr lang="lt-LT" sz="9600" dirty="0" smtClean="0"/>
          </a:p>
          <a:p>
            <a:pPr marL="0" indent="0" algn="ctr">
              <a:buNone/>
            </a:pPr>
            <a:r>
              <a:rPr lang="lt-LT" sz="9600" b="1" dirty="0" smtClean="0">
                <a:solidFill>
                  <a:srgbClr val="0070C0"/>
                </a:solidFill>
              </a:rPr>
              <a:t>Ačiū už dėmesį</a:t>
            </a:r>
            <a:endParaRPr lang="lt-LT" sz="9600" b="1" dirty="0">
              <a:solidFill>
                <a:srgbClr val="0070C0"/>
              </a:solidFill>
            </a:endParaRPr>
          </a:p>
        </p:txBody>
      </p:sp>
    </p:spTree>
    <p:extLst>
      <p:ext uri="{BB962C8B-B14F-4D97-AF65-F5344CB8AC3E}">
        <p14:creationId xmlns:p14="http://schemas.microsoft.com/office/powerpoint/2010/main" val="4186056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458993" y="176464"/>
            <a:ext cx="11274014" cy="529390"/>
          </a:xfrm>
        </p:spPr>
        <p:txBody>
          <a:bodyPr>
            <a:normAutofit fontScale="90000"/>
          </a:bodyPr>
          <a:lstStyle/>
          <a:p>
            <a:pPr lvl="0" algn="ctr"/>
            <a:r>
              <a:rPr lang="lt-LT" dirty="0" smtClean="0">
                <a:solidFill>
                  <a:srgbClr val="FF0000"/>
                </a:solidFill>
              </a:rPr>
              <a:t>Turinys</a:t>
            </a:r>
            <a:endParaRPr lang="lt-LT" dirty="0">
              <a:solidFill>
                <a:srgbClr val="FF0000"/>
              </a:solidFill>
            </a:endParaRPr>
          </a:p>
        </p:txBody>
      </p:sp>
      <p:sp>
        <p:nvSpPr>
          <p:cNvPr id="3" name="Turinio vietos rezervavimo ženklas 2"/>
          <p:cNvSpPr txBox="1">
            <a:spLocks noGrp="1"/>
          </p:cNvSpPr>
          <p:nvPr>
            <p:ph idx="1"/>
          </p:nvPr>
        </p:nvSpPr>
        <p:spPr>
          <a:xfrm>
            <a:off x="458993" y="845389"/>
            <a:ext cx="11274014" cy="5789674"/>
          </a:xfrm>
        </p:spPr>
        <p:txBody>
          <a:bodyPr>
            <a:normAutofit lnSpcReduction="10000"/>
          </a:bodyPr>
          <a:lstStyle/>
          <a:p>
            <a:pPr marL="0" indent="0">
              <a:buNone/>
            </a:pPr>
            <a:r>
              <a:rPr lang="lt-LT" sz="2400" b="1" dirty="0"/>
              <a:t>N</a:t>
            </a:r>
            <a:r>
              <a:rPr lang="lt-LT" sz="3200" b="1" dirty="0" smtClean="0"/>
              <a:t>agrinėsime </a:t>
            </a:r>
            <a:r>
              <a:rPr lang="lt-LT" sz="3200" b="1" dirty="0"/>
              <a:t>šias sritis</a:t>
            </a:r>
            <a:r>
              <a:rPr lang="lt-LT" sz="3200" dirty="0"/>
              <a:t>: </a:t>
            </a:r>
          </a:p>
          <a:p>
            <a:pPr marL="0" indent="0">
              <a:buNone/>
            </a:pPr>
            <a:r>
              <a:rPr lang="lt-LT" sz="3200" dirty="0" smtClean="0"/>
              <a:t> 1. Gyventojų </a:t>
            </a:r>
            <a:r>
              <a:rPr lang="lt-LT" sz="3200" dirty="0"/>
              <a:t>skaičiaus </a:t>
            </a:r>
            <a:r>
              <a:rPr lang="lt-LT" sz="3200" dirty="0" smtClean="0"/>
              <a:t>pokyčiai.</a:t>
            </a:r>
            <a:endParaRPr lang="lt-LT" sz="3200" dirty="0"/>
          </a:p>
          <a:p>
            <a:pPr marL="0" indent="0">
              <a:buNone/>
            </a:pPr>
            <a:r>
              <a:rPr lang="lt-LT" sz="3200" dirty="0" smtClean="0"/>
              <a:t> 2. Būstas </a:t>
            </a:r>
            <a:r>
              <a:rPr lang="lt-LT" sz="3200" dirty="0"/>
              <a:t>ir gyvenimo sąlygos (namų ūkio sudėtis tarp vyresnio amžiaus žmonių, būsto prieinamumas vyresnio amžiaus žmonėms, vyresnio amžiaus žmonėms, gyvenantiems materialiai nepritekliuose</a:t>
            </a:r>
            <a:r>
              <a:rPr lang="lt-LT" sz="3200" dirty="0" smtClean="0"/>
              <a:t>).</a:t>
            </a:r>
            <a:endParaRPr lang="lt-LT" sz="3200" dirty="0"/>
          </a:p>
          <a:p>
            <a:pPr marL="0" indent="0">
              <a:buNone/>
            </a:pPr>
            <a:r>
              <a:rPr lang="lt-LT" sz="3200" dirty="0" smtClean="0"/>
              <a:t> 3. Sveikata </a:t>
            </a:r>
            <a:r>
              <a:rPr lang="lt-LT" sz="3200" dirty="0"/>
              <a:t>ir negalia (gyvenimo trukmė ir sveiki gyvenimo metai, savęs suvokiama sveikata, sveika gyvensena, sveikatos apribojimai, gydytojų, vaistų ir sveikatos paslaugų vartojimas, mirties priežastys</a:t>
            </a:r>
            <a:r>
              <a:rPr lang="lt-LT" sz="3200" dirty="0" smtClean="0"/>
              <a:t>).</a:t>
            </a:r>
            <a:endParaRPr lang="lt-LT" sz="3200" dirty="0"/>
          </a:p>
          <a:p>
            <a:pPr marL="0" indent="0">
              <a:buNone/>
            </a:pPr>
            <a:r>
              <a:rPr lang="lt-LT" sz="3200" dirty="0"/>
              <a:t> </a:t>
            </a:r>
            <a:r>
              <a:rPr lang="lt-LT" sz="3200" dirty="0" smtClean="0"/>
              <a:t>4. Išėjimas </a:t>
            </a:r>
            <a:r>
              <a:rPr lang="lt-LT" sz="3200" dirty="0"/>
              <a:t>į </a:t>
            </a:r>
            <a:r>
              <a:rPr lang="lt-LT" sz="3200" dirty="0" smtClean="0"/>
              <a:t>pensiją, </a:t>
            </a:r>
            <a:r>
              <a:rPr lang="lt-LT" sz="3200" dirty="0"/>
              <a:t>pensijos, pajamos ir </a:t>
            </a:r>
            <a:r>
              <a:rPr lang="lt-LT" sz="3200" dirty="0" smtClean="0"/>
              <a:t>išlaidos</a:t>
            </a:r>
            <a:r>
              <a:rPr lang="lt-LT" sz="3200" dirty="0"/>
              <a:t>.</a:t>
            </a:r>
          </a:p>
          <a:p>
            <a:pPr marL="0" indent="0">
              <a:buNone/>
            </a:pPr>
            <a:r>
              <a:rPr lang="lt-LT" sz="3200" dirty="0" smtClean="0"/>
              <a:t> 5. </a:t>
            </a:r>
            <a:r>
              <a:rPr lang="lt-LT" sz="3200" dirty="0"/>
              <a:t>S</a:t>
            </a:r>
            <a:r>
              <a:rPr lang="lt-LT" sz="3200" dirty="0" smtClean="0"/>
              <a:t>ocialinis </a:t>
            </a:r>
            <a:r>
              <a:rPr lang="lt-LT" sz="3200" dirty="0"/>
              <a:t>gyvenimas ir nuomonės.</a:t>
            </a:r>
          </a:p>
          <a:p>
            <a:pPr marL="0" indent="0">
              <a:buNone/>
            </a:pPr>
            <a:endParaRPr lang="lt-LT" sz="2400" dirty="0"/>
          </a:p>
        </p:txBody>
      </p:sp>
    </p:spTree>
    <p:extLst>
      <p:ext uri="{BB962C8B-B14F-4D97-AF65-F5344CB8AC3E}">
        <p14:creationId xmlns:p14="http://schemas.microsoft.com/office/powerpoint/2010/main" val="33151482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552091" y="146625"/>
            <a:ext cx="11231592" cy="822639"/>
          </a:xfrm>
        </p:spPr>
        <p:txBody>
          <a:bodyPr>
            <a:normAutofit/>
          </a:bodyPr>
          <a:lstStyle/>
          <a:p>
            <a:pPr lvl="0" algn="ctr"/>
            <a:r>
              <a:rPr lang="lt-LT" dirty="0" smtClean="0">
                <a:solidFill>
                  <a:srgbClr val="0070C0"/>
                </a:solidFill>
              </a:rPr>
              <a:t>1. Pagyvenę žmonės: sąvoka</a:t>
            </a:r>
            <a:endParaRPr lang="lt-LT" dirty="0">
              <a:solidFill>
                <a:srgbClr val="0070C0"/>
              </a:solidFill>
            </a:endParaRPr>
          </a:p>
        </p:txBody>
      </p:sp>
      <p:sp>
        <p:nvSpPr>
          <p:cNvPr id="3" name="Turinio vietos rezervavimo ženklas 2"/>
          <p:cNvSpPr txBox="1">
            <a:spLocks noGrp="1"/>
          </p:cNvSpPr>
          <p:nvPr>
            <p:ph idx="1"/>
          </p:nvPr>
        </p:nvSpPr>
        <p:spPr>
          <a:xfrm>
            <a:off x="552091" y="1097280"/>
            <a:ext cx="11231592" cy="5424290"/>
          </a:xfrm>
        </p:spPr>
        <p:txBody>
          <a:bodyPr>
            <a:normAutofit/>
          </a:bodyPr>
          <a:lstStyle/>
          <a:p>
            <a:pPr lvl="0"/>
            <a:r>
              <a:rPr lang="lt-LT" sz="4000" dirty="0"/>
              <a:t>Jungtinės Tautos (</a:t>
            </a:r>
            <a:r>
              <a:rPr lang="lt-LT" sz="4000" dirty="0" smtClean="0"/>
              <a:t>JT) vyresnio </a:t>
            </a:r>
            <a:r>
              <a:rPr lang="lt-LT" sz="4000" dirty="0"/>
              <a:t>amžiaus </a:t>
            </a:r>
            <a:r>
              <a:rPr lang="lt-LT" sz="4000" dirty="0" smtClean="0"/>
              <a:t>žmones </a:t>
            </a:r>
            <a:r>
              <a:rPr lang="lt-LT" sz="4000" dirty="0"/>
              <a:t>paprastai </a:t>
            </a:r>
            <a:r>
              <a:rPr lang="lt-LT" sz="4000" dirty="0" smtClean="0"/>
              <a:t>apibrėžia </a:t>
            </a:r>
            <a:r>
              <a:rPr lang="lt-LT" sz="4000" dirty="0"/>
              <a:t>kaip 60 ar 65 metų ir </a:t>
            </a:r>
            <a:r>
              <a:rPr lang="lt-LT" sz="4000" dirty="0" smtClean="0"/>
              <a:t>vyresnius, </a:t>
            </a:r>
            <a:r>
              <a:rPr lang="lt-LT" sz="4000" dirty="0"/>
              <a:t>o Pasaulio sveikatos organizacija (PSO) </a:t>
            </a:r>
            <a:r>
              <a:rPr lang="lt-LT" sz="4000" dirty="0" smtClean="0"/>
              <a:t>vyresnio </a:t>
            </a:r>
            <a:r>
              <a:rPr lang="lt-LT" sz="4000" dirty="0"/>
              <a:t>amžiaus </a:t>
            </a:r>
            <a:r>
              <a:rPr lang="lt-LT" sz="4000" dirty="0" smtClean="0"/>
              <a:t>žmones </a:t>
            </a:r>
            <a:r>
              <a:rPr lang="lt-LT" sz="4000" dirty="0"/>
              <a:t>išsivysčiusiose pasaulio ekonomikose paprastai </a:t>
            </a:r>
            <a:r>
              <a:rPr lang="lt-LT" sz="4000" dirty="0" smtClean="0"/>
              <a:t>apibrėžia </a:t>
            </a:r>
            <a:r>
              <a:rPr lang="lt-LT" sz="4000" dirty="0"/>
              <a:t>kaip </a:t>
            </a:r>
            <a:r>
              <a:rPr lang="lt-LT" sz="4000" dirty="0" smtClean="0"/>
              <a:t>65+;</a:t>
            </a:r>
            <a:endParaRPr lang="lt-LT" sz="4000" dirty="0"/>
          </a:p>
          <a:p>
            <a:pPr lvl="0"/>
            <a:r>
              <a:rPr lang="lt-LT" sz="4000" dirty="0" smtClean="0"/>
              <a:t>ES taikoma </a:t>
            </a:r>
            <a:r>
              <a:rPr lang="lt-LT" sz="4000" dirty="0"/>
              <a:t>tokia terminologija:</a:t>
            </a:r>
          </a:p>
          <a:p>
            <a:pPr marL="0" indent="0">
              <a:buNone/>
            </a:pPr>
            <a:r>
              <a:rPr lang="lt-LT" sz="4000" dirty="0" smtClean="0"/>
              <a:t>    - vyresni </a:t>
            </a:r>
            <a:r>
              <a:rPr lang="lt-LT" sz="4000" dirty="0"/>
              <a:t>žmonės </a:t>
            </a:r>
            <a:r>
              <a:rPr lang="lt-LT" sz="4000" dirty="0" smtClean="0"/>
              <a:t>– 65+;</a:t>
            </a:r>
            <a:endParaRPr lang="lt-LT" sz="4000" dirty="0"/>
          </a:p>
          <a:p>
            <a:pPr marL="0" indent="0">
              <a:buNone/>
            </a:pPr>
            <a:r>
              <a:rPr lang="lt-LT" sz="4000" dirty="0" smtClean="0"/>
              <a:t>    - </a:t>
            </a:r>
            <a:r>
              <a:rPr lang="lt-LT" sz="4000" dirty="0"/>
              <a:t>labai seni žmonės </a:t>
            </a:r>
            <a:r>
              <a:rPr lang="lt-LT" sz="4000" dirty="0" smtClean="0"/>
              <a:t>– 85+.</a:t>
            </a:r>
            <a:endParaRPr lang="lt-LT" sz="4000" dirty="0"/>
          </a:p>
        </p:txBody>
      </p:sp>
    </p:spTree>
    <p:extLst>
      <p:ext uri="{BB962C8B-B14F-4D97-AF65-F5344CB8AC3E}">
        <p14:creationId xmlns:p14="http://schemas.microsoft.com/office/powerpoint/2010/main" val="2692972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534838" y="146625"/>
            <a:ext cx="11024558" cy="819533"/>
          </a:xfrm>
        </p:spPr>
        <p:txBody>
          <a:bodyPr/>
          <a:lstStyle/>
          <a:p>
            <a:pPr lvl="0" algn="ctr"/>
            <a:r>
              <a:rPr lang="lt-LT" sz="4000" dirty="0" smtClean="0">
                <a:solidFill>
                  <a:srgbClr val="0070C0"/>
                </a:solidFill>
              </a:rPr>
              <a:t>1. ES politika</a:t>
            </a:r>
            <a:endParaRPr lang="lt-LT" sz="4000" dirty="0">
              <a:solidFill>
                <a:srgbClr val="0070C0"/>
              </a:solidFill>
            </a:endParaRPr>
          </a:p>
        </p:txBody>
      </p:sp>
      <p:sp>
        <p:nvSpPr>
          <p:cNvPr id="3" name="Turinio vietos rezervavimo ženklas 2"/>
          <p:cNvSpPr txBox="1">
            <a:spLocks noGrp="1"/>
          </p:cNvSpPr>
          <p:nvPr>
            <p:ph idx="1"/>
          </p:nvPr>
        </p:nvSpPr>
        <p:spPr>
          <a:xfrm>
            <a:off x="534838" y="966158"/>
            <a:ext cx="11024558" cy="5891842"/>
          </a:xfrm>
        </p:spPr>
        <p:txBody>
          <a:bodyPr>
            <a:normAutofit/>
          </a:bodyPr>
          <a:lstStyle/>
          <a:p>
            <a:pPr marL="0" lvl="0" indent="0">
              <a:buNone/>
            </a:pPr>
            <a:r>
              <a:rPr lang="lt-LT" sz="4400" dirty="0" smtClean="0"/>
              <a:t>ES </a:t>
            </a:r>
            <a:r>
              <a:rPr lang="lt-LT" sz="4400" dirty="0"/>
              <a:t>politika - aktyvus </a:t>
            </a:r>
            <a:r>
              <a:rPr lang="lt-LT" sz="4400" dirty="0" smtClean="0"/>
              <a:t>senėjimas, </a:t>
            </a:r>
            <a:r>
              <a:rPr lang="lt-LT" sz="4400" dirty="0"/>
              <a:t>kuria siekiama skatinti žmonės kuo ilgiau išlaikyti savo įprastą gyvenimo modelį ir, jei įmanoma, prisidėti prie ekonomikos ir visuomenės </a:t>
            </a:r>
            <a:r>
              <a:rPr lang="lt-LT" sz="4400" dirty="0" smtClean="0"/>
              <a:t>gerovės.</a:t>
            </a:r>
            <a:endParaRPr lang="lt-LT" sz="4400" dirty="0"/>
          </a:p>
          <a:p>
            <a:pPr marL="0" lvl="0" indent="0">
              <a:buNone/>
            </a:pPr>
            <a:r>
              <a:rPr lang="lt-LT" sz="4400" dirty="0"/>
              <a:t>P</a:t>
            </a:r>
            <a:r>
              <a:rPr lang="lt-LT" sz="4400" dirty="0" smtClean="0"/>
              <a:t>olitikos </a:t>
            </a:r>
            <a:r>
              <a:rPr lang="lt-LT" sz="4400" dirty="0"/>
              <a:t>formuotojai siekia spręsti šias problemas daugiau dėmesio skiriant darbinio amžiaus ilginimui ir užtikrinant tinkamą socialinę apsaugą.</a:t>
            </a:r>
          </a:p>
        </p:txBody>
      </p:sp>
    </p:spTree>
    <p:extLst>
      <p:ext uri="{BB962C8B-B14F-4D97-AF65-F5344CB8AC3E}">
        <p14:creationId xmlns:p14="http://schemas.microsoft.com/office/powerpoint/2010/main" val="3124936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500331" y="104928"/>
            <a:ext cx="11197087" cy="824459"/>
          </a:xfrm>
        </p:spPr>
        <p:txBody>
          <a:bodyPr/>
          <a:lstStyle/>
          <a:p>
            <a:pPr lvl="0" algn="ctr"/>
            <a:r>
              <a:rPr lang="lt-LT" sz="3200" dirty="0" smtClean="0">
                <a:solidFill>
                  <a:srgbClr val="0070C0"/>
                </a:solidFill>
              </a:rPr>
              <a:t>1. Gyventojų skaičiaus dinamika</a:t>
            </a:r>
            <a:endParaRPr lang="lt-LT" sz="3200" dirty="0"/>
          </a:p>
        </p:txBody>
      </p:sp>
      <p:sp>
        <p:nvSpPr>
          <p:cNvPr id="3" name="Turinio vietos rezervavimo ženklas 2"/>
          <p:cNvSpPr txBox="1">
            <a:spLocks noGrp="1"/>
          </p:cNvSpPr>
          <p:nvPr>
            <p:ph idx="1"/>
          </p:nvPr>
        </p:nvSpPr>
        <p:spPr>
          <a:xfrm>
            <a:off x="500331" y="929387"/>
            <a:ext cx="11197087" cy="5576340"/>
          </a:xfrm>
        </p:spPr>
        <p:txBody>
          <a:bodyPr>
            <a:normAutofit/>
          </a:bodyPr>
          <a:lstStyle/>
          <a:p>
            <a:pPr lvl="0"/>
            <a:r>
              <a:rPr lang="lt-LT" sz="3600" dirty="0"/>
              <a:t>2019 m. Pradžioje 27 ES valstybėse narėse gyveno </a:t>
            </a:r>
            <a:r>
              <a:rPr lang="lt-LT" sz="3600" b="1" dirty="0"/>
              <a:t>90,5 mln. 65+ metų žmonių</a:t>
            </a:r>
            <a:r>
              <a:rPr lang="lt-LT" sz="3600" dirty="0"/>
              <a:t>;</a:t>
            </a:r>
          </a:p>
          <a:p>
            <a:pPr lvl="0"/>
            <a:r>
              <a:rPr lang="lt-LT" sz="3600" dirty="0"/>
              <a:t>Tai prilygo </a:t>
            </a:r>
            <a:r>
              <a:rPr lang="lt-LT" sz="3600" b="1" dirty="0"/>
              <a:t>maždaug penktadaliui </a:t>
            </a:r>
            <a:r>
              <a:rPr lang="lt-LT" sz="3600" dirty="0"/>
              <a:t>(20,3%) visų gyventojų;</a:t>
            </a:r>
          </a:p>
          <a:p>
            <a:pPr lvl="0"/>
            <a:r>
              <a:rPr lang="lt-LT" sz="3600" dirty="0"/>
              <a:t>Prognozuojama, kad per ateinančius tris dešimtmečius pagyvenusių žmonių skaičius Europos Sąjungoje (ES) didės - 2050 m. jis pasieks 129,8 milijono gyventojų;</a:t>
            </a:r>
          </a:p>
          <a:p>
            <a:pPr lvl="0"/>
            <a:r>
              <a:rPr lang="lt-LT" sz="3600" dirty="0"/>
              <a:t> Jų santykinė dalis taip pat palaipsniui didės ir prognozuojama, kad 2050 m. ji sieks </a:t>
            </a:r>
            <a:r>
              <a:rPr lang="lt-LT" sz="3600" b="1" dirty="0"/>
              <a:t>29,4 nuo visų gyventojų.</a:t>
            </a:r>
          </a:p>
        </p:txBody>
      </p:sp>
    </p:spTree>
    <p:extLst>
      <p:ext uri="{BB962C8B-B14F-4D97-AF65-F5344CB8AC3E}">
        <p14:creationId xmlns:p14="http://schemas.microsoft.com/office/powerpoint/2010/main" val="42057308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621103" y="365125"/>
            <a:ext cx="11076316" cy="1049607"/>
          </a:xfrm>
        </p:spPr>
        <p:txBody>
          <a:bodyPr>
            <a:normAutofit fontScale="90000"/>
          </a:bodyPr>
          <a:lstStyle/>
          <a:p>
            <a:pPr lvl="0" algn="ctr"/>
            <a:r>
              <a:rPr lang="lt-LT" sz="3600" dirty="0" smtClean="0">
                <a:solidFill>
                  <a:srgbClr val="0070C0"/>
                </a:solidFill>
              </a:rPr>
              <a:t>1. Gyventojų </a:t>
            </a:r>
            <a:r>
              <a:rPr lang="lt-LT" sz="3600" dirty="0">
                <a:solidFill>
                  <a:srgbClr val="0070C0"/>
                </a:solidFill>
              </a:rPr>
              <a:t>skaičiaus dinamika pagal amžiaus grupes ES-27</a:t>
            </a:r>
            <a:r>
              <a:rPr lang="en-GB" sz="3600" dirty="0">
                <a:solidFill>
                  <a:srgbClr val="0070C0"/>
                </a:solidFill>
              </a:rPr>
              <a:t>, 2001‑2050</a:t>
            </a:r>
            <a:r>
              <a:rPr lang="lt-LT" sz="3600" dirty="0">
                <a:solidFill>
                  <a:srgbClr val="0070C0"/>
                </a:solidFill>
              </a:rPr>
              <a:t>, mln</a:t>
            </a:r>
            <a:r>
              <a:rPr lang="lt-LT" sz="3600" dirty="0" smtClean="0">
                <a:solidFill>
                  <a:srgbClr val="0070C0"/>
                </a:solidFill>
              </a:rPr>
              <a:t>.</a:t>
            </a:r>
            <a:endParaRPr lang="lt-LT" sz="3600" dirty="0">
              <a:solidFill>
                <a:srgbClr val="0070C0"/>
              </a:solidFill>
            </a:endParaRPr>
          </a:p>
        </p:txBody>
      </p:sp>
      <p:pic>
        <p:nvPicPr>
          <p:cNvPr id="3" name="Turinio vietos rezervavimo ženklas 7"/>
          <p:cNvPicPr>
            <a:picLocks noGrp="1" noChangeAspect="1"/>
          </p:cNvPicPr>
          <p:nvPr>
            <p:ph idx="1"/>
          </p:nvPr>
        </p:nvPicPr>
        <p:blipFill>
          <a:blip r:embed="rId3"/>
          <a:stretch>
            <a:fillRect/>
          </a:stretch>
        </p:blipFill>
        <p:spPr>
          <a:xfrm>
            <a:off x="621101" y="1591056"/>
            <a:ext cx="11076317" cy="4937760"/>
          </a:xfrm>
        </p:spPr>
      </p:pic>
    </p:spTree>
    <p:extLst>
      <p:ext uri="{BB962C8B-B14F-4D97-AF65-F5344CB8AC3E}">
        <p14:creationId xmlns:p14="http://schemas.microsoft.com/office/powerpoint/2010/main" val="5797868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483079" y="128336"/>
            <a:ext cx="11214340" cy="1143000"/>
          </a:xfrm>
        </p:spPr>
        <p:txBody>
          <a:bodyPr/>
          <a:lstStyle/>
          <a:p>
            <a:pPr lvl="0" algn="ctr"/>
            <a:r>
              <a:rPr lang="lt-LT" sz="3600" dirty="0" smtClean="0">
                <a:solidFill>
                  <a:srgbClr val="0070C0"/>
                </a:solidFill>
              </a:rPr>
              <a:t>1. Gyventojai </a:t>
            </a:r>
            <a:r>
              <a:rPr lang="lt-LT" sz="3600" dirty="0">
                <a:solidFill>
                  <a:srgbClr val="0070C0"/>
                </a:solidFill>
              </a:rPr>
              <a:t>55+ pagal amžiaus grupes</a:t>
            </a:r>
            <a:r>
              <a:rPr lang="en-GB" sz="3600" dirty="0">
                <a:solidFill>
                  <a:srgbClr val="0070C0"/>
                </a:solidFill>
              </a:rPr>
              <a:t> 2019 </a:t>
            </a:r>
            <a:r>
              <a:rPr lang="lt-LT" sz="3600" dirty="0">
                <a:solidFill>
                  <a:srgbClr val="0070C0"/>
                </a:solidFill>
              </a:rPr>
              <a:t>ir </a:t>
            </a:r>
            <a:r>
              <a:rPr lang="en-GB" sz="3600" dirty="0">
                <a:solidFill>
                  <a:srgbClr val="0070C0"/>
                </a:solidFill>
              </a:rPr>
              <a:t>2050 (</a:t>
            </a:r>
            <a:r>
              <a:rPr lang="lt-LT" sz="3600" dirty="0">
                <a:solidFill>
                  <a:srgbClr val="0070C0"/>
                </a:solidFill>
              </a:rPr>
              <a:t>dalis proc. nuo visų gyventojų</a:t>
            </a:r>
            <a:r>
              <a:rPr lang="en-GB" sz="3600" dirty="0" smtClean="0">
                <a:solidFill>
                  <a:srgbClr val="0070C0"/>
                </a:solidFill>
              </a:rPr>
              <a:t>)</a:t>
            </a:r>
            <a:endParaRPr lang="lt-LT" sz="3600" dirty="0">
              <a:solidFill>
                <a:srgbClr val="0070C0"/>
              </a:solidFill>
            </a:endParaRPr>
          </a:p>
        </p:txBody>
      </p:sp>
      <p:pic>
        <p:nvPicPr>
          <p:cNvPr id="3" name="Picture 2" descr="C:\Users\Lenovo\Documents\Laei\Gediminas\New folder (2)\1.2.jpg"/>
          <p:cNvPicPr>
            <a:picLocks noGrp="1" noChangeAspect="1"/>
          </p:cNvPicPr>
          <p:nvPr>
            <p:ph idx="1"/>
          </p:nvPr>
        </p:nvPicPr>
        <p:blipFill>
          <a:blip r:embed="rId3"/>
          <a:srcRect/>
          <a:stretch>
            <a:fillRect/>
          </a:stretch>
        </p:blipFill>
        <p:spPr>
          <a:xfrm>
            <a:off x="483079" y="1271337"/>
            <a:ext cx="11214340" cy="5586663"/>
          </a:xfrm>
        </p:spPr>
      </p:pic>
    </p:spTree>
    <p:extLst>
      <p:ext uri="{BB962C8B-B14F-4D97-AF65-F5344CB8AC3E}">
        <p14:creationId xmlns:p14="http://schemas.microsoft.com/office/powerpoint/2010/main" val="34045974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431321" y="128336"/>
            <a:ext cx="11248845" cy="993098"/>
          </a:xfrm>
        </p:spPr>
        <p:txBody>
          <a:bodyPr>
            <a:normAutofit fontScale="90000"/>
          </a:bodyPr>
          <a:lstStyle/>
          <a:p>
            <a:pPr lvl="0" algn="ctr"/>
            <a:r>
              <a:rPr lang="lt-LT" sz="3600" dirty="0" smtClean="0">
                <a:solidFill>
                  <a:srgbClr val="0070C0"/>
                </a:solidFill>
              </a:rPr>
              <a:t>1. Gyventojų </a:t>
            </a:r>
            <a:r>
              <a:rPr lang="lt-LT" sz="3600" dirty="0">
                <a:solidFill>
                  <a:srgbClr val="0070C0"/>
                </a:solidFill>
              </a:rPr>
              <a:t>piramidė ES-27</a:t>
            </a:r>
            <a:r>
              <a:rPr lang="en-GB" sz="3600" dirty="0">
                <a:solidFill>
                  <a:srgbClr val="0070C0"/>
                </a:solidFill>
              </a:rPr>
              <a:t> 2019 </a:t>
            </a:r>
            <a:r>
              <a:rPr lang="lt-LT" sz="3600" dirty="0">
                <a:solidFill>
                  <a:srgbClr val="0070C0"/>
                </a:solidFill>
              </a:rPr>
              <a:t>ir</a:t>
            </a:r>
            <a:r>
              <a:rPr lang="en-GB" sz="3600" dirty="0">
                <a:solidFill>
                  <a:srgbClr val="0070C0"/>
                </a:solidFill>
              </a:rPr>
              <a:t> 2050 (% </a:t>
            </a:r>
            <a:r>
              <a:rPr lang="lt-LT" sz="3600" dirty="0">
                <a:solidFill>
                  <a:srgbClr val="0070C0"/>
                </a:solidFill>
              </a:rPr>
              <a:t>nuo visų gyventojų</a:t>
            </a:r>
            <a:r>
              <a:rPr lang="en-GB" sz="3600" dirty="0" smtClean="0">
                <a:solidFill>
                  <a:srgbClr val="0070C0"/>
                </a:solidFill>
              </a:rPr>
              <a:t>)</a:t>
            </a:r>
            <a:endParaRPr lang="lt-LT" sz="3600" dirty="0">
              <a:solidFill>
                <a:srgbClr val="0070C0"/>
              </a:solidFill>
            </a:endParaRPr>
          </a:p>
        </p:txBody>
      </p:sp>
      <p:pic>
        <p:nvPicPr>
          <p:cNvPr id="3" name="Picture 13" descr="C:\Users\Lenovo\Documents\Laei\Gediminas\New folder (2)\1.3.jpg"/>
          <p:cNvPicPr>
            <a:picLocks noGrp="1" noChangeAspect="1"/>
          </p:cNvPicPr>
          <p:nvPr>
            <p:ph idx="1"/>
          </p:nvPr>
        </p:nvPicPr>
        <p:blipFill>
          <a:blip r:embed="rId3"/>
          <a:srcRect/>
          <a:stretch>
            <a:fillRect/>
          </a:stretch>
        </p:blipFill>
        <p:spPr>
          <a:xfrm>
            <a:off x="431321" y="1271337"/>
            <a:ext cx="11248845" cy="5422071"/>
          </a:xfrm>
        </p:spPr>
      </p:pic>
    </p:spTree>
    <p:extLst>
      <p:ext uri="{BB962C8B-B14F-4D97-AF65-F5344CB8AC3E}">
        <p14:creationId xmlns:p14="http://schemas.microsoft.com/office/powerpoint/2010/main" val="25516055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5824</TotalTime>
  <Words>2526</Words>
  <Application>Microsoft Office PowerPoint</Application>
  <PresentationFormat>Plačiaekranė</PresentationFormat>
  <Paragraphs>221</Paragraphs>
  <Slides>29</Slides>
  <Notes>20</Notes>
  <HiddenSlides>0</HiddenSlides>
  <MMClips>0</MMClips>
  <ScaleCrop>false</ScaleCrop>
  <HeadingPairs>
    <vt:vector size="6" baseType="variant">
      <vt:variant>
        <vt:lpstr>Naudojami šriftai</vt:lpstr>
      </vt:variant>
      <vt:variant>
        <vt:i4>3</vt:i4>
      </vt:variant>
      <vt:variant>
        <vt:lpstr>Tema</vt:lpstr>
      </vt:variant>
      <vt:variant>
        <vt:i4>1</vt:i4>
      </vt:variant>
      <vt:variant>
        <vt:lpstr>Skaidrių pavadinimai</vt:lpstr>
      </vt:variant>
      <vt:variant>
        <vt:i4>29</vt:i4>
      </vt:variant>
    </vt:vector>
  </HeadingPairs>
  <TitlesOfParts>
    <vt:vector size="33" baseType="lpstr">
      <vt:lpstr>Arial</vt:lpstr>
      <vt:lpstr>Calibri</vt:lpstr>
      <vt:lpstr>Calibri Light</vt:lpstr>
      <vt:lpstr>„Office“ tema</vt:lpstr>
      <vt:lpstr> Nordplus Adult projektas NPAD-2020/10040: Amžius ne kliūtis II </vt:lpstr>
      <vt:lpstr>Temos esmė</vt:lpstr>
      <vt:lpstr>Turinys</vt:lpstr>
      <vt:lpstr>1. Pagyvenę žmonės: sąvoka</vt:lpstr>
      <vt:lpstr>1. ES politika</vt:lpstr>
      <vt:lpstr>1. Gyventojų skaičiaus dinamika</vt:lpstr>
      <vt:lpstr>1. Gyventojų skaičiaus dinamika pagal amžiaus grupes ES-27, 2001‑2050, mln.</vt:lpstr>
      <vt:lpstr>1. Gyventojai 55+ pagal amžiaus grupes 2019 ir 2050 (dalis proc. nuo visų gyventojų)</vt:lpstr>
      <vt:lpstr>1. Gyventojų piramidė ES-27 2019 ir 2050 (% nuo visų gyventojų)</vt:lpstr>
      <vt:lpstr>1. ES-27 gyventojų struktūros rodikliai 2001-2050,%</vt:lpstr>
      <vt:lpstr>Žmonės, vyresni nei 65 metų, pagal lytį, 2019 ir 2050 m., % nuo visų gyventojų </vt:lpstr>
      <vt:lpstr>1. Lyčių disbalansas vyresniems nei 65 metų žmonėms pagal amžiaus grupę, 2019 m. (Moterų ir vyrų santykis) </vt:lpstr>
      <vt:lpstr>1. Žmonės, vyresni nei 85 metų, pagal lytį, 2001 ir 2019 m. (Procentinė visų gyventojų dalis)</vt:lpstr>
      <vt:lpstr>2. Pagyvenusių žmonių gyvenimo sąlygos</vt:lpstr>
      <vt:lpstr>3. Sveikata ir neįgalumas (1)</vt:lpstr>
      <vt:lpstr>3. Sveikata ir neįgalumas (2)</vt:lpstr>
      <vt:lpstr>3. Sveikata ir neįgalumas (3)</vt:lpstr>
      <vt:lpstr>3. Sveikata ir neįgalumas (4)</vt:lpstr>
      <vt:lpstr>3. Sveikata ir neįgalumas (5)</vt:lpstr>
      <vt:lpstr>4. Darbas ir išėjimas į pensiją (1)</vt:lpstr>
      <vt:lpstr>4. Darbas ir išėjimas į pensiją (2)</vt:lpstr>
      <vt:lpstr>4. Darbas ir išėjimas į pensiją (3)</vt:lpstr>
      <vt:lpstr>5. Pajamos ir išlaidos (1)</vt:lpstr>
      <vt:lpstr>5. Pajamos ir išlaidos (2)</vt:lpstr>
      <vt:lpstr>5. Pajamos ir išlaidos (3)</vt:lpstr>
      <vt:lpstr>6. Socialiniai reikalai (1)</vt:lpstr>
      <vt:lpstr>6. Socialiniai reikalai (2)</vt:lpstr>
      <vt:lpstr>6. Socialiniai reikalai (3)</vt:lpstr>
      <vt:lpstr>„PowerPoint“ pateiktis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Nordplus Adult projektas NPAD-2020/10040: Amžius ne kliūtis II</dc:title>
  <dc:creator>Gediminas</dc:creator>
  <cp:lastModifiedBy>Gediminas</cp:lastModifiedBy>
  <cp:revision>23</cp:revision>
  <dcterms:created xsi:type="dcterms:W3CDTF">2021-08-22T14:35:21Z</dcterms:created>
  <dcterms:modified xsi:type="dcterms:W3CDTF">2021-09-03T15:05:45Z</dcterms:modified>
</cp:coreProperties>
</file>