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81" r:id="rId3"/>
    <p:sldId id="258" r:id="rId4"/>
    <p:sldId id="259" r:id="rId5"/>
    <p:sldId id="261" r:id="rId6"/>
    <p:sldId id="262" r:id="rId7"/>
    <p:sldId id="264" r:id="rId8"/>
    <p:sldId id="263" r:id="rId9"/>
    <p:sldId id="265" r:id="rId10"/>
    <p:sldId id="282" r:id="rId11"/>
    <p:sldId id="266" r:id="rId12"/>
    <p:sldId id="271" r:id="rId13"/>
    <p:sldId id="284" r:id="rId14"/>
    <p:sldId id="267" r:id="rId15"/>
    <p:sldId id="268" r:id="rId16"/>
    <p:sldId id="285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7" r:id="rId26"/>
    <p:sldId id="289" r:id="rId27"/>
    <p:sldId id="291" r:id="rId28"/>
    <p:sldId id="269" r:id="rId29"/>
    <p:sldId id="279" r:id="rId30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86" autoAdjust="0"/>
  </p:normalViewPr>
  <p:slideViewPr>
    <p:cSldViewPr>
      <p:cViewPr varScale="1">
        <p:scale>
          <a:sx n="100" d="100"/>
          <a:sy n="100" d="100"/>
        </p:scale>
        <p:origin x="19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01074-E1E7-4D9E-A641-DCAE1464FA3E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22657-20EC-46E9-B64D-5F2678C968E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4362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48985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31631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00158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98474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6190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4438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03648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2422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77519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918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83884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3290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6160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0277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49015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6507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93330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6F13-B0C3-47E8-BBFC-CEB0D0861CB5}" type="slidenum">
              <a:rPr lang="lv-LV" smtClean="0"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2968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2F21-B314-4636-A7A0-693F241B6ED4}" type="slidenum">
              <a:rPr lang="lv-LV" smtClean="0"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8890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2F21-B314-4636-A7A0-693F241B6ED4}" type="slidenum">
              <a:rPr lang="lv-LV" smtClean="0"/>
              <a:t>28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9517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29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5546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239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531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62273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9072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28314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2524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22657-20EC-46E9-B64D-5F2678C968ED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6778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CB50B7B-B8DC-451E-A3ED-10F49773DF22}" type="datetimeFigureOut">
              <a:rPr lang="lv-LV" smtClean="0"/>
              <a:t>15.08.2021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A1897B3-5FD3-4FE2-912D-1BEB75215C7A}" type="slidenum">
              <a:rPr lang="lv-LV" smtClean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hyperlink" Target="https://www.facebook.com/watch/?v=2316099621939901" TargetMode="Externa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ematorija.lv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8568952" cy="2060848"/>
          </a:xfrm>
        </p:spPr>
        <p:txBody>
          <a:bodyPr>
            <a:normAutofit fontScale="90000"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ParuošĘS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išvykti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Praktiniai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aspektai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arba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kaip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valdyti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ateitį</a:t>
            </a:r>
            <a:endParaRPr lang="lt-L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49688"/>
            <a:ext cx="9159984" cy="1296144"/>
          </a:xfrm>
        </p:spPr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Didžiausias žinių priešas yra ne nežinojimas, o žinių iliuzija. Stevenas Hawkingas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02EB82-006D-4440-A0C6-CB23E93C958B}"/>
              </a:ext>
            </a:extLst>
          </p:cNvPr>
          <p:cNvGrpSpPr/>
          <p:nvPr/>
        </p:nvGrpSpPr>
        <p:grpSpPr>
          <a:xfrm>
            <a:off x="1" y="5622838"/>
            <a:ext cx="9144000" cy="1008407"/>
            <a:chOff x="894669" y="5257800"/>
            <a:chExt cx="10331411" cy="14294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883EE8-BBF7-411E-93BF-7EA890EA9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669" y="5613082"/>
              <a:ext cx="1781175" cy="7524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1C5CFE-61CC-401D-BA02-D0658C1A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18" y="5613081"/>
              <a:ext cx="1781175" cy="7524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B124CF-81F7-45EF-8E41-0EDFF720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469" y="5613081"/>
              <a:ext cx="1781175" cy="7524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4EE000-1E0A-4CC2-B316-D60A4899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0520" y="5613081"/>
              <a:ext cx="1781175" cy="7524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35B822-B20B-4DF6-B317-3F6EB0379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8602" y="5257800"/>
              <a:ext cx="2277478" cy="1429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501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Ką daryti su nereikalingais</a:t>
            </a:r>
            <a:r>
              <a:rPr lang="en-GB" sz="2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da</a:t>
            </a:r>
            <a:r>
              <a:rPr lang="lt-LT" sz="2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GB" sz="2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lt-LT" sz="2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tais</a:t>
            </a:r>
            <a:r>
              <a:rPr lang="en-GB" sz="2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435280" cy="74867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lt-LT" sz="2800" dirty="0">
                <a:latin typeface="Arial" panose="020B0604020202020204" pitchFamily="34" charset="0"/>
                <a:cs typeface="Arial" panose="020B0604020202020204" pitchFamily="34" charset="0"/>
              </a:rPr>
              <a:t>Diskusija grupėse po 2–3 asmenis 10–15 min.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48880"/>
            <a:ext cx="7508151" cy="4104456"/>
          </a:xfrm>
        </p:spPr>
      </p:pic>
    </p:spTree>
    <p:extLst>
      <p:ext uri="{BB962C8B-B14F-4D97-AF65-F5344CB8AC3E}">
        <p14:creationId xmlns:p14="http://schemas.microsoft.com/office/powerpoint/2010/main" val="174758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Paveldėjimas, Valia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860032" cy="5141168"/>
          </a:xfrm>
        </p:spPr>
        <p:txBody>
          <a:bodyPr>
            <a:normAutofit/>
          </a:bodyPr>
          <a:lstStyle/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Privačios valios forma</a:t>
            </a:r>
          </a:p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Paveldėjimo sutartis</a:t>
            </a:r>
          </a:p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Visuomenės valia</a:t>
            </a:r>
            <a:endParaRPr lang="lv-LV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Raimonds\Desktop\5 Praktiskie\Testaments ir tekst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4038600" cy="26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90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Kur praleisti likusį gyvenimą?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Arial" panose="020B0604020202020204" pitchFamily="34" charset="0"/>
                <a:cs typeface="Arial" panose="020B0604020202020204" pitchFamily="34" charset="0"/>
              </a:rPr>
              <a:t>Namuose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Raimonds\Desktop\Downloads\Mājās ar kaķ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480720" cy="431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4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43" y="260648"/>
            <a:ext cx="8229600" cy="796355"/>
          </a:xfrm>
        </p:spPr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Kur praleisti likusį gyvenimą?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980728"/>
            <a:ext cx="5616624" cy="5073427"/>
          </a:xfrm>
        </p:spPr>
        <p:txBody>
          <a:bodyPr>
            <a:normAutofit/>
          </a:bodyPr>
          <a:lstStyle/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Paliatyvioji pagalba ligoninėse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026" name="Picture 2" descr="C:\Users\Raimonds\Desktop\Screenshot 2021-06-09 at 21-38-57 5e09b9b0c74881 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3" y="1844824"/>
            <a:ext cx="421111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imonds\Desktop\Screenshot 2021-06-09 at 21-40-20 5e09b9b0c74881 pd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5"/>
            <a:ext cx="4424377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7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Kur praleisti likusį gyvenimą? 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788024" cy="525780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Valstybiniai socialinės globos centrai: Valsts sociālās aprūpes centrs "Rīga" 7 centri</a:t>
            </a:r>
          </a:p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Valsts sociālās aprūpes centrs "Kurzeme" 7 centri</a:t>
            </a:r>
          </a:p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Valsts sociālās aprūpes centrs "Zemgale" 6 centri</a:t>
            </a:r>
          </a:p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Valsts sociālās aprūpes centrs "Vidzeme" 3 centri</a:t>
            </a:r>
          </a:p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Valsts sociālās aprūpes centrs "Latgale" 5 centri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5069160"/>
          </a:xfrm>
        </p:spPr>
        <p:txBody>
          <a:bodyPr>
            <a:normAutofit lnSpcReduction="10000"/>
          </a:bodyPr>
          <a:lstStyle/>
          <a:p>
            <a:r>
              <a:rPr lang="lv-LV" dirty="0"/>
              <a:t>VSAC «IĻĢI» Kurzeme:</a:t>
            </a:r>
          </a:p>
          <a:p>
            <a:endParaRPr lang="lv-LV" dirty="0"/>
          </a:p>
        </p:txBody>
      </p:sp>
      <p:pic>
        <p:nvPicPr>
          <p:cNvPr id="1027" name="Picture 3" descr="C:\Users\Raimonds\Desktop\Downloads\VSAC Iļģi Kurze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36" y="2019633"/>
            <a:ext cx="3124196" cy="46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Raimonds\Desktop\Downloads\Screenshot_2021-05-19 Valsts sociālās aprūpes centri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36" y="2060848"/>
            <a:ext cx="3124196" cy="72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606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Kur praleisti likusį gyvenimą? 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17638"/>
            <a:ext cx="4495800" cy="5440362"/>
          </a:xfrm>
        </p:spPr>
        <p:txBody>
          <a:bodyPr/>
          <a:lstStyle/>
          <a:p>
            <a:pPr marL="137160" indent="0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SAMARIJOS LATVIJOS ASOCIACIJA</a:t>
            </a:r>
          </a:p>
          <a:p>
            <a:pPr marL="137160" indent="0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SOCIALINĖS PRIEŽIŪROS CENTRAI: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316288" cy="544036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pt-BR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LATVIJOS RAUDO</a:t>
            </a: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NOJO KRYŽIAUS</a:t>
            </a:r>
            <a:r>
              <a:rPr lang="pt-BR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SOCIALINĖS PRIEŽIŪROS CENTRAI</a:t>
            </a:r>
            <a:endParaRPr lang="lv-LV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Raimonds\Desktop\Downloads\Screenshot_2021-05-19 Sociālās aprūpes centri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18351"/>
            <a:ext cx="3638136" cy="342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Raimonds\Desktop\Downloads\Sarkanais krus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122" y="3118351"/>
            <a:ext cx="3425444" cy="342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784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Kur praleisti likusį gyvenimą? 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19256" cy="1143000"/>
          </a:xfrm>
        </p:spPr>
        <p:txBody>
          <a:bodyPr>
            <a:normAutofit fontScale="92500"/>
          </a:bodyPr>
          <a:lstStyle/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Privačios senjorų rezidencijos bendradarbiaujant su Rygos miesto tarybos Gerovės departamentu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68960"/>
            <a:ext cx="3452192" cy="3057203"/>
          </a:xfrm>
        </p:spPr>
        <p:txBody>
          <a:bodyPr>
            <a:normAutofit fontScale="92500"/>
          </a:bodyPr>
          <a:lstStyle/>
          <a:p>
            <a:endParaRPr lang="lv-LV" dirty="0"/>
          </a:p>
        </p:txBody>
      </p:sp>
      <p:pic>
        <p:nvPicPr>
          <p:cNvPr id="5" name="Picture 4" descr="C:\Users\Raimonds\Desktop\Downloads\Senior Group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309634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Raimonds\Desktop\Downloads\Senior Balt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6"/>
            <a:ext cx="3168352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252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Kaip norėtumėte išeiti?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3851920" cy="5373216"/>
          </a:xfrm>
        </p:spPr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Kokios yra galimybės paveikti mirties eigą?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Bendra forma, kurią sunku pritaikyti siekiant gyvenimo pabaigos interesų.</a:t>
            </a:r>
            <a:r>
              <a:rPr lang="lv-LV" dirty="0"/>
              <a:t> </a:t>
            </a:r>
          </a:p>
          <a:p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499992" cy="544522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Būsimą leidimą Latvijos gyventojai gali įsigyti nuo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2013 m. </a:t>
            </a:r>
            <a:r>
              <a:rPr lang="lt-L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iepos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 d.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Raimonds\Desktop\Downloads\Kā aizi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28811"/>
            <a:ext cx="5046660" cy="335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45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Paskutinis noras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6984776" cy="820688"/>
          </a:xfrm>
        </p:spPr>
        <p:txBody>
          <a:bodyPr>
            <a:normAutofit/>
          </a:bodyPr>
          <a:lstStyle/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Svarbu atidžiai klausytis!</a:t>
            </a:r>
            <a:endParaRPr lang="lt-L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E:\1 Dzīvo tā, it kā tev rīt būtu jāmirst. Mācies tā, it kā tu dzīvotu mūžīgi. Mahatma Gandi\Gatavs Aiziet Praktiskie\Pēdējā griba Alus ar tuvāk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36912"/>
            <a:ext cx="6984776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960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Paskutinis noras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779912" cy="4525963"/>
          </a:xfrm>
        </p:spPr>
        <p:txBody>
          <a:bodyPr/>
          <a:lstStyle/>
          <a:p>
            <a:r>
              <a:rPr lang="lt-LT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Paskutinis noras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u="sng" dirty="0">
                <a:hlinkClick r:id="rId5"/>
              </a:rPr>
              <a:t>https://www.facebook.com/watch/?v=2316099621939901</a:t>
            </a:r>
            <a:endParaRPr lang="lv-LV" dirty="0"/>
          </a:p>
          <a:p>
            <a:endParaRPr lang="lv-LV" dirty="0"/>
          </a:p>
        </p:txBody>
      </p:sp>
      <p:pic>
        <p:nvPicPr>
          <p:cNvPr id="6" name="PĒDĒJĀ VĒLĒŠANĀS noFB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7944" y="1671905"/>
            <a:ext cx="4685421" cy="4685421"/>
          </a:xfrm>
        </p:spPr>
      </p:pic>
      <p:pic>
        <p:nvPicPr>
          <p:cNvPr id="5" name="Picture 2" descr="C:\Users\Raimonds\Desktop\Downloads\pēdējā vēlēšanā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3528392" cy="23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Nepatogūs klausimai visiems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Palikti giminaičiams laišką su nurodymais?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Ką daryti su nuotraukomis, knygomis, kitais asmeniniais dalykais?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Paveldėjimas, valia,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Kur praleisti likusį gyvenimą?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5141168"/>
          </a:xfrm>
        </p:spPr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Kaip norėtumėte išvykti?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Paskutinis noras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Ceremonija. Laidotuvės. Krematoriumas.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Atsisveikinimas po laidotuvių. Laidotuvių valgis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Laidotuvės senovės latvių tradicijomis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93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Ceremonija. Laidotuvės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r"/>
            <a:r>
              <a:rPr lang="lt-L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Religinės tradicijos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Arial" panose="020B0604020202020204" pitchFamily="34" charset="0"/>
                <a:cs typeface="Arial" panose="020B0604020202020204" pitchFamily="34" charset="0"/>
              </a:rPr>
              <a:t>Pasaulietinė tradicija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Raimonds\Desktop\Downloads\Krusti svec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70801"/>
            <a:ext cx="4688096" cy="31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aimonds\Desktop\Downloads\krust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6" y="2970801"/>
            <a:ext cx="4351180" cy="31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41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Ceremonija.Kremavimas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995120" cy="5257800"/>
          </a:xfrm>
        </p:spPr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Kremavimas. Visas paslaugų spektras: atsisveikinimo salė, ceremonija, muzika, atsisveikinimo kalbos ir kt.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13716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13716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13716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13716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13716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13716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https://www.krematorija.lv/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950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00 €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02079" y="3023491"/>
            <a:ext cx="1788596" cy="2298454"/>
          </a:xfrm>
        </p:spPr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pic>
        <p:nvPicPr>
          <p:cNvPr id="2051" name="Picture 3" descr="C:\Users\Raimonds\Desktop\Downloads\Krematorija ā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52091"/>
            <a:ext cx="3030372" cy="22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imonds\Desktop\Downloads\Krematorija iekš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23491"/>
            <a:ext cx="4596908" cy="229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152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37160" indent="0"/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Atsisveikinimas po laidotuvių. Laidotuvių valgis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932040" cy="5257800"/>
          </a:xfrm>
        </p:spPr>
        <p:txBody>
          <a:bodyPr>
            <a:normAutofit/>
          </a:bodyPr>
          <a:lstStyle/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Laidotuvių valgis</a:t>
            </a:r>
          </a:p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Laidotuvių svečiai</a:t>
            </a:r>
          </a:p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Stalo dekoravimas</a:t>
            </a:r>
          </a:p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Atsisveikinimo valgis: muzika, maistas, trukmė</a:t>
            </a:r>
          </a:p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Išimtys: paskutinė garbė išvykusiems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Raimonds\Desktop\5 Praktiskie\Bēru mielast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39" y="1600200"/>
            <a:ext cx="3850633" cy="513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10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idotuvės. Latvijos tradicijos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2420888"/>
            <a:ext cx="4283969" cy="3816424"/>
          </a:xfrm>
        </p:spPr>
        <p:txBody>
          <a:bodyPr>
            <a:normAutofit/>
          </a:bodyPr>
          <a:lstStyle/>
          <a:p>
            <a:pPr marL="137160" indent="0"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lt-LT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Miršta jaunas, miršta senas,</a:t>
            </a:r>
          </a:p>
          <a:p>
            <a:pPr marL="137160" indent="0"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lt-LT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Negalima mirti vidutiniškai.</a:t>
            </a:r>
          </a:p>
          <a:p>
            <a:pPr marL="137160" indent="0"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lt-LT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Yra daug gedinčiųjų.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196753"/>
            <a:ext cx="8964488" cy="136815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Senovės latviams laidotuvės truko dvi tris dienas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Raimonds\Desktop\Downloads\Bedīb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15664"/>
            <a:ext cx="5093968" cy="339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50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KARTO</a:t>
            </a:r>
            <a:r>
              <a:rPr lang="lt-LT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JIMUI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355976" cy="5257800"/>
          </a:xfrm>
        </p:spPr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Filosofinis, dvasinis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Socialiniai, tradicijos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Psichologinis, emocinis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Biologinis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>
            <a:normAutofit/>
          </a:bodyPr>
          <a:lstStyle/>
          <a:p>
            <a:r>
              <a:rPr lang="sv-SE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Taip pat galite ką nors pridėti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71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Penkios gyvenimo išvados</a:t>
            </a:r>
            <a:endParaRPr lang="lt-LT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5896" y="1268760"/>
            <a:ext cx="5400600" cy="558924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Bronnie Ware - 5 atradimai apie gyvenimą:</a:t>
            </a:r>
          </a:p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Gyventi savo gyvenimą, o ne tai, ko tikisi kiti;</a:t>
            </a:r>
          </a:p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Nedirbk tiek daug;</a:t>
            </a:r>
          </a:p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Būkite drąsus ir atskleiskite jausmus;</a:t>
            </a:r>
          </a:p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Palaikykite ryšį su draugais;</a:t>
            </a:r>
          </a:p>
          <a:p>
            <a:pPr marL="137160" indent="0">
              <a:buNone/>
            </a:pPr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Leisk sau jaustis laimingu</a:t>
            </a:r>
            <a:endParaRPr lang="lt-L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Raimonds\Desktop\Downloads\Bronija Vēra Piecas lieta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240360" cy="523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51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260648"/>
            <a:ext cx="4104456" cy="6597352"/>
          </a:xfrm>
        </p:spPr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Gyvenk taip, kaip tave verčia širdis, ir nesijaudink dėl to, ką galvoja kiti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Dirbu per daug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Turiu mokėti būti atviras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Verta paaukoti laiko ir energijos, kad neprarastumėte senų draugų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Mes galime būti laimingi; pagrindinis dalykas - netrukdyti savęs</a:t>
            </a:r>
            <a:endParaRPr lang="lv-LV" dirty="0"/>
          </a:p>
          <a:p>
            <a:endParaRPr lang="lv-LV" dirty="0"/>
          </a:p>
        </p:txBody>
      </p:sp>
      <p:pic>
        <p:nvPicPr>
          <p:cNvPr id="5" name="Picture 2" descr="C:\Users\Raimonds\Desktop\Downloads\Διαλογισμός-για-τον-άνθρωπο-του-σήμερα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16" y="188640"/>
            <a:ext cx="273448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aimonds\Desktop\ASPEKTI  1-5\1Filoz un Garīgie asp\5 Lietas\2 job job j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318" y="1700808"/>
            <a:ext cx="2339752" cy="155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aimonds\Desktop\ASPEKTI  1-5\1Filoz un Garīgie asp\5 Lietas\3 neizpaust jūt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2448272" cy="16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Raimonds\Desktop\ASPEKTI  1-5\1Filoz un Garīgie asp\5 Lietas\4 Soliņš jūras krast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61048"/>
            <a:ext cx="2431956" cy="18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Raimonds\Desktop\ASPEKTI  1-5\1Filoz un Garīgie asp\5 Lietas\5 old-coup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88537"/>
            <a:ext cx="2304256" cy="17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266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PALIEKA 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997152"/>
          </a:xfrm>
        </p:spPr>
        <p:txBody>
          <a:bodyPr>
            <a:normAutofit/>
          </a:bodyPr>
          <a:lstStyle/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Norėdami suprasti emocijas, kurias žmogus turi išgyventi</a:t>
            </a:r>
          </a:p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Kaip paguosti mirusįjį</a:t>
            </a:r>
          </a:p>
          <a:p>
            <a:r>
              <a:rPr lang="lt-LT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Kaip būti šalia žmogaus paskutinėmis jo gyvenimo dienomis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E:\1 Dzīvo tā, it kā tev rīt būtu jāmirst. Mācies tā, it kā tu dzīvotu mūžīgi. Mahatma Gandi\GATAVS AIZIET Dažādi\E Kiblere Rosa Grāmatas\EK Rosa Aizejot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888432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972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Penki psichologiniai gedulo ir mirties etapai</a:t>
            </a:r>
            <a:endParaRPr lang="lt-LT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4008" cy="5257800"/>
          </a:xfrm>
        </p:spPr>
        <p:txBody>
          <a:bodyPr>
            <a:normAutofit/>
          </a:bodyPr>
          <a:lstStyle/>
          <a:p>
            <a:r>
              <a:rPr lang="lt-LT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Neigimas ir izoliacija:</a:t>
            </a:r>
          </a:p>
          <a:p>
            <a:r>
              <a:rPr lang="lt-LT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"Ne, tai negali būti tiesa"</a:t>
            </a:r>
          </a:p>
          <a:p>
            <a:r>
              <a:rPr lang="lt-LT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Pyktis:</a:t>
            </a:r>
          </a:p>
          <a:p>
            <a:r>
              <a:rPr lang="lt-LT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"Kodėl aš? Apie ką? Tai nėra sąžininga!"</a:t>
            </a:r>
          </a:p>
          <a:p>
            <a:r>
              <a:rPr lang="lt-LT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Derybos:</a:t>
            </a:r>
          </a:p>
          <a:p>
            <a:r>
              <a:rPr lang="lt-LT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„Turiu sugebėti pabėgti arba bent jau pagerinti savo padėtį! Aš ką nors sugalvosiu! Aš padarysiu viską teisingai ir viską, ko man reikia! “</a:t>
            </a:r>
            <a:endParaRPr lang="lv-LV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709120"/>
          </a:xfrm>
        </p:spPr>
        <p:txBody>
          <a:bodyPr>
            <a:normAutofit/>
          </a:bodyPr>
          <a:lstStyle/>
          <a:p>
            <a:r>
              <a:rPr lang="lt-LT" sz="24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Depresija: «Nėra išeities! Abejingumas. “</a:t>
            </a:r>
          </a:p>
          <a:p>
            <a:r>
              <a:rPr lang="lt-LT" sz="24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Priėmimas: "Kažkaip reikia su tuo gyventi .... ir pasiruošti paskutinei kelionei"</a:t>
            </a:r>
            <a:endParaRPr lang="lv-LV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https://ravshanfikr.tj/images/sampledata/212614646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333750" cy="256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107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Paruoš</a:t>
            </a:r>
            <a:r>
              <a:rPr lang="lt-LT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ęs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išvykti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Raimonds\Desktop\5 Praktiskie\Gatavs aiziet lai dzīvotu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34038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085184"/>
            <a:ext cx="223224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9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Laiškas išgyvenusiems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600200"/>
            <a:ext cx="8280920" cy="676672"/>
          </a:xfrm>
        </p:spPr>
        <p:txBody>
          <a:bodyPr>
            <a:norm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Kokiose situacijose laiškas gali būti naudingas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7560840" cy="4131067"/>
          </a:xfrm>
        </p:spPr>
      </p:pic>
    </p:spTree>
    <p:extLst>
      <p:ext uri="{BB962C8B-B14F-4D97-AF65-F5344CB8AC3E}">
        <p14:creationId xmlns:p14="http://schemas.microsoft.com/office/powerpoint/2010/main" val="1309437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Laiškas išgyvenusiems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8219256" cy="648072"/>
          </a:xfrm>
        </p:spPr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Kokius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nurodymus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palikti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artimiesiems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25552"/>
            <a:ext cx="7680854" cy="4032448"/>
          </a:xfrm>
        </p:spPr>
      </p:pic>
    </p:spTree>
    <p:extLst>
      <p:ext uri="{BB962C8B-B14F-4D97-AF65-F5344CB8AC3E}">
        <p14:creationId xmlns:p14="http://schemas.microsoft.com/office/powerpoint/2010/main" val="233251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Laiškas išgyvenusiems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27984" cy="5257800"/>
          </a:xfrm>
        </p:spPr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Laidotuvių užsakymai.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Žmonių, kuriuos norėtumėte pakviesti į laidotuves, sąrašas ir jų telefono numeriai.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Kur vyks ceremonija, laidotuvių puota.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Mylimos gėlės, muzika, drabužiai.</a:t>
            </a:r>
            <a:endParaRPr lang="lv-LV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00808"/>
            <a:ext cx="4518317" cy="3384376"/>
          </a:xfrm>
        </p:spPr>
      </p:pic>
    </p:spTree>
    <p:extLst>
      <p:ext uri="{BB962C8B-B14F-4D97-AF65-F5344CB8AC3E}">
        <p14:creationId xmlns:p14="http://schemas.microsoft.com/office/powerpoint/2010/main" val="286874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Laiškas «Jei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…»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716016" cy="5257800"/>
          </a:xfrm>
        </p:spPr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Nelaimingas atsitikimas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Liga, koma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Atminties praradimas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Kokių dar gali būti atvejų?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3970171" cy="2448272"/>
          </a:xfrm>
        </p:spPr>
      </p:pic>
      <p:pic>
        <p:nvPicPr>
          <p:cNvPr id="1026" name="Picture 2" descr="C:\Users\Raimonds\Desktop\Downloads\diktofons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988840"/>
            <a:ext cx="340281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306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Ką daryti su nuotraukomis, asmeniniais dalykais?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Paprastos (popierinės) nuotraukos</a:t>
            </a:r>
          </a:p>
          <a:p>
            <a:r>
              <a:rPr lang="lt-L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</a:t>
            </a:r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Kur?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Kada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80" y="3140968"/>
            <a:ext cx="4967707" cy="3308570"/>
          </a:xfrm>
        </p:spPr>
      </p:pic>
    </p:spTree>
    <p:extLst>
      <p:ext uri="{BB962C8B-B14F-4D97-AF65-F5344CB8AC3E}">
        <p14:creationId xmlns:p14="http://schemas.microsoft.com/office/powerpoint/2010/main" val="180924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Ką daryti su nuotraukomis, asmeniniais dalykais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853136"/>
          </a:xfrm>
        </p:spPr>
        <p:txBody>
          <a:bodyPr/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Skaitmeninės nuotraukos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05 Tēma gatavs Aiziet\5 Praktiskie\Fotogr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0" y="2276872"/>
            <a:ext cx="8208912" cy="430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52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Kiti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da</a:t>
            </a:r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iktai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- </a:t>
            </a:r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ką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daryti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8748464" cy="1756792"/>
          </a:xfrm>
        </p:spPr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Knygos namų bibliotekoje.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Nereikalingi dalykai, apsunkinantys kasdienybę.</a:t>
            </a:r>
          </a:p>
          <a:p>
            <a:r>
              <a:rPr lang="lt-L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Ką daryti?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Raimonds\Desktop\Downloads\Lietas Grāmatas atstā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3521968" cy="26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imonds\Desktop\Downloads\Lietas atstā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07080"/>
            <a:ext cx="4382918" cy="259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4384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727</Words>
  <Application>Microsoft Office PowerPoint</Application>
  <PresentationFormat>On-screen Show (4:3)</PresentationFormat>
  <Paragraphs>151</Paragraphs>
  <Slides>29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Book Antiqua</vt:lpstr>
      <vt:lpstr>Calibri</vt:lpstr>
      <vt:lpstr>Lucida Sans</vt:lpstr>
      <vt:lpstr>Roboto</vt:lpstr>
      <vt:lpstr>Times New Roman</vt:lpstr>
      <vt:lpstr>Wingdings</vt:lpstr>
      <vt:lpstr>Wingdings 2</vt:lpstr>
      <vt:lpstr>Wingdings 3</vt:lpstr>
      <vt:lpstr>Apex</vt:lpstr>
      <vt:lpstr>ParuošĘS išvykti Praktiniai aspektai arba kaip valdyti ateitį</vt:lpstr>
      <vt:lpstr>Nepatogūs klausimai visiems</vt:lpstr>
      <vt:lpstr>Laiškas išgyvenusiems</vt:lpstr>
      <vt:lpstr>Laiškas išgyvenusiems</vt:lpstr>
      <vt:lpstr>Laiškas išgyvenusiems </vt:lpstr>
      <vt:lpstr>Laiškas «Jei…»</vt:lpstr>
      <vt:lpstr>Ką daryti su nuotraukomis, asmeniniais dalykais?</vt:lpstr>
      <vt:lpstr>Ką daryti su nuotraukomis, asmeniniais dalykais?</vt:lpstr>
      <vt:lpstr>Kiti daiktai - ką daryti?</vt:lpstr>
      <vt:lpstr>Ką daryti su nereikalingais, daiktais?</vt:lpstr>
      <vt:lpstr>Paveldėjimas, Valia</vt:lpstr>
      <vt:lpstr>Kur praleisti likusį gyvenimą?</vt:lpstr>
      <vt:lpstr>Kur praleisti likusį gyvenimą? </vt:lpstr>
      <vt:lpstr>Kur praleisti likusį gyvenimą?  </vt:lpstr>
      <vt:lpstr>Kur praleisti likusį gyvenimą?  </vt:lpstr>
      <vt:lpstr>Kur praleisti likusį gyvenimą?  </vt:lpstr>
      <vt:lpstr>Kaip norėtumėte išeiti?</vt:lpstr>
      <vt:lpstr>Paskutinis noras</vt:lpstr>
      <vt:lpstr>Paskutinis noras</vt:lpstr>
      <vt:lpstr>Ceremonija. Laidotuvės</vt:lpstr>
      <vt:lpstr>Ceremonija.Kremavimas </vt:lpstr>
      <vt:lpstr>Atsisveikinimas po laidotuvių. Laidotuvių valgis</vt:lpstr>
      <vt:lpstr>Lidotuvės. Latvijos tradicijos </vt:lpstr>
      <vt:lpstr>KARTOJIMUI</vt:lpstr>
      <vt:lpstr>Penkios gyvenimo išvados</vt:lpstr>
      <vt:lpstr>PowerPoint Presentation</vt:lpstr>
      <vt:lpstr>PALIEKA </vt:lpstr>
      <vt:lpstr>Penki psichologiniai gedulo ir mirties etapai</vt:lpstr>
      <vt:lpstr>Paruošęs išvykti!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Praktiskie aspekti jeb kā kontrolēt nākotni</dc:title>
  <dc:creator>Raimonds</dc:creator>
  <cp:lastModifiedBy>37069882668</cp:lastModifiedBy>
  <cp:revision>192</cp:revision>
  <dcterms:created xsi:type="dcterms:W3CDTF">2021-05-13T10:54:35Z</dcterms:created>
  <dcterms:modified xsi:type="dcterms:W3CDTF">2021-08-15T11:07:10Z</dcterms:modified>
</cp:coreProperties>
</file>