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2" r:id="rId4"/>
    <p:sldId id="264" r:id="rId5"/>
    <p:sldId id="266" r:id="rId6"/>
    <p:sldId id="270" r:id="rId7"/>
    <p:sldId id="2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34" autoAdjust="0"/>
  </p:normalViewPr>
  <p:slideViewPr>
    <p:cSldViewPr>
      <p:cViewPr varScale="1">
        <p:scale>
          <a:sx n="72" d="100"/>
          <a:sy n="72" d="100"/>
        </p:scale>
        <p:origin x="272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FBD66-010F-4DA5-83AE-A38E7A36EC96}" type="datetimeFigureOut">
              <a:rPr lang="en-US" smtClean="0"/>
              <a:t>8/1/2021</a:t>
            </a:fld>
            <a:endParaRPr lang="en-US"/>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1DB59-03E7-4774-892B-AFFE38068A46}" type="slidenum">
              <a:rPr lang="en-US" smtClean="0"/>
              <a:t>‹#›</a:t>
            </a:fld>
            <a:endParaRPr lang="en-US"/>
          </a:p>
        </p:txBody>
      </p:sp>
    </p:spTree>
    <p:extLst>
      <p:ext uri="{BB962C8B-B14F-4D97-AF65-F5344CB8AC3E}">
        <p14:creationId xmlns:p14="http://schemas.microsoft.com/office/powerpoint/2010/main" val="369505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Šioje temoje bus paliesta: žmogaus biologija, svarbiausi mirties aspektai, biologinė mirtis, kaip neišvengiama gyvenimo dalis, tai ką šiandien mokslininkai žino apie gyvenimo pabaigą ir procesą, kaip žmonės galvoja apie mirtį.</a:t>
            </a:r>
            <a:endParaRPr lang="en-US" dirty="0"/>
          </a:p>
        </p:txBody>
      </p:sp>
      <p:sp>
        <p:nvSpPr>
          <p:cNvPr id="4" name="Skaidrės numerio vietos rezervavimo ženklas 3"/>
          <p:cNvSpPr>
            <a:spLocks noGrp="1"/>
          </p:cNvSpPr>
          <p:nvPr>
            <p:ph type="sldNum" sz="quarter" idx="10"/>
          </p:nvPr>
        </p:nvSpPr>
        <p:spPr/>
        <p:txBody>
          <a:bodyPr/>
          <a:lstStyle/>
          <a:p>
            <a:fld id="{93B1DB59-03E7-4774-892B-AFFE38068A46}" type="slidenum">
              <a:rPr lang="en-US" smtClean="0"/>
              <a:t>1</a:t>
            </a:fld>
            <a:endParaRPr lang="en-US"/>
          </a:p>
        </p:txBody>
      </p:sp>
    </p:spTree>
    <p:extLst>
      <p:ext uri="{BB962C8B-B14F-4D97-AF65-F5344CB8AC3E}">
        <p14:creationId xmlns:p14="http://schemas.microsoft.com/office/powerpoint/2010/main" val="85724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228600" indent="-228600">
              <a:buAutoNum type="arabicPeriod"/>
            </a:pPr>
            <a:r>
              <a:rPr lang="lt-LT" dirty="0"/>
              <a:t>Pokalbis apie žmogaus biologiją turėtų prasidėti nuo pat pradžių: kiekvienas iš mūsų turi gyvenimo pradžią, kurią atnešė kitos žvaigždės. Šią biologijos sėklą praeities būtybės sąmoningai pasėjo su meile ir pagarba. To reikėjo, kad žmonės taptų dvasinėmis būtybėmis.</a:t>
            </a:r>
          </a:p>
          <a:p>
            <a:pPr marL="228600" indent="-228600">
              <a:buAutoNum type="arabicPeriod"/>
            </a:pPr>
            <a:r>
              <a:rPr lang="lt-LT" dirty="0"/>
              <a:t> Kartu su šia biologine sėkla gavome tam tikrą biomagnetinį krūvį ir kodą, kuris yra paslėptas DNR struktūroje. Mūsų DNR struktūroje yra daug nematomų kodų. Magnetinė DNR struktūra lemia mūsų buvimo Žemėje trukmę.</a:t>
            </a:r>
          </a:p>
          <a:p>
            <a:pPr marL="228600" indent="-228600">
              <a:buAutoNum type="arabicPeriod"/>
            </a:pPr>
            <a:r>
              <a:rPr lang="lt-LT" dirty="0"/>
              <a:t> Mūsų kūno biologinėje sistemoje yra ritminis pulso mechanizmas, kuris sinchronizuoja mūsų vidinį laikrodį taip, kad kiekviena žmogaus kūno ląstelė žinotų laiką. Tai yra biologinio laikrodžio reiškinys.</a:t>
            </a:r>
          </a:p>
          <a:p>
            <a:pPr marL="228600" indent="-228600">
              <a:buAutoNum type="arabicPeriod"/>
            </a:pPr>
            <a:r>
              <a:rPr lang="lt-LT" dirty="0"/>
              <a:t> Pakalbėkime apie pasirinkimą, nes tai labai svarbu. Ar žinojai, kad žmogus gali rinktis būsimus įvykius nuo pat vaikystės? Tai susiję ne tik su mūsų biologija, bet ir su gyvenimu. Mūsų smegenyse atspausdinta engrama, sukurianti atminties struktūrą, o reikšmingus įvykius dažniausiai prisimename tik todėl, kad jie mums labai svarbūs.</a:t>
            </a:r>
          </a:p>
          <a:p>
            <a:pPr marL="228600" indent="-228600">
              <a:buAutoNum type="arabicPeriod"/>
            </a:pPr>
            <a:r>
              <a:rPr lang="lt-LT" dirty="0"/>
              <a:t> Pakalbėkime apie šešis gydymo tipus. Kalbėsime apie gydymą iš šalies, kai žmogus pasveiksta padėdamas kitiems. Pradėkime nuo aukščiausios energijos formos ir eikime link žemiausios, kuri praeityje praėjo pro mus. Jie visi tinka tam tikrose situacijose.</a:t>
            </a:r>
            <a:endParaRPr lang="en-US" dirty="0"/>
          </a:p>
        </p:txBody>
      </p:sp>
      <p:sp>
        <p:nvSpPr>
          <p:cNvPr id="4" name="Skaidrės numerio vietos rezervavimo ženklas 3"/>
          <p:cNvSpPr>
            <a:spLocks noGrp="1"/>
          </p:cNvSpPr>
          <p:nvPr>
            <p:ph type="sldNum" sz="quarter" idx="10"/>
          </p:nvPr>
        </p:nvSpPr>
        <p:spPr/>
        <p:txBody>
          <a:bodyPr/>
          <a:lstStyle/>
          <a:p>
            <a:fld id="{93B1DB59-03E7-4774-892B-AFFE38068A46}" type="slidenum">
              <a:rPr lang="en-US" smtClean="0"/>
              <a:t>2</a:t>
            </a:fld>
            <a:endParaRPr lang="en-US"/>
          </a:p>
        </p:txBody>
      </p:sp>
    </p:spTree>
    <p:extLst>
      <p:ext uri="{BB962C8B-B14F-4D97-AF65-F5344CB8AC3E}">
        <p14:creationId xmlns:p14="http://schemas.microsoft.com/office/powerpoint/2010/main" val="21163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lvl="0" fontAlgn="base"/>
            <a:r>
              <a:rPr lang="lt-LT" b="0" dirty="0"/>
              <a:t>1. Biologinės mirties priežastys</a:t>
            </a:r>
            <a:r>
              <a:rPr lang="en-US" b="0" dirty="0"/>
              <a:t>:</a:t>
            </a:r>
            <a:r>
              <a:rPr lang="lt-LT" b="0" dirty="0"/>
              <a:t> gausus ir staigus kraujo netekimas; gyvybei svarbių organų suspaudimas ir drebėjimas; asfiksija su įsiurbtu krauju; šoko būsena; embolija. Antrinės priežastys: infekcinės ligos; organizmo infekcija; neužkrečiamosios ligos.</a:t>
            </a:r>
          </a:p>
          <a:p>
            <a:pPr lvl="0" fontAlgn="base"/>
            <a:r>
              <a:rPr lang="lt-LT" b="0" dirty="0"/>
              <a:t>2. Širdies veiklos ir kvėpavimo nebuvimas; Širdis aktyvi - ilgiau nei 30 minučių; Nereaguoja į šviesą ir trūksta ragenos reflekso. Nosies spalva pakitusi.</a:t>
            </a:r>
          </a:p>
          <a:p>
            <a:pPr lvl="0" fontAlgn="base"/>
            <a:r>
              <a:rPr lang="lt-LT" b="0" dirty="0"/>
              <a:t>3. Etapai - išankstinė sąlyga - dalinis ar visiškas sąmonės praradimas. Blyški oda, silpnai jaučiamas pulsas arterijose, slėgis nukrenta iki nulio. Terminalo pauzė yra tarpinis etapas tarp gyvenimo ir mirties. Jei šiame etape nėra reanimacijos priemonių, neišvengiama mirties. Agonija - smegenys nustoja reguliuoti kūno funkcionavimą ir gyvenimo procesus.</a:t>
            </a:r>
          </a:p>
          <a:p>
            <a:pPr lvl="0" fontAlgn="base"/>
            <a:r>
              <a:rPr lang="lt-LT" b="0" dirty="0"/>
              <a:t>4. Rūšies apibrėžimas apima pagrindinių veiksnių, sukėlusių mirtį, nustatymą ir bendrą poveikį organizmui bei kilmei. Smurtinė ir neliečiama (nesmurtinė) mirtis.</a:t>
            </a:r>
          </a:p>
          <a:p>
            <a:pPr lvl="0" fontAlgn="base"/>
            <a:r>
              <a:rPr lang="lt-LT" b="0" dirty="0"/>
              <a:t>5. Biologinę mirtį sukelia: širdies veikla, centrinės nervų sistemos funkcijos ir kvėpavimas. Sugrįžus gyvybiškai svarbiems kūno procesams, tai vadinama klinikine mirtimi. Tai gali būti dėl stipraus kraujavimo, ūmaus apsinuodijimo, skendimo, elektros sužalojimų ar refleksinio širdies nepakankamumo.</a:t>
            </a:r>
            <a:endParaRPr lang="en-US" sz="1200" b="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93B1DB59-03E7-4774-892B-AFFE38068A46}" type="slidenum">
              <a:rPr lang="en-US" smtClean="0"/>
              <a:t>3</a:t>
            </a:fld>
            <a:endParaRPr lang="en-US"/>
          </a:p>
        </p:txBody>
      </p:sp>
    </p:spTree>
    <p:extLst>
      <p:ext uri="{BB962C8B-B14F-4D97-AF65-F5344CB8AC3E}">
        <p14:creationId xmlns:p14="http://schemas.microsoft.com/office/powerpoint/2010/main" val="21163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buNone/>
            </a:pPr>
            <a:r>
              <a:rPr lang="lt-LT" b="0" i="0" dirty="0">
                <a:solidFill>
                  <a:srgbClr val="000000"/>
                </a:solidFill>
                <a:effectLst/>
                <a:latin typeface="Roboto"/>
              </a:rPr>
              <a:t>Neigiamas patirties vaizdas yra praradimas, nebuvimas ir išsiskyrimas, o teigiamas vaizdas - atsikratyti gyvenimo ir amžinybės sunkumų, susitikti su Dievu.</a:t>
            </a:r>
          </a:p>
          <a:p>
            <a:pPr marL="0" indent="0">
              <a:buNone/>
            </a:pPr>
            <a:endParaRPr lang="lt-LT" b="0" i="0" dirty="0">
              <a:solidFill>
                <a:srgbClr val="000000"/>
              </a:solidFill>
              <a:effectLst/>
              <a:latin typeface="Roboto"/>
            </a:endParaRPr>
          </a:p>
          <a:p>
            <a:pPr marL="0" indent="0">
              <a:buNone/>
            </a:pPr>
            <a:r>
              <a:rPr lang="lt-LT" b="0" i="0" dirty="0">
                <a:solidFill>
                  <a:srgbClr val="000000"/>
                </a:solidFill>
                <a:effectLst/>
                <a:latin typeface="Roboto"/>
              </a:rPr>
              <a:t>Daugumai slaugytojų labiausiai nerimą keliančios mintys apie galimą jų mirtį yra išsiskyrimas, mirties skausmas, baimė, netikrumas ir apie galimą artimųjų mirtį yra išsiskyrimas, netektis, skausmas dėl mirties.</a:t>
            </a:r>
          </a:p>
          <a:p>
            <a:pPr marL="0" indent="0">
              <a:buNone/>
            </a:pPr>
            <a:endParaRPr lang="lt-LT" b="0" i="0" dirty="0">
              <a:solidFill>
                <a:srgbClr val="000000"/>
              </a:solidFill>
              <a:effectLst/>
              <a:latin typeface="Roboto"/>
            </a:endParaRPr>
          </a:p>
          <a:p>
            <a:pPr marL="0" indent="0">
              <a:buNone/>
            </a:pPr>
            <a:r>
              <a:rPr lang="lt-LT" b="0" i="0" dirty="0">
                <a:solidFill>
                  <a:srgbClr val="000000"/>
                </a:solidFill>
                <a:effectLst/>
                <a:latin typeface="Roboto"/>
              </a:rPr>
              <a:t>Dauguma slaugytojų turi problemų dėl mirštančio paciento: jiems sunku psichologiškai, fiziškai ir psichiškai. Mirštantys pacientai slaugantiems sukelia fizinius simptomus: nemigą, valgymo sutrikimus, bendruosius negalavimus visame kūne. Fiziniai simptomai, kuriuos sukelia rūpinimasis mirštančiais pacientais, yra: nemiga, skausmas ir negalėjimas judėti, bendras negalavimas, valgymo sutrikimai (nevalgymas, pykinimas, vėmimas) ir pasunkėjęs kvėpavimas (kosulys, dusulys) ir kt. Psichologinė patirtis, kurią sukelia rūpinimasis mirštančiais pacientais, apima stresą, nerimą ir baimę bei vienišumo jausmą.</a:t>
            </a:r>
          </a:p>
          <a:p>
            <a:pPr marL="0" indent="0">
              <a:buNone/>
            </a:pPr>
            <a:r>
              <a:rPr lang="lt-LT" b="0" i="0" dirty="0">
                <a:solidFill>
                  <a:srgbClr val="000000"/>
                </a:solidFill>
                <a:effectLst/>
                <a:latin typeface="Roboto"/>
              </a:rPr>
              <a:t> </a:t>
            </a:r>
          </a:p>
          <a:p>
            <a:pPr marL="0" indent="0">
              <a:buNone/>
            </a:pPr>
            <a:r>
              <a:rPr lang="lt-LT" b="0" i="0" dirty="0">
                <a:solidFill>
                  <a:srgbClr val="000000"/>
                </a:solidFill>
                <a:effectLst/>
                <a:latin typeface="Roboto"/>
              </a:rPr>
              <a:t>Matydamos mirštančius pacientus, slaugytojos naudoja nerimo malšinimo būdus: labiau rūpinasi savo ir artimųjų sveikata, geria stiprią kavą ar arbatą, miega ir pasyviai atsipalaiduoja.</a:t>
            </a:r>
            <a:endParaRPr lang="lt-LT" dirty="0"/>
          </a:p>
        </p:txBody>
      </p:sp>
      <p:sp>
        <p:nvSpPr>
          <p:cNvPr id="4" name="Skaidrės numerio vietos rezervavimo ženklas 3"/>
          <p:cNvSpPr>
            <a:spLocks noGrp="1"/>
          </p:cNvSpPr>
          <p:nvPr>
            <p:ph type="sldNum" sz="quarter" idx="10"/>
          </p:nvPr>
        </p:nvSpPr>
        <p:spPr/>
        <p:txBody>
          <a:bodyPr/>
          <a:lstStyle/>
          <a:p>
            <a:fld id="{93B1DB59-03E7-4774-892B-AFFE38068A46}" type="slidenum">
              <a:rPr lang="en-US" smtClean="0"/>
              <a:t>4</a:t>
            </a:fld>
            <a:endParaRPr lang="en-US"/>
          </a:p>
        </p:txBody>
      </p:sp>
    </p:spTree>
    <p:extLst>
      <p:ext uri="{BB962C8B-B14F-4D97-AF65-F5344CB8AC3E}">
        <p14:creationId xmlns:p14="http://schemas.microsoft.com/office/powerpoint/2010/main" val="21163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Mirštantys žmonės palaipsniui ir tam tikra tvarka praranda savo norus, taip pat jutimo organų funkcijas: pirmiausia praeina alkis, tada troškulio jausmas. Tada kalba ir regėjimas dingsta. Paskutinis dalykas, kurį žmogus praranda prieš mirtį, yra girdėjimas ir lietimas.</a:t>
            </a:r>
          </a:p>
          <a:p>
            <a:r>
              <a:rPr lang="lt-LT" dirty="0"/>
              <a:t>Gali atrodyti, kad sergantis žmogus labai kenčia. Bet, kaip sako gydytojai, tai visai netinka pačiam pacientui. Tyrėjai teigia, kad šis garsas, kurį visi žino kaip mirties barškėjimą, nesukelia nepatogumų pačiam pacientui.</a:t>
            </a:r>
          </a:p>
          <a:p>
            <a:r>
              <a:rPr lang="lt-LT" dirty="0"/>
              <a:t> </a:t>
            </a:r>
          </a:p>
          <a:p>
            <a:r>
              <a:rPr lang="lt-LT" dirty="0"/>
              <a:t>Paskutinėmis gyvenimo valandomis ir dienomis pacientai dažniausiai būna be sąmonės arba nesiorientuoja erdvėje ir laike, todėl neįmanoma tiksliai žinoti, ar žmogus kenčia, ar ne.</a:t>
            </a:r>
          </a:p>
          <a:p>
            <a:r>
              <a:rPr lang="lt-LT" dirty="0"/>
              <a:t>Kai smegenyse prasideda mirimo procesai, tam tikros sritys gali būti sužadintos. Viena iš tų sričių yra sritis, atsakinga už regėjimą, - paaiškina tyrėjas. - Ir būtent šią akimirką žmonės pradeda matyti šviesą.</a:t>
            </a:r>
          </a:p>
          <a:p>
            <a:r>
              <a:rPr lang="lt-LT" dirty="0"/>
              <a:t>Mirštantis pacientas teigė turėjęs svajonių ar vizijų. Tačiau šios svajonės suvokiamos skirtingai, o ne kaip įprastos svajonės. Jie yra aiškesni ir realistiškesni. Sapnas prieš mirtį gali būti toks ryškus ir apčiuopiamas, kad, atrodo, netgi pažadina žmogų. </a:t>
            </a:r>
            <a:r>
              <a:rPr lang="lt-LT"/>
              <a:t>Taigi mirtį dažnai galima suvokti kaip pažadinantį tikrovę.</a:t>
            </a:r>
            <a:endParaRPr lang="en-US" dirty="0"/>
          </a:p>
        </p:txBody>
      </p:sp>
      <p:sp>
        <p:nvSpPr>
          <p:cNvPr id="4" name="Skaidrės numerio vietos rezervavimo ženklas 3"/>
          <p:cNvSpPr>
            <a:spLocks noGrp="1"/>
          </p:cNvSpPr>
          <p:nvPr>
            <p:ph type="sldNum" sz="quarter" idx="10"/>
          </p:nvPr>
        </p:nvSpPr>
        <p:spPr/>
        <p:txBody>
          <a:bodyPr/>
          <a:lstStyle/>
          <a:p>
            <a:fld id="{93B1DB59-03E7-4774-892B-AFFE38068A46}" type="slidenum">
              <a:rPr lang="en-US" smtClean="0"/>
              <a:t>5</a:t>
            </a:fld>
            <a:endParaRPr lang="en-US"/>
          </a:p>
        </p:txBody>
      </p:sp>
    </p:spTree>
    <p:extLst>
      <p:ext uri="{BB962C8B-B14F-4D97-AF65-F5344CB8AC3E}">
        <p14:creationId xmlns:p14="http://schemas.microsoft.com/office/powerpoint/2010/main" val="21163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0" i="0" dirty="0">
                <a:solidFill>
                  <a:srgbClr val="000000"/>
                </a:solidFill>
                <a:effectLst/>
                <a:latin typeface="Roboto"/>
              </a:rPr>
              <a:t>1. Norint išvengti dvasinės krizės ir nevilties, būtina užmegzti teisingą moralinį ryšį su mirties faktu. Aštriai suvokdamas mirties neišvengiamumą ir savo gyvenimo ribotumą, žmogus pradeda vertinti ir branginti gyvenimą, patirdamas didesnę atsakomybę už kiekvieną praleistą dieną. Tik gyvendamas prasmingai, jis gali priimti mirtį taikiai ir oriai. Kita vertus, žmogus, įprasminęs savo gyvenimą brangiais darbais, ilgai išlieka gyvųjų atmintyje.</a:t>
            </a:r>
          </a:p>
          <a:p>
            <a:r>
              <a:rPr lang="lt-LT" b="0" i="0" dirty="0">
                <a:solidFill>
                  <a:srgbClr val="000000"/>
                </a:solidFill>
                <a:effectLst/>
                <a:latin typeface="Roboto"/>
              </a:rPr>
              <a:t>2. Mirtis turi atitikti žmogaus didybę. Tik tokia mirtis gali būti vienijanti jėga. Graži mirtis ateis, kai žmogui nutilus kalbės jo geri darbai. Tik jie turi išliekamąją vertę. Šiandien žmonija labiausiai pamiršo gailestingumą, ir tai yra dvasingo žmogaus gimimo pradžią. Žmogus, kuris skubėjo kurti ir tuo pačiu paskatino kitus šiame žygyje, kupinas geranoriškumo ir pagarbos pasauliui, nusipelno gražios mirties.</a:t>
            </a:r>
          </a:p>
          <a:p>
            <a:r>
              <a:rPr lang="lt-LT" b="0" i="0" dirty="0">
                <a:solidFill>
                  <a:srgbClr val="000000"/>
                </a:solidFill>
                <a:effectLst/>
                <a:latin typeface="Roboto"/>
              </a:rPr>
              <a:t>3. Turėjimu pagrįstas saugumo jausmas neišvengiamai kelia baimę prarasti savo turtą. Galbūt mums pavyktų neprisirišti prie turto ir nebijoti jo prarasti. Bet kaip elgtis praradus baimę - mirties baimę? Ar pagyvenę žmonės ir ligoniai bijo mirti? Ar visi jaučia mirties baimę? Ar žinojimas, kad mums lemta mirti, persekioja mus visą gyvenimą? Ar artėjant gyvenimo slenksčiui - senatvei ar ligai, mirties baimė tampa vis stipresnė ir aiškesnė?</a:t>
            </a:r>
          </a:p>
          <a:p>
            <a:r>
              <a:rPr lang="lt-LT" b="0" i="0" dirty="0">
                <a:solidFill>
                  <a:srgbClr val="000000"/>
                </a:solidFill>
                <a:effectLst/>
                <a:latin typeface="Roboto"/>
              </a:rPr>
              <a:t>4. Mirties procesas tampa bręstančia patirtimi tik tuo atveju, jei žmogus, išsivadavęs iš depresijos, savo mirties faktą priima atsistatydindamas, tikėdamasis ar kaip nors kitaip su tuo susitaikęs:</a:t>
            </a:r>
          </a:p>
          <a:p>
            <a:r>
              <a:rPr lang="lt-LT" b="0" i="0" dirty="0">
                <a:solidFill>
                  <a:srgbClr val="000000"/>
                </a:solidFill>
                <a:effectLst/>
                <a:latin typeface="Roboto"/>
              </a:rPr>
              <a:t>nenoras suvokti ir izoliuotis -Kai sužino, kad nėra vilties pasveikti, pacientas paprastai atsiriboja nuo tiesos ir nenori galvoti apie mirtį.</a:t>
            </a:r>
          </a:p>
          <a:p>
            <a:r>
              <a:rPr lang="lt-LT" b="0" i="0" dirty="0">
                <a:solidFill>
                  <a:srgbClr val="000000"/>
                </a:solidFill>
                <a:effectLst/>
                <a:latin typeface="Roboto"/>
              </a:rPr>
              <a:t>Pyktis - kyla klausimas: kodėl aš? Piktas pacientas išsilieja pyktį ant aplinkinių. Reikia toleruoti tiek pagrįstą, tiek nepagrįstą mirštančiojo pyktį.</a:t>
            </a:r>
          </a:p>
          <a:p>
            <a:r>
              <a:rPr lang="lt-LT" b="0" i="0" dirty="0">
                <a:solidFill>
                  <a:srgbClr val="000000"/>
                </a:solidFill>
                <a:effectLst/>
                <a:latin typeface="Roboto"/>
              </a:rPr>
              <a:t>Derybos - tai savotiškos derybos su likimu ar su Dievu - žmogus žada iškęsti viską, kad tik pamatytų ar patirtų vieną ar kitą įvykį. Tokiais veiksmais bandoma atidėti mirtį.</a:t>
            </a:r>
          </a:p>
          <a:p>
            <a:r>
              <a:rPr lang="lt-LT" b="0" i="0" dirty="0">
                <a:solidFill>
                  <a:srgbClr val="000000"/>
                </a:solidFill>
                <a:effectLst/>
                <a:latin typeface="Roboto"/>
              </a:rPr>
              <a:t>Depresija</a:t>
            </a:r>
            <a:r>
              <a:rPr lang="en-US" b="0" i="0" dirty="0">
                <a:solidFill>
                  <a:srgbClr val="000000"/>
                </a:solidFill>
                <a:effectLst/>
                <a:latin typeface="Roboto"/>
              </a:rPr>
              <a:t>-</a:t>
            </a:r>
            <a:r>
              <a:rPr lang="lt-LT" b="0" i="0" dirty="0">
                <a:solidFill>
                  <a:srgbClr val="000000"/>
                </a:solidFill>
                <a:effectLst/>
                <a:latin typeface="Roboto"/>
              </a:rPr>
              <a:t> šioje fazėje jau galvojama apie mirtį, tai yra skausmingas pasirengimas palikti šį pasaulį. Dažnai paciento liga sukelia finansinių problemų jo šeimai. Jei mama serga, kažkas turi rūpintis vaikais. Žmogus pasineria į depresiją. Mirštantį žmogų slegia ir tai, kad jis supranta, kad ne viską padarė savo gyvenime.</a:t>
            </a:r>
          </a:p>
          <a:p>
            <a:r>
              <a:rPr lang="lt-LT" b="0" i="0" dirty="0">
                <a:solidFill>
                  <a:srgbClr val="000000"/>
                </a:solidFill>
                <a:effectLst/>
                <a:latin typeface="Roboto"/>
              </a:rPr>
              <a:t>Sutikimas - žmogui beveik nebelieka jausmų, ateina ramybė, atrodo, kad jis nutolęs nuo išorinio pasaulio: jo nedomina naujienos, jis neturi apie ką kalbėti, daugiau bendrauja gestais nei žodžiais.</a:t>
            </a:r>
            <a:endParaRPr lang="en-US" dirty="0"/>
          </a:p>
        </p:txBody>
      </p:sp>
      <p:sp>
        <p:nvSpPr>
          <p:cNvPr id="4" name="Skaidrės numerio vietos rezervavimo ženklas 3"/>
          <p:cNvSpPr>
            <a:spLocks noGrp="1"/>
          </p:cNvSpPr>
          <p:nvPr>
            <p:ph type="sldNum" sz="quarter" idx="10"/>
          </p:nvPr>
        </p:nvSpPr>
        <p:spPr/>
        <p:txBody>
          <a:bodyPr/>
          <a:lstStyle/>
          <a:p>
            <a:fld id="{93B1DB59-03E7-4774-892B-AFFE38068A46}" type="slidenum">
              <a:rPr lang="en-US" smtClean="0"/>
              <a:t>6</a:t>
            </a:fld>
            <a:endParaRPr lang="en-US"/>
          </a:p>
        </p:txBody>
      </p:sp>
    </p:spTree>
    <p:extLst>
      <p:ext uri="{BB962C8B-B14F-4D97-AF65-F5344CB8AC3E}">
        <p14:creationId xmlns:p14="http://schemas.microsoft.com/office/powerpoint/2010/main" val="378376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endParaRPr lang="en-US"/>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46C6205D-AC1B-421C-8ED4-52BFB831125C}" type="datetimeFigureOut">
              <a:rPr lang="en-US" smtClean="0"/>
              <a:t>8/1/2021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42518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46C6205D-AC1B-421C-8ED4-52BFB831125C}" type="datetimeFigureOut">
              <a:rPr lang="en-US" smtClean="0"/>
              <a:t>8/1/2021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219177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46C6205D-AC1B-421C-8ED4-52BFB831125C}" type="datetimeFigureOut">
              <a:rPr lang="en-US" smtClean="0"/>
              <a:t>8/1/2021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129524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46C6205D-AC1B-421C-8ED4-52BFB831125C}" type="datetimeFigureOut">
              <a:rPr lang="en-US" smtClean="0"/>
              <a:t>8/1/2021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84946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endParaRPr lang="en-US"/>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46C6205D-AC1B-421C-8ED4-52BFB831125C}" type="datetimeFigureOut">
              <a:rPr lang="en-US" smtClean="0"/>
              <a:t>8/1/2021</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7992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46C6205D-AC1B-421C-8ED4-52BFB831125C}" type="datetimeFigureOut">
              <a:rPr lang="en-US" smtClean="0"/>
              <a:t>8/1/2021</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252939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endParaRPr lang="en-US"/>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46C6205D-AC1B-421C-8ED4-52BFB831125C}" type="datetimeFigureOut">
              <a:rPr lang="en-US" smtClean="0"/>
              <a:t>8/1/2021</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254909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46C6205D-AC1B-421C-8ED4-52BFB831125C}" type="datetimeFigureOut">
              <a:rPr lang="en-US" smtClean="0"/>
              <a:t>8/1/2021</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389682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6C6205D-AC1B-421C-8ED4-52BFB831125C}" type="datetimeFigureOut">
              <a:rPr lang="en-US" smtClean="0"/>
              <a:t>8/1/2021</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5159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endParaRPr lang="en-US"/>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C6205D-AC1B-421C-8ED4-52BFB831125C}" type="datetimeFigureOut">
              <a:rPr lang="en-US" smtClean="0"/>
              <a:t>8/1/2021</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297713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C6205D-AC1B-421C-8ED4-52BFB831125C}" type="datetimeFigureOut">
              <a:rPr lang="en-US" smtClean="0"/>
              <a:t>8/1/2021</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BB3BB752-88BE-4648-99A1-0D62C73C6857}" type="slidenum">
              <a:rPr lang="en-US" smtClean="0"/>
              <a:t>‹#›</a:t>
            </a:fld>
            <a:endParaRPr lang="en-US"/>
          </a:p>
        </p:txBody>
      </p:sp>
    </p:spTree>
    <p:extLst>
      <p:ext uri="{BB962C8B-B14F-4D97-AF65-F5344CB8AC3E}">
        <p14:creationId xmlns:p14="http://schemas.microsoft.com/office/powerpoint/2010/main" val="23408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6205D-AC1B-421C-8ED4-52BFB831125C}" type="datetimeFigureOut">
              <a:rPr lang="en-US" smtClean="0"/>
              <a:t>8/1/2021</a:t>
            </a:fld>
            <a:endParaRPr lang="en-US"/>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BB752-88BE-4648-99A1-0D62C73C6857}" type="slidenum">
              <a:rPr lang="en-US" smtClean="0"/>
              <a:t>‹#›</a:t>
            </a:fld>
            <a:endParaRPr lang="en-US"/>
          </a:p>
        </p:txBody>
      </p:sp>
    </p:spTree>
    <p:extLst>
      <p:ext uri="{BB962C8B-B14F-4D97-AF65-F5344CB8AC3E}">
        <p14:creationId xmlns:p14="http://schemas.microsoft.com/office/powerpoint/2010/main" val="120339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ls-info.ru/wp-content/uploads/2018/01/2018-01-16-kak-eto-umirat.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899592" y="188640"/>
            <a:ext cx="7772400" cy="1470025"/>
          </a:xfrm>
        </p:spPr>
        <p:txBody>
          <a:bodyPr>
            <a:normAutofit/>
          </a:bodyPr>
          <a:lstStyle/>
          <a:p>
            <a:r>
              <a:rPr lang="en-US" sz="2000" b="1" dirty="0">
                <a:latin typeface="Cambria" panose="02040503050406030204" pitchFamily="18" charset="0"/>
              </a:rPr>
              <a:t>PA</a:t>
            </a:r>
            <a:r>
              <a:rPr lang="lt-LT" sz="2000" b="1" dirty="0">
                <a:latin typeface="Cambria" panose="02040503050406030204" pitchFamily="18" charset="0"/>
              </a:rPr>
              <a:t>SI</a:t>
            </a:r>
            <a:r>
              <a:rPr lang="en-US" sz="2000" b="1" dirty="0">
                <a:latin typeface="Cambria" panose="02040503050406030204" pitchFamily="18" charset="0"/>
              </a:rPr>
              <a:t>RUOŠ</a:t>
            </a:r>
            <a:r>
              <a:rPr lang="lt-LT" sz="2000" b="1" dirty="0">
                <a:latin typeface="Cambria" panose="02040503050406030204" pitchFamily="18" charset="0"/>
              </a:rPr>
              <a:t>ĘS</a:t>
            </a:r>
            <a:r>
              <a:rPr lang="en-US" sz="2000" b="1" dirty="0">
                <a:latin typeface="Cambria" panose="02040503050406030204" pitchFamily="18" charset="0"/>
              </a:rPr>
              <a:t> </a:t>
            </a:r>
            <a:r>
              <a:rPr lang="lt-LT" sz="2000" b="1" dirty="0">
                <a:latin typeface="Cambria" panose="02040503050406030204" pitchFamily="18" charset="0"/>
              </a:rPr>
              <a:t>PALIKTI</a:t>
            </a:r>
            <a:r>
              <a:rPr lang="en-US" sz="2000" b="1" dirty="0">
                <a:latin typeface="Cambria" panose="02040503050406030204" pitchFamily="18" charset="0"/>
              </a:rPr>
              <a:t>.  BIOLOGINIAI ASPEKTAI</a:t>
            </a:r>
            <a:endParaRPr lang="en-US" b="1" dirty="0">
              <a:latin typeface="Cambria" panose="02040503050406030204" pitchFamily="18" charset="0"/>
            </a:endParaRPr>
          </a:p>
        </p:txBody>
      </p:sp>
      <p:sp>
        <p:nvSpPr>
          <p:cNvPr id="3" name="Antrinis pavadinimas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25622"/>
            <a:ext cx="5760640" cy="376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02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48274" y="-284684"/>
            <a:ext cx="3168352" cy="1656184"/>
          </a:xfrm>
        </p:spPr>
        <p:txBody>
          <a:bodyPr>
            <a:noAutofit/>
          </a:bodyPr>
          <a:lstStyle/>
          <a:p>
            <a:pPr algn="ct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r>
              <a:rPr lang="en-US" sz="3200" dirty="0">
                <a:latin typeface="Cambria" panose="02040503050406030204" pitchFamily="18" charset="0"/>
              </a:rPr>
              <a:t>ŽMOGAUS BIOLOGIJA</a:t>
            </a:r>
          </a:p>
        </p:txBody>
      </p:sp>
      <p:sp>
        <p:nvSpPr>
          <p:cNvPr id="3" name="Turinio vietos rezervavimo ženklas 2"/>
          <p:cNvSpPr>
            <a:spLocks noGrp="1"/>
          </p:cNvSpPr>
          <p:nvPr>
            <p:ph idx="1"/>
          </p:nvPr>
        </p:nvSpPr>
        <p:spPr>
          <a:xfrm>
            <a:off x="4032250" y="209450"/>
            <a:ext cx="5111750" cy="5853113"/>
          </a:xfrm>
        </p:spPr>
        <p:txBody>
          <a:bodyPr>
            <a:normAutofit/>
          </a:bodyPr>
          <a:lstStyle/>
          <a:p>
            <a:pPr marL="0" indent="0" algn="ctr">
              <a:buNone/>
            </a:pPr>
            <a:r>
              <a:rPr lang="en-US" sz="2400" b="1" dirty="0">
                <a:latin typeface="Cambria" panose="02040503050406030204" pitchFamily="18" charset="0"/>
              </a:rPr>
              <a:t>ŽMO</a:t>
            </a:r>
            <a:r>
              <a:rPr lang="lt-LT" sz="2400" b="1" dirty="0">
                <a:latin typeface="Cambria" panose="02040503050406030204" pitchFamily="18" charset="0"/>
              </a:rPr>
              <a:t>NIJA</a:t>
            </a:r>
            <a:r>
              <a:rPr lang="en-US" sz="2400" b="1" dirty="0">
                <a:latin typeface="Cambria" panose="02040503050406030204" pitchFamily="18" charset="0"/>
              </a:rPr>
              <a:t> LAUKIA NAUJŲ MOKSLINIŲ ATRADIMŲ</a:t>
            </a:r>
          </a:p>
        </p:txBody>
      </p:sp>
      <p:sp>
        <p:nvSpPr>
          <p:cNvPr id="4" name="Teksto vietos rezervavimo ženklas 3"/>
          <p:cNvSpPr>
            <a:spLocks noGrp="1"/>
          </p:cNvSpPr>
          <p:nvPr>
            <p:ph type="body" sz="half" idx="2"/>
          </p:nvPr>
        </p:nvSpPr>
        <p:spPr>
          <a:xfrm>
            <a:off x="467544" y="1371500"/>
            <a:ext cx="3008313" cy="4691063"/>
          </a:xfrm>
        </p:spPr>
        <p:txBody>
          <a:bodyPr>
            <a:noAutofit/>
          </a:bodyPr>
          <a:lstStyle/>
          <a:p>
            <a:r>
              <a:rPr lang="lt-LT" sz="2000" b="1" dirty="0">
                <a:latin typeface="Cambria" panose="02040503050406030204" pitchFamily="18" charset="0"/>
              </a:rPr>
              <a:t>Gyvybiškai svarbi žmogaus DNR kodų kilmė</a:t>
            </a:r>
          </a:p>
          <a:p>
            <a:r>
              <a:rPr lang="lt-LT" sz="2000" b="1" dirty="0">
                <a:latin typeface="Cambria" panose="02040503050406030204" pitchFamily="18" charset="0"/>
              </a:rPr>
              <a:t>Biologinio laikrodžio reiškinys</a:t>
            </a:r>
          </a:p>
          <a:p>
            <a:r>
              <a:rPr lang="lt-LT" sz="2000" b="1" dirty="0">
                <a:latin typeface="Cambria" panose="02040503050406030204" pitchFamily="18" charset="0"/>
              </a:rPr>
              <a:t>Laisvė rinktis būsimus įvykius</a:t>
            </a:r>
          </a:p>
          <a:p>
            <a:r>
              <a:rPr lang="lt-LT" sz="2000" b="1" dirty="0">
                <a:latin typeface="Cambria" panose="02040503050406030204" pitchFamily="18" charset="0"/>
              </a:rPr>
              <a:t>Šeši gydymo tipai:</a:t>
            </a:r>
          </a:p>
          <a:p>
            <a:r>
              <a:rPr lang="lt-LT" sz="2000" b="1" dirty="0">
                <a:latin typeface="Cambria" panose="02040503050406030204" pitchFamily="18" charset="0"/>
              </a:rPr>
              <a:t>gydomoji energija;</a:t>
            </a:r>
          </a:p>
          <a:p>
            <a:r>
              <a:rPr lang="lt-LT" sz="2000" b="1" dirty="0">
                <a:latin typeface="Cambria" panose="02040503050406030204" pitchFamily="18" charset="0"/>
              </a:rPr>
              <a:t>rankų uždėjimas;</a:t>
            </a:r>
          </a:p>
          <a:p>
            <a:r>
              <a:rPr lang="lt-LT" sz="2000" b="1" dirty="0">
                <a:latin typeface="Cambria" panose="02040503050406030204" pitchFamily="18" charset="0"/>
              </a:rPr>
              <a:t>gydymas gyvomis medžiagomis;</a:t>
            </a:r>
          </a:p>
          <a:p>
            <a:r>
              <a:rPr lang="lt-LT" sz="2000" b="1" dirty="0">
                <a:latin typeface="Cambria" panose="02040503050406030204" pitchFamily="18" charset="0"/>
              </a:rPr>
              <a:t>magnetai;</a:t>
            </a:r>
          </a:p>
          <a:p>
            <a:r>
              <a:rPr lang="lt-LT" sz="2000" b="1" dirty="0">
                <a:latin typeface="Cambria" panose="02040503050406030204" pitchFamily="18" charset="0"/>
              </a:rPr>
              <a:t>chemija;</a:t>
            </a:r>
          </a:p>
          <a:p>
            <a:r>
              <a:rPr lang="lt-LT" sz="2000" b="1" dirty="0">
                <a:latin typeface="Cambria" panose="02040503050406030204" pitchFamily="18" charset="0"/>
              </a:rPr>
              <a:t>chirurginė intervencija</a:t>
            </a:r>
            <a:r>
              <a:rPr lang="en-US" sz="1800" b="1" dirty="0">
                <a:latin typeface="Cambria" panose="02040503050406030204" pitchFamily="18" charset="0"/>
              </a:rPr>
              <a:t>. </a:t>
            </a:r>
          </a:p>
        </p:txBody>
      </p:sp>
      <p:pic>
        <p:nvPicPr>
          <p:cNvPr id="2050" name="Picture 2" descr="C:\Users\120724\Documents\DARBAI\BOČIAI\LAtvijos projektas\Ready to leave\Biologiniai aspektai(Temos pavadinimu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00" y="1628800"/>
            <a:ext cx="4978687"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36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188640"/>
            <a:ext cx="3168352" cy="720080"/>
          </a:xfrm>
        </p:spPr>
        <p:txBody>
          <a:bodyPr>
            <a:noAutofit/>
          </a:bodyPr>
          <a:lstStyle/>
          <a:p>
            <a:pPr algn="ct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r>
              <a:rPr lang="en-US" sz="2400" dirty="0">
                <a:latin typeface="Cambria" panose="02040503050406030204" pitchFamily="18" charset="0"/>
              </a:rPr>
              <a:t>PAGRINDINIAI BIOLOGINĖS MIRTIES ASPEKTAI</a:t>
            </a:r>
            <a:endParaRPr lang="en-US" sz="3200" dirty="0">
              <a:latin typeface="Cambria" panose="02040503050406030204" pitchFamily="18" charset="0"/>
            </a:endParaRPr>
          </a:p>
        </p:txBody>
      </p:sp>
      <p:sp>
        <p:nvSpPr>
          <p:cNvPr id="3" name="Turinio vietos rezervavimo ženklas 2"/>
          <p:cNvSpPr>
            <a:spLocks noGrp="1"/>
          </p:cNvSpPr>
          <p:nvPr>
            <p:ph idx="1"/>
          </p:nvPr>
        </p:nvSpPr>
        <p:spPr>
          <a:xfrm>
            <a:off x="4283968" y="260648"/>
            <a:ext cx="4860032" cy="5853113"/>
          </a:xfrm>
        </p:spPr>
        <p:txBody>
          <a:bodyPr>
            <a:normAutofit/>
          </a:bodyPr>
          <a:lstStyle/>
          <a:p>
            <a:pPr marL="0" indent="0" algn="ctr">
              <a:buNone/>
            </a:pPr>
            <a:endParaRPr lang="lt-LT" sz="2400" b="1" dirty="0">
              <a:latin typeface="Cambria" panose="02040503050406030204" pitchFamily="18" charset="0"/>
            </a:endParaRPr>
          </a:p>
          <a:p>
            <a:pPr marL="0" indent="0" algn="ctr">
              <a:buNone/>
            </a:pPr>
            <a:r>
              <a:rPr lang="en-US" sz="2400" b="1" dirty="0">
                <a:latin typeface="Cambria" panose="02040503050406030204" pitchFamily="18" charset="0"/>
              </a:rPr>
              <a:t>ŠVIESA TUNELIO GALE</a:t>
            </a:r>
          </a:p>
        </p:txBody>
      </p:sp>
      <p:sp>
        <p:nvSpPr>
          <p:cNvPr id="4" name="Teksto vietos rezervavimo ženklas 3"/>
          <p:cNvSpPr>
            <a:spLocks noGrp="1"/>
          </p:cNvSpPr>
          <p:nvPr>
            <p:ph type="body" sz="half" idx="2"/>
          </p:nvPr>
        </p:nvSpPr>
        <p:spPr>
          <a:xfrm>
            <a:off x="467544" y="1124744"/>
            <a:ext cx="3008313" cy="4937819"/>
          </a:xfrm>
        </p:spPr>
        <p:txBody>
          <a:bodyPr>
            <a:noAutofit/>
          </a:bodyPr>
          <a:lstStyle/>
          <a:p>
            <a:r>
              <a:rPr lang="lt-LT" sz="2000" b="1" dirty="0">
                <a:latin typeface="Cambria" panose="02040503050406030204" pitchFamily="18" charset="0"/>
              </a:rPr>
              <a:t>Biologinės mirties priežastys</a:t>
            </a:r>
          </a:p>
          <a:p>
            <a:r>
              <a:rPr lang="lt-LT" sz="2000" b="1" dirty="0">
                <a:latin typeface="Cambria" panose="02040503050406030204" pitchFamily="18" charset="0"/>
              </a:rPr>
              <a:t>Biologinės mirties žymės</a:t>
            </a:r>
          </a:p>
          <a:p>
            <a:r>
              <a:rPr lang="lt-LT" sz="2000" b="1" dirty="0">
                <a:latin typeface="Cambria" panose="02040503050406030204" pitchFamily="18" charset="0"/>
              </a:rPr>
              <a:t>Biologinės mirties požymiai:</a:t>
            </a:r>
          </a:p>
          <a:p>
            <a:r>
              <a:rPr lang="lt-LT" sz="2000" b="1" dirty="0">
                <a:latin typeface="Cambria" panose="02040503050406030204" pitchFamily="18" charset="0"/>
              </a:rPr>
              <a:t>Biologinės mirties stadijos</a:t>
            </a:r>
          </a:p>
          <a:p>
            <a:r>
              <a:rPr lang="lt-LT" sz="2000" b="1" dirty="0">
                <a:latin typeface="Cambria" panose="02040503050406030204" pitchFamily="18" charset="0"/>
              </a:rPr>
              <a:t>  Biologinės mirties rūšys</a:t>
            </a:r>
          </a:p>
          <a:p>
            <a:r>
              <a:rPr lang="lt-LT" sz="2000" b="1" dirty="0">
                <a:latin typeface="Cambria" panose="02040503050406030204" pitchFamily="18" charset="0"/>
              </a:rPr>
              <a:t>Klinikinė ir biologinė mirtis</a:t>
            </a:r>
            <a:endParaRPr lang="en-US" sz="2000" b="1" dirty="0">
              <a:latin typeface="Cambria" panose="020405030504060302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88840"/>
            <a:ext cx="4248472" cy="387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31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0"/>
            <a:ext cx="3168352" cy="1484784"/>
          </a:xfrm>
        </p:spPr>
        <p:txBody>
          <a:bodyPr>
            <a:noAutofit/>
          </a:bodyPr>
          <a:lstStyle/>
          <a:p>
            <a:pPr algn="ct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r>
              <a:rPr lang="lt-LT" sz="2800" dirty="0">
                <a:latin typeface="Cambria" panose="02040503050406030204" pitchFamily="18" charset="0"/>
              </a:rPr>
              <a:t>MIRTIS - neišvengiama gyvenimo dalis</a:t>
            </a:r>
            <a:endParaRPr lang="en-US" sz="2800" dirty="0">
              <a:latin typeface="Cambria" panose="02040503050406030204" pitchFamily="18" charset="0"/>
            </a:endParaRPr>
          </a:p>
        </p:txBody>
      </p:sp>
      <p:sp>
        <p:nvSpPr>
          <p:cNvPr id="3" name="Turinio vietos rezervavimo ženklas 2"/>
          <p:cNvSpPr>
            <a:spLocks noGrp="1"/>
          </p:cNvSpPr>
          <p:nvPr>
            <p:ph idx="1"/>
          </p:nvPr>
        </p:nvSpPr>
        <p:spPr>
          <a:xfrm>
            <a:off x="4032250" y="260648"/>
            <a:ext cx="5111750" cy="5853113"/>
          </a:xfrm>
        </p:spPr>
        <p:txBody>
          <a:bodyPr>
            <a:normAutofit/>
          </a:bodyPr>
          <a:lstStyle/>
          <a:p>
            <a:pPr marL="0" indent="0" algn="ctr">
              <a:buNone/>
            </a:pPr>
            <a:r>
              <a:rPr lang="lt-LT" sz="2400" b="1" dirty="0">
                <a:latin typeface="Cambria" panose="02040503050406030204" pitchFamily="18" charset="0"/>
              </a:rPr>
              <a:t>Paliatyviosios pagalbos pasiaukojantis darbas yra sunkus tiek fiziškai, tiek psichologiškai</a:t>
            </a:r>
          </a:p>
        </p:txBody>
      </p:sp>
      <p:sp>
        <p:nvSpPr>
          <p:cNvPr id="4" name="Teksto vietos rezervavimo ženklas 3"/>
          <p:cNvSpPr>
            <a:spLocks noGrp="1"/>
          </p:cNvSpPr>
          <p:nvPr>
            <p:ph type="body" sz="half" idx="2"/>
          </p:nvPr>
        </p:nvSpPr>
        <p:spPr>
          <a:xfrm>
            <a:off x="467544" y="1556792"/>
            <a:ext cx="3008313" cy="4505771"/>
          </a:xfrm>
        </p:spPr>
        <p:txBody>
          <a:bodyPr>
            <a:noAutofit/>
          </a:bodyPr>
          <a:lstStyle/>
          <a:p>
            <a:pPr>
              <a:spcBef>
                <a:spcPts val="0"/>
              </a:spcBef>
            </a:pPr>
            <a:r>
              <a:rPr lang="lt-LT" sz="2400" b="1" dirty="0">
                <a:latin typeface="Cambria" panose="02040503050406030204" pitchFamily="18" charset="0"/>
              </a:rPr>
              <a:t>Neigiamas ir teigiamas mirties įvaizdis;</a:t>
            </a:r>
          </a:p>
          <a:p>
            <a:pPr>
              <a:spcBef>
                <a:spcPts val="0"/>
              </a:spcBef>
            </a:pPr>
            <a:endParaRPr lang="lt-LT" sz="2400" b="1" dirty="0">
              <a:latin typeface="Cambria" panose="02040503050406030204" pitchFamily="18" charset="0"/>
            </a:endParaRPr>
          </a:p>
          <a:p>
            <a:pPr>
              <a:spcBef>
                <a:spcPts val="0"/>
              </a:spcBef>
            </a:pPr>
            <a:r>
              <a:rPr lang="lt-LT" sz="2400" b="1" dirty="0">
                <a:latin typeface="Cambria" panose="02040503050406030204" pitchFamily="18" charset="0"/>
              </a:rPr>
              <a:t>Slaugytojų mintys apie mirštančiųjų slaugymą;</a:t>
            </a:r>
          </a:p>
          <a:p>
            <a:pPr>
              <a:spcBef>
                <a:spcPts val="0"/>
              </a:spcBef>
            </a:pPr>
            <a:endParaRPr lang="lt-LT" sz="2400" b="1" dirty="0">
              <a:latin typeface="Cambria" panose="02040503050406030204" pitchFamily="18" charset="0"/>
            </a:endParaRPr>
          </a:p>
          <a:p>
            <a:pPr>
              <a:spcBef>
                <a:spcPts val="0"/>
              </a:spcBef>
            </a:pPr>
            <a:r>
              <a:rPr lang="lt-LT" sz="2400" b="1" dirty="0">
                <a:latin typeface="Cambria" panose="02040503050406030204" pitchFamily="18" charset="0"/>
              </a:rPr>
              <a:t>Mirštančio paciento priežiūros problemos;</a:t>
            </a:r>
          </a:p>
          <a:p>
            <a:pPr>
              <a:spcBef>
                <a:spcPts val="0"/>
              </a:spcBef>
            </a:pPr>
            <a:endParaRPr lang="lt-LT" sz="2400" b="1" dirty="0">
              <a:latin typeface="Cambria" panose="02040503050406030204" pitchFamily="18" charset="0"/>
            </a:endParaRPr>
          </a:p>
          <a:p>
            <a:pPr>
              <a:spcBef>
                <a:spcPts val="0"/>
              </a:spcBef>
            </a:pPr>
            <a:r>
              <a:rPr lang="lt-LT" sz="2400" b="1" dirty="0">
                <a:latin typeface="Cambria" panose="02040503050406030204" pitchFamily="18" charset="0"/>
              </a:rPr>
              <a:t>Slaugytojų nerimo malšinimo būdai.</a:t>
            </a:r>
          </a:p>
        </p:txBody>
      </p:sp>
      <p:pic>
        <p:nvPicPr>
          <p:cNvPr id="4098" name="Picture 2" descr="C:\Users\120724\Documents\DARBAI\BOČIAI\LAtvijos projektas\Ready to leave\Slauga.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029" y="2924944"/>
            <a:ext cx="4661821"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5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0"/>
            <a:ext cx="3168352" cy="1124744"/>
          </a:xfrm>
        </p:spPr>
        <p:txBody>
          <a:bodyPr>
            <a:noAutofit/>
          </a:bodyPr>
          <a:lstStyle/>
          <a:p>
            <a:pPr algn="ct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br>
              <a:rPr lang="lt-LT" sz="3200" dirty="0">
                <a:latin typeface="Cambria" panose="02040503050406030204" pitchFamily="18" charset="0"/>
              </a:rPr>
            </a:br>
            <a:r>
              <a:rPr lang="en-US" dirty="0">
                <a:latin typeface="Cambria" panose="02040503050406030204" pitchFamily="18" charset="0"/>
              </a:rPr>
              <a:t>KĄ ŠIANDIEN MOKSLININKAI ŽINO APIE GYVENIMO PABAIGOS PROCESĄ</a:t>
            </a:r>
            <a:endParaRPr lang="en-US" sz="3200" dirty="0">
              <a:latin typeface="Cambria" panose="02040503050406030204" pitchFamily="18" charset="0"/>
            </a:endParaRPr>
          </a:p>
        </p:txBody>
      </p:sp>
      <p:sp>
        <p:nvSpPr>
          <p:cNvPr id="3" name="Turinio vietos rezervavimo ženklas 2"/>
          <p:cNvSpPr>
            <a:spLocks noGrp="1"/>
          </p:cNvSpPr>
          <p:nvPr>
            <p:ph idx="1"/>
          </p:nvPr>
        </p:nvSpPr>
        <p:spPr>
          <a:xfrm>
            <a:off x="4032250" y="260648"/>
            <a:ext cx="5111750" cy="5853113"/>
          </a:xfrm>
        </p:spPr>
        <p:txBody>
          <a:bodyPr>
            <a:normAutofit/>
          </a:bodyPr>
          <a:lstStyle/>
          <a:p>
            <a:pPr marL="0" indent="0" algn="ctr">
              <a:buNone/>
            </a:pPr>
            <a:r>
              <a:rPr lang="en-US" sz="2400" b="1" dirty="0">
                <a:latin typeface="Cambria" panose="02040503050406030204" pitchFamily="18" charset="0"/>
              </a:rPr>
              <a:t>ČIA REIŠKIA, </a:t>
            </a:r>
            <a:r>
              <a:rPr lang="lt-LT" sz="2400" b="1" dirty="0">
                <a:latin typeface="Cambria" panose="02040503050406030204" pitchFamily="18" charset="0"/>
              </a:rPr>
              <a:t>KAD</a:t>
            </a:r>
            <a:r>
              <a:rPr lang="en-US" sz="2400" b="1" dirty="0">
                <a:latin typeface="Cambria" panose="02040503050406030204" pitchFamily="18" charset="0"/>
              </a:rPr>
              <a:t> SAPNOJI APIE MIRTĮ</a:t>
            </a:r>
          </a:p>
        </p:txBody>
      </p:sp>
      <p:sp>
        <p:nvSpPr>
          <p:cNvPr id="4" name="Teksto vietos rezervavimo ženklas 3"/>
          <p:cNvSpPr>
            <a:spLocks noGrp="1"/>
          </p:cNvSpPr>
          <p:nvPr>
            <p:ph type="body" sz="half" idx="2"/>
          </p:nvPr>
        </p:nvSpPr>
        <p:spPr>
          <a:xfrm>
            <a:off x="467544" y="1371500"/>
            <a:ext cx="3008313" cy="4691063"/>
          </a:xfrm>
        </p:spPr>
        <p:txBody>
          <a:bodyPr>
            <a:noAutofit/>
          </a:bodyPr>
          <a:lstStyle/>
          <a:p>
            <a:pPr marL="360000">
              <a:spcBef>
                <a:spcPts val="0"/>
              </a:spcBef>
              <a:spcAft>
                <a:spcPts val="600"/>
              </a:spcAft>
            </a:pPr>
            <a:r>
              <a:rPr lang="lt-LT" sz="2000" b="1" dirty="0">
                <a:latin typeface="Cambria" panose="02040503050406030204" pitchFamily="18" charset="0"/>
              </a:rPr>
              <a:t>Kaip miršta</a:t>
            </a:r>
          </a:p>
          <a:p>
            <a:pPr marL="360000">
              <a:spcBef>
                <a:spcPts val="0"/>
              </a:spcBef>
              <a:spcAft>
                <a:spcPts val="600"/>
              </a:spcAft>
            </a:pPr>
            <a:endParaRPr lang="lt-LT" sz="2000" b="1" dirty="0">
              <a:latin typeface="Cambria" panose="02040503050406030204" pitchFamily="18" charset="0"/>
            </a:endParaRPr>
          </a:p>
          <a:p>
            <a:pPr marL="360000">
              <a:spcBef>
                <a:spcPts val="0"/>
              </a:spcBef>
              <a:spcAft>
                <a:spcPts val="600"/>
              </a:spcAft>
            </a:pPr>
            <a:r>
              <a:rPr lang="lt-LT" sz="2000" b="1" dirty="0">
                <a:latin typeface="Cambria" panose="02040503050406030204" pitchFamily="18" charset="0"/>
              </a:rPr>
              <a:t>Ar skauda mirti?</a:t>
            </a:r>
          </a:p>
          <a:p>
            <a:pPr marL="360000">
              <a:spcBef>
                <a:spcPts val="0"/>
              </a:spcBef>
              <a:spcAft>
                <a:spcPts val="600"/>
              </a:spcAft>
            </a:pPr>
            <a:endParaRPr lang="lt-LT" sz="2000" b="1" dirty="0">
              <a:latin typeface="Cambria" panose="02040503050406030204" pitchFamily="18" charset="0"/>
            </a:endParaRPr>
          </a:p>
          <a:p>
            <a:pPr marL="360000">
              <a:spcBef>
                <a:spcPts val="0"/>
              </a:spcBef>
              <a:spcAft>
                <a:spcPts val="600"/>
              </a:spcAft>
            </a:pPr>
            <a:r>
              <a:rPr lang="lt-LT" sz="2000" b="1" dirty="0">
                <a:latin typeface="Cambria" panose="02040503050406030204" pitchFamily="18" charset="0"/>
              </a:rPr>
              <a:t>Ar asmuo žino, kas vyksta?</a:t>
            </a:r>
          </a:p>
          <a:p>
            <a:pPr marL="360000">
              <a:spcBef>
                <a:spcPts val="0"/>
              </a:spcBef>
              <a:spcAft>
                <a:spcPts val="600"/>
              </a:spcAft>
            </a:pPr>
            <a:endParaRPr lang="lt-LT" sz="2000" b="1" dirty="0">
              <a:latin typeface="Cambria" panose="02040503050406030204" pitchFamily="18" charset="0"/>
            </a:endParaRPr>
          </a:p>
          <a:p>
            <a:pPr marL="360000">
              <a:spcBef>
                <a:spcPts val="0"/>
              </a:spcBef>
              <a:spcAft>
                <a:spcPts val="600"/>
              </a:spcAft>
            </a:pPr>
            <a:r>
              <a:rPr lang="lt-LT" sz="2000" b="1" dirty="0">
                <a:latin typeface="Cambria" panose="02040503050406030204" pitchFamily="18" charset="0"/>
              </a:rPr>
              <a:t>Kodėl žmonės mato šviesą?</a:t>
            </a:r>
          </a:p>
          <a:p>
            <a:pPr marL="360000">
              <a:spcBef>
                <a:spcPts val="0"/>
              </a:spcBef>
              <a:spcAft>
                <a:spcPts val="600"/>
              </a:spcAft>
            </a:pPr>
            <a:endParaRPr lang="lt-LT" sz="2000" b="1" dirty="0">
              <a:latin typeface="Cambria" panose="02040503050406030204" pitchFamily="18" charset="0"/>
            </a:endParaRPr>
          </a:p>
          <a:p>
            <a:pPr marL="360000">
              <a:spcBef>
                <a:spcPts val="0"/>
              </a:spcBef>
              <a:spcAft>
                <a:spcPts val="600"/>
              </a:spcAft>
            </a:pPr>
            <a:r>
              <a:rPr lang="lt-LT" sz="2000" b="1" dirty="0">
                <a:latin typeface="Cambria" panose="02040503050406030204" pitchFamily="18" charset="0"/>
              </a:rPr>
              <a:t>Kokie sapnai prieš mirtį?</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348880"/>
            <a:ext cx="525658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06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F2CA3A6-ACF9-443E-A19F-E6BB4DC1ECEF}"/>
              </a:ext>
            </a:extLst>
          </p:cNvPr>
          <p:cNvSpPr>
            <a:spLocks noGrp="1"/>
          </p:cNvSpPr>
          <p:nvPr>
            <p:ph type="title"/>
          </p:nvPr>
        </p:nvSpPr>
        <p:spPr>
          <a:xfrm>
            <a:off x="541284" y="465931"/>
            <a:ext cx="2949178" cy="531812"/>
          </a:xfrm>
        </p:spPr>
        <p:txBody>
          <a:bodyPr>
            <a:normAutofit fontScale="90000"/>
          </a:bodyPr>
          <a:lstStyle/>
          <a:p>
            <a:pPr algn="ctr"/>
            <a:r>
              <a:rPr lang="en-US" sz="2400" b="1" i="0" dirty="0">
                <a:solidFill>
                  <a:srgbClr val="000000"/>
                </a:solidFill>
                <a:effectLst/>
                <a:latin typeface="Roboto"/>
              </a:rPr>
              <a:t>KAIP ŽMOGUS REI</a:t>
            </a:r>
            <a:r>
              <a:rPr lang="lt-LT" sz="2400" b="1" i="0" dirty="0">
                <a:solidFill>
                  <a:srgbClr val="000000"/>
                </a:solidFill>
                <a:effectLst/>
                <a:latin typeface="Roboto"/>
              </a:rPr>
              <a:t>ŠKIA</a:t>
            </a:r>
            <a:r>
              <a:rPr lang="en-US" sz="2400" b="1" i="0" dirty="0">
                <a:solidFill>
                  <a:srgbClr val="000000"/>
                </a:solidFill>
                <a:effectLst/>
                <a:latin typeface="Roboto"/>
              </a:rPr>
              <a:t> MIRTĮ</a:t>
            </a:r>
            <a:endParaRPr lang="en-US" sz="4000" b="1" dirty="0">
              <a:latin typeface="Cambria" panose="02040503050406030204" pitchFamily="18" charset="0"/>
              <a:ea typeface="Cambria" panose="02040503050406030204" pitchFamily="18" charset="0"/>
            </a:endParaRPr>
          </a:p>
        </p:txBody>
      </p:sp>
      <p:pic>
        <p:nvPicPr>
          <p:cNvPr id="5" name="Turinio vietos rezervavimo ženklas 4">
            <a:extLst>
              <a:ext uri="{FF2B5EF4-FFF2-40B4-BE49-F238E27FC236}">
                <a16:creationId xmlns:a16="http://schemas.microsoft.com/office/drawing/2014/main" id="{2B3C7C74-BC96-4D97-834F-7BCD2266AAAA}"/>
              </a:ext>
            </a:extLst>
          </p:cNvPr>
          <p:cNvPicPr>
            <a:picLocks noGrp="1" noChangeAspect="1"/>
          </p:cNvPicPr>
          <p:nvPr>
            <p:ph idx="1"/>
          </p:nvPr>
        </p:nvPicPr>
        <p:blipFill>
          <a:blip r:embed="rId3"/>
          <a:stretch>
            <a:fillRect/>
          </a:stretch>
        </p:blipFill>
        <p:spPr>
          <a:xfrm>
            <a:off x="4868475" y="2501306"/>
            <a:ext cx="3644200" cy="3231160"/>
          </a:xfrm>
          <a:prstGeom prst="rect">
            <a:avLst/>
          </a:prstGeom>
        </p:spPr>
      </p:pic>
      <p:sp>
        <p:nvSpPr>
          <p:cNvPr id="4" name="Teksto vietos rezervavimo ženklas 3">
            <a:extLst>
              <a:ext uri="{FF2B5EF4-FFF2-40B4-BE49-F238E27FC236}">
                <a16:creationId xmlns:a16="http://schemas.microsoft.com/office/drawing/2014/main" id="{D5CF94EC-1DDF-4E95-95F0-CC9795FE6189}"/>
              </a:ext>
            </a:extLst>
          </p:cNvPr>
          <p:cNvSpPr>
            <a:spLocks noGrp="1"/>
          </p:cNvSpPr>
          <p:nvPr>
            <p:ph type="body" sz="half" idx="2"/>
          </p:nvPr>
        </p:nvSpPr>
        <p:spPr/>
        <p:txBody>
          <a:bodyPr>
            <a:normAutofit fontScale="92500" lnSpcReduction="10000"/>
          </a:bodyPr>
          <a:lstStyle/>
          <a:p>
            <a:r>
              <a:rPr lang="lt-LT" sz="2400" b="1" i="0" dirty="0">
                <a:solidFill>
                  <a:srgbClr val="000000"/>
                </a:solidFill>
                <a:effectLst/>
                <a:latin typeface="Cambria" panose="02040503050406030204" pitchFamily="18" charset="0"/>
                <a:ea typeface="Cambria" panose="02040503050406030204" pitchFamily="18" charset="0"/>
              </a:rPr>
              <a:t>Žmogaus santykis su mirties faktu</a:t>
            </a:r>
          </a:p>
          <a:p>
            <a:r>
              <a:rPr lang="lt-LT" sz="2400" b="1" i="0" dirty="0">
                <a:solidFill>
                  <a:srgbClr val="000000"/>
                </a:solidFill>
                <a:effectLst/>
                <a:latin typeface="Cambria" panose="02040503050406030204" pitchFamily="18" charset="0"/>
                <a:ea typeface="Cambria" panose="02040503050406030204" pitchFamily="18" charset="0"/>
              </a:rPr>
              <a:t>Reikia paruošti mirčiai</a:t>
            </a:r>
          </a:p>
          <a:p>
            <a:r>
              <a:rPr lang="lt-LT" sz="2400" b="1" i="0" dirty="0">
                <a:solidFill>
                  <a:srgbClr val="000000"/>
                </a:solidFill>
                <a:effectLst/>
                <a:latin typeface="Cambria" panose="02040503050406030204" pitchFamily="18" charset="0"/>
                <a:ea typeface="Cambria" panose="02040503050406030204" pitchFamily="18" charset="0"/>
              </a:rPr>
              <a:t>Mirties baimė</a:t>
            </a:r>
          </a:p>
          <a:p>
            <a:r>
              <a:rPr lang="lt-LT" sz="2400" b="1" i="0" dirty="0">
                <a:solidFill>
                  <a:srgbClr val="000000"/>
                </a:solidFill>
                <a:effectLst/>
                <a:latin typeface="Cambria" panose="02040503050406030204" pitchFamily="18" charset="0"/>
                <a:ea typeface="Cambria" panose="02040503050406030204" pitchFamily="18" charset="0"/>
              </a:rPr>
              <a:t>Mirties susitaikymo etapai:</a:t>
            </a:r>
          </a:p>
          <a:p>
            <a:r>
              <a:rPr lang="lt-LT" sz="2400" b="1" i="0" dirty="0">
                <a:solidFill>
                  <a:srgbClr val="000000"/>
                </a:solidFill>
                <a:effectLst/>
                <a:latin typeface="Cambria" panose="02040503050406030204" pitchFamily="18" charset="0"/>
                <a:ea typeface="Cambria" panose="02040503050406030204" pitchFamily="18" charset="0"/>
              </a:rPr>
              <a:t>nenoras suvokti ir izoliacija;</a:t>
            </a:r>
          </a:p>
          <a:p>
            <a:r>
              <a:rPr lang="lt-LT" sz="2400" b="1" i="0" dirty="0">
                <a:solidFill>
                  <a:srgbClr val="000000"/>
                </a:solidFill>
                <a:effectLst/>
                <a:latin typeface="Cambria" panose="02040503050406030204" pitchFamily="18" charset="0"/>
                <a:ea typeface="Cambria" panose="02040503050406030204" pitchFamily="18" charset="0"/>
              </a:rPr>
              <a:t>pyktis;</a:t>
            </a:r>
          </a:p>
          <a:p>
            <a:r>
              <a:rPr lang="lt-LT" sz="2400" b="1" i="0" dirty="0">
                <a:solidFill>
                  <a:srgbClr val="000000"/>
                </a:solidFill>
                <a:effectLst/>
                <a:latin typeface="Cambria" panose="02040503050406030204" pitchFamily="18" charset="0"/>
                <a:ea typeface="Cambria" panose="02040503050406030204" pitchFamily="18" charset="0"/>
              </a:rPr>
              <a:t>derybos;</a:t>
            </a:r>
          </a:p>
          <a:p>
            <a:r>
              <a:rPr lang="lt-LT" sz="2400" b="1" i="0" dirty="0">
                <a:solidFill>
                  <a:srgbClr val="000000"/>
                </a:solidFill>
                <a:effectLst/>
                <a:latin typeface="Cambria" panose="02040503050406030204" pitchFamily="18" charset="0"/>
                <a:ea typeface="Cambria" panose="02040503050406030204" pitchFamily="18" charset="0"/>
              </a:rPr>
              <a:t>  depresija;</a:t>
            </a:r>
          </a:p>
          <a:p>
            <a:r>
              <a:rPr lang="lt-LT" sz="2400" b="1" i="0" dirty="0">
                <a:solidFill>
                  <a:srgbClr val="000000"/>
                </a:solidFill>
                <a:effectLst/>
                <a:latin typeface="Cambria" panose="02040503050406030204" pitchFamily="18" charset="0"/>
                <a:ea typeface="Cambria" panose="02040503050406030204" pitchFamily="18" charset="0"/>
              </a:rPr>
              <a:t>  sutikimas.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t-LT" sz="1800" b="1" dirty="0">
              <a:solidFill>
                <a:srgbClr val="212529"/>
              </a:solidFill>
              <a:latin typeface="Segoe UI" panose="020B0502040204020203" pitchFamily="34" charset="0"/>
            </a:endParaRPr>
          </a:p>
          <a:p>
            <a:endParaRPr lang="en-US" sz="1800" b="1" dirty="0">
              <a:solidFill>
                <a:srgbClr val="212529"/>
              </a:solidFill>
              <a:latin typeface="Segoe UI" panose="020B0502040204020203" pitchFamily="34" charset="0"/>
            </a:endParaRPr>
          </a:p>
          <a:p>
            <a:endParaRPr lang="en-US" b="1" dirty="0"/>
          </a:p>
        </p:txBody>
      </p:sp>
      <p:sp>
        <p:nvSpPr>
          <p:cNvPr id="9" name="TextBox 8">
            <a:extLst>
              <a:ext uri="{FF2B5EF4-FFF2-40B4-BE49-F238E27FC236}">
                <a16:creationId xmlns:a16="http://schemas.microsoft.com/office/drawing/2014/main" id="{036D6C2A-998F-4D9B-AA3B-47C9892D262E}"/>
              </a:ext>
            </a:extLst>
          </p:cNvPr>
          <p:cNvSpPr txBox="1"/>
          <p:nvPr/>
        </p:nvSpPr>
        <p:spPr>
          <a:xfrm>
            <a:off x="5015469" y="1512360"/>
            <a:ext cx="3465143" cy="954107"/>
          </a:xfrm>
          <a:prstGeom prst="rect">
            <a:avLst/>
          </a:prstGeom>
          <a:noFill/>
        </p:spPr>
        <p:txBody>
          <a:bodyPr wrap="square">
            <a:spAutoFit/>
          </a:bodyPr>
          <a:lstStyle/>
          <a:p>
            <a:r>
              <a:rPr lang="lt-LT" sz="2800" b="1" dirty="0"/>
              <a:t>Mintys mirties kryžkelėje</a:t>
            </a:r>
            <a:endParaRPr lang="en-US" sz="2800" b="1" dirty="0"/>
          </a:p>
        </p:txBody>
      </p:sp>
    </p:spTree>
    <p:extLst>
      <p:ext uri="{BB962C8B-B14F-4D97-AF65-F5344CB8AC3E}">
        <p14:creationId xmlns:p14="http://schemas.microsoft.com/office/powerpoint/2010/main" val="114450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b="1" dirty="0">
                <a:latin typeface="Cambria" panose="02040503050406030204" pitchFamily="18" charset="0"/>
              </a:rPr>
              <a:t>AČIŪ UŽ DĖMESĮ</a:t>
            </a:r>
            <a:endParaRPr lang="en-US" b="1" dirty="0">
              <a:latin typeface="Cambria" panose="02040503050406030204" pitchFamily="18" charset="0"/>
            </a:endParaRPr>
          </a:p>
        </p:txBody>
      </p:sp>
      <p:pic>
        <p:nvPicPr>
          <p:cNvPr id="4" name="Picture 1">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7300" y="2001044"/>
            <a:ext cx="6629400" cy="3724275"/>
          </a:xfrm>
          <a:prstGeom prst="rect">
            <a:avLst/>
          </a:prstGeom>
          <a:noFill/>
          <a:ln>
            <a:noFill/>
          </a:ln>
        </p:spPr>
      </p:pic>
    </p:spTree>
    <p:extLst>
      <p:ext uri="{BB962C8B-B14F-4D97-AF65-F5344CB8AC3E}">
        <p14:creationId xmlns:p14="http://schemas.microsoft.com/office/powerpoint/2010/main" val="16026351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1474</Words>
  <Application>Microsoft Office PowerPoint</Application>
  <PresentationFormat>On-screen Show (4:3)</PresentationFormat>
  <Paragraphs>95</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Cambria</vt:lpstr>
      <vt:lpstr>Roboto</vt:lpstr>
      <vt:lpstr>Segoe UI</vt:lpstr>
      <vt:lpstr>Office tema</vt:lpstr>
      <vt:lpstr>PASIRUOŠĘS PALIKTI.  BIOLOGINIAI ASPEKTAI</vt:lpstr>
      <vt:lpstr>     ŽMOGAUS BIOLOGIJA</vt:lpstr>
      <vt:lpstr>    PAGRINDINIAI BIOLOGINĖS MIRTIES ASPEKTAI</vt:lpstr>
      <vt:lpstr>   MIRTIS - neišvengiama gyvenimo dalis</vt:lpstr>
      <vt:lpstr>      KĄ ŠIANDIEN MOKSLININKAI ŽINO APIE GYVENIMO PABAIGOS PROCESĄ</vt:lpstr>
      <vt:lpstr>KAIP ŽMOGUS REIŠKIA MIRTĮ</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TO LEAVE</dc:title>
  <dc:creator>120724</dc:creator>
  <cp:lastModifiedBy>37069882668</cp:lastModifiedBy>
  <cp:revision>80</cp:revision>
  <dcterms:created xsi:type="dcterms:W3CDTF">2021-03-29T03:46:30Z</dcterms:created>
  <dcterms:modified xsi:type="dcterms:W3CDTF">2021-08-01T15:34:43Z</dcterms:modified>
</cp:coreProperties>
</file>