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64" r:id="rId3"/>
    <p:sldId id="269" r:id="rId4"/>
    <p:sldId id="265" r:id="rId5"/>
    <p:sldId id="258" r:id="rId6"/>
    <p:sldId id="270" r:id="rId7"/>
    <p:sldId id="259" r:id="rId8"/>
    <p:sldId id="271" r:id="rId9"/>
    <p:sldId id="261" r:id="rId10"/>
    <p:sldId id="272" r:id="rId11"/>
    <p:sldId id="260" r:id="rId12"/>
    <p:sldId id="273" r:id="rId13"/>
    <p:sldId id="262"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02" r:id="rId31"/>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28" autoAdjust="0"/>
  </p:normalViewPr>
  <p:slideViewPr>
    <p:cSldViewPr>
      <p:cViewPr varScale="1">
        <p:scale>
          <a:sx n="101" d="100"/>
          <a:sy n="101" d="100"/>
        </p:scale>
        <p:origin x="1914" y="0"/>
      </p:cViewPr>
      <p:guideLst>
        <p:guide orient="horz" pos="2160"/>
        <p:guide pos="2880"/>
      </p:guideLst>
    </p:cSldViewPr>
  </p:slideViewPr>
  <p:notesTextViewPr>
    <p:cViewPr>
      <p:scale>
        <a:sx n="1" d="1"/>
        <a:sy n="1" d="1"/>
      </p:scale>
      <p:origin x="0" y="0"/>
    </p:cViewPr>
  </p:notesTextViewPr>
  <p:sorterViewPr>
    <p:cViewPr>
      <p:scale>
        <a:sx n="140" d="100"/>
        <a:sy n="140" d="100"/>
      </p:scale>
      <p:origin x="0" y="104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F2C154-DFA6-40E1-8335-A274147B1B2B}" type="datetimeFigureOut">
              <a:rPr lang="lv-LV" smtClean="0"/>
              <a:t>01.08.2021</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3E2F21-B314-4636-A7A0-693F241B6ED4}" type="slidenum">
              <a:rPr lang="lv-LV" smtClean="0"/>
              <a:t>‹#›</a:t>
            </a:fld>
            <a:endParaRPr lang="lv-LV"/>
          </a:p>
        </p:txBody>
      </p:sp>
    </p:spTree>
    <p:extLst>
      <p:ext uri="{BB962C8B-B14F-4D97-AF65-F5344CB8AC3E}">
        <p14:creationId xmlns:p14="http://schemas.microsoft.com/office/powerpoint/2010/main" val="1108241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823E2F21-B314-4636-A7A0-693F241B6ED4}" type="slidenum">
              <a:rPr lang="lv-LV" smtClean="0"/>
              <a:t>1</a:t>
            </a:fld>
            <a:endParaRPr lang="lv-LV"/>
          </a:p>
        </p:txBody>
      </p:sp>
    </p:spTree>
    <p:extLst>
      <p:ext uri="{BB962C8B-B14F-4D97-AF65-F5344CB8AC3E}">
        <p14:creationId xmlns:p14="http://schemas.microsoft.com/office/powerpoint/2010/main" val="1357151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823E2F21-B314-4636-A7A0-693F241B6ED4}" type="slidenum">
              <a:rPr lang="lv-LV" smtClean="0"/>
              <a:t>10</a:t>
            </a:fld>
            <a:endParaRPr lang="lv-LV"/>
          </a:p>
        </p:txBody>
      </p:sp>
    </p:spTree>
    <p:extLst>
      <p:ext uri="{BB962C8B-B14F-4D97-AF65-F5344CB8AC3E}">
        <p14:creationId xmlns:p14="http://schemas.microsoft.com/office/powerpoint/2010/main" val="1609617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823E2F21-B314-4636-A7A0-693F241B6ED4}" type="slidenum">
              <a:rPr lang="lv-LV" smtClean="0"/>
              <a:t>11</a:t>
            </a:fld>
            <a:endParaRPr lang="lv-LV"/>
          </a:p>
        </p:txBody>
      </p:sp>
    </p:spTree>
    <p:extLst>
      <p:ext uri="{BB962C8B-B14F-4D97-AF65-F5344CB8AC3E}">
        <p14:creationId xmlns:p14="http://schemas.microsoft.com/office/powerpoint/2010/main" val="951270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3E2F21-B314-4636-A7A0-693F241B6ED4}" type="slidenum">
              <a:rPr lang="lv-LV" smtClean="0"/>
              <a:t>12</a:t>
            </a:fld>
            <a:endParaRPr lang="lv-LV"/>
          </a:p>
        </p:txBody>
      </p:sp>
    </p:spTree>
    <p:extLst>
      <p:ext uri="{BB962C8B-B14F-4D97-AF65-F5344CB8AC3E}">
        <p14:creationId xmlns:p14="http://schemas.microsoft.com/office/powerpoint/2010/main" val="2707673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3E2F21-B314-4636-A7A0-693F241B6ED4}" type="slidenum">
              <a:rPr lang="lv-LV" smtClean="0"/>
              <a:t>13</a:t>
            </a:fld>
            <a:endParaRPr lang="lv-LV"/>
          </a:p>
        </p:txBody>
      </p:sp>
    </p:spTree>
    <p:extLst>
      <p:ext uri="{BB962C8B-B14F-4D97-AF65-F5344CB8AC3E}">
        <p14:creationId xmlns:p14="http://schemas.microsoft.com/office/powerpoint/2010/main" val="11200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823E2F21-B314-4636-A7A0-693F241B6ED4}" type="slidenum">
              <a:rPr lang="lv-LV" smtClean="0"/>
              <a:t>14</a:t>
            </a:fld>
            <a:endParaRPr lang="lv-LV"/>
          </a:p>
        </p:txBody>
      </p:sp>
    </p:spTree>
    <p:extLst>
      <p:ext uri="{BB962C8B-B14F-4D97-AF65-F5344CB8AC3E}">
        <p14:creationId xmlns:p14="http://schemas.microsoft.com/office/powerpoint/2010/main" val="3883869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aseline="0" dirty="0"/>
          </a:p>
        </p:txBody>
      </p:sp>
      <p:sp>
        <p:nvSpPr>
          <p:cNvPr id="4" name="Slide Number Placeholder 3"/>
          <p:cNvSpPr>
            <a:spLocks noGrp="1"/>
          </p:cNvSpPr>
          <p:nvPr>
            <p:ph type="sldNum" sz="quarter" idx="10"/>
          </p:nvPr>
        </p:nvSpPr>
        <p:spPr/>
        <p:txBody>
          <a:bodyPr/>
          <a:lstStyle/>
          <a:p>
            <a:fld id="{823E2F21-B314-4636-A7A0-693F241B6ED4}" type="slidenum">
              <a:rPr lang="lv-LV" smtClean="0"/>
              <a:t>15</a:t>
            </a:fld>
            <a:endParaRPr lang="lv-LV"/>
          </a:p>
        </p:txBody>
      </p:sp>
    </p:spTree>
    <p:extLst>
      <p:ext uri="{BB962C8B-B14F-4D97-AF65-F5344CB8AC3E}">
        <p14:creationId xmlns:p14="http://schemas.microsoft.com/office/powerpoint/2010/main" val="1218018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3E2F21-B314-4636-A7A0-693F241B6ED4}" type="slidenum">
              <a:rPr lang="lv-LV" smtClean="0"/>
              <a:t>16</a:t>
            </a:fld>
            <a:endParaRPr lang="lv-LV"/>
          </a:p>
        </p:txBody>
      </p:sp>
    </p:spTree>
    <p:extLst>
      <p:ext uri="{BB962C8B-B14F-4D97-AF65-F5344CB8AC3E}">
        <p14:creationId xmlns:p14="http://schemas.microsoft.com/office/powerpoint/2010/main" val="3082406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3E2F21-B314-4636-A7A0-693F241B6ED4}" type="slidenum">
              <a:rPr lang="lv-LV" smtClean="0"/>
              <a:t>17</a:t>
            </a:fld>
            <a:endParaRPr lang="lv-LV"/>
          </a:p>
        </p:txBody>
      </p:sp>
    </p:spTree>
    <p:extLst>
      <p:ext uri="{BB962C8B-B14F-4D97-AF65-F5344CB8AC3E}">
        <p14:creationId xmlns:p14="http://schemas.microsoft.com/office/powerpoint/2010/main" val="13336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3E2F21-B314-4636-A7A0-693F241B6ED4}" type="slidenum">
              <a:rPr lang="lv-LV" smtClean="0"/>
              <a:t>18</a:t>
            </a:fld>
            <a:endParaRPr lang="lv-LV"/>
          </a:p>
        </p:txBody>
      </p:sp>
    </p:spTree>
    <p:extLst>
      <p:ext uri="{BB962C8B-B14F-4D97-AF65-F5344CB8AC3E}">
        <p14:creationId xmlns:p14="http://schemas.microsoft.com/office/powerpoint/2010/main" val="3148473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3E2F21-B314-4636-A7A0-693F241B6ED4}" type="slidenum">
              <a:rPr lang="lv-LV" smtClean="0"/>
              <a:t>19</a:t>
            </a:fld>
            <a:endParaRPr lang="lv-LV"/>
          </a:p>
        </p:txBody>
      </p:sp>
    </p:spTree>
    <p:extLst>
      <p:ext uri="{BB962C8B-B14F-4D97-AF65-F5344CB8AC3E}">
        <p14:creationId xmlns:p14="http://schemas.microsoft.com/office/powerpoint/2010/main" val="1772441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3E2F21-B314-4636-A7A0-693F241B6ED4}" type="slidenum">
              <a:rPr lang="lv-LV" smtClean="0"/>
              <a:t>2</a:t>
            </a:fld>
            <a:endParaRPr lang="lv-LV"/>
          </a:p>
        </p:txBody>
      </p:sp>
    </p:spTree>
    <p:extLst>
      <p:ext uri="{BB962C8B-B14F-4D97-AF65-F5344CB8AC3E}">
        <p14:creationId xmlns:p14="http://schemas.microsoft.com/office/powerpoint/2010/main" val="1628890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3E2F21-B314-4636-A7A0-693F241B6ED4}" type="slidenum">
              <a:rPr lang="lv-LV" smtClean="0"/>
              <a:t>20</a:t>
            </a:fld>
            <a:endParaRPr lang="lv-LV"/>
          </a:p>
        </p:txBody>
      </p:sp>
    </p:spTree>
    <p:extLst>
      <p:ext uri="{BB962C8B-B14F-4D97-AF65-F5344CB8AC3E}">
        <p14:creationId xmlns:p14="http://schemas.microsoft.com/office/powerpoint/2010/main" val="2226478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823E2F21-B314-4636-A7A0-693F241B6ED4}" type="slidenum">
              <a:rPr lang="lv-LV" smtClean="0"/>
              <a:t>21</a:t>
            </a:fld>
            <a:endParaRPr lang="lv-LV"/>
          </a:p>
        </p:txBody>
      </p:sp>
    </p:spTree>
    <p:extLst>
      <p:ext uri="{BB962C8B-B14F-4D97-AF65-F5344CB8AC3E}">
        <p14:creationId xmlns:p14="http://schemas.microsoft.com/office/powerpoint/2010/main" val="2389053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3E2F21-B314-4636-A7A0-693F241B6ED4}" type="slidenum">
              <a:rPr lang="lv-LV" smtClean="0"/>
              <a:t>22</a:t>
            </a:fld>
            <a:endParaRPr lang="lv-LV"/>
          </a:p>
        </p:txBody>
      </p:sp>
    </p:spTree>
    <p:extLst>
      <p:ext uri="{BB962C8B-B14F-4D97-AF65-F5344CB8AC3E}">
        <p14:creationId xmlns:p14="http://schemas.microsoft.com/office/powerpoint/2010/main" val="759151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823E2F21-B314-4636-A7A0-693F241B6ED4}" type="slidenum">
              <a:rPr lang="lv-LV" smtClean="0"/>
              <a:t>23</a:t>
            </a:fld>
            <a:endParaRPr lang="lv-LV"/>
          </a:p>
        </p:txBody>
      </p:sp>
    </p:spTree>
    <p:extLst>
      <p:ext uri="{BB962C8B-B14F-4D97-AF65-F5344CB8AC3E}">
        <p14:creationId xmlns:p14="http://schemas.microsoft.com/office/powerpoint/2010/main" val="1308229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3E2F21-B314-4636-A7A0-693F241B6ED4}" type="slidenum">
              <a:rPr lang="lv-LV" smtClean="0"/>
              <a:t>24</a:t>
            </a:fld>
            <a:endParaRPr lang="lv-LV"/>
          </a:p>
        </p:txBody>
      </p:sp>
    </p:spTree>
    <p:extLst>
      <p:ext uri="{BB962C8B-B14F-4D97-AF65-F5344CB8AC3E}">
        <p14:creationId xmlns:p14="http://schemas.microsoft.com/office/powerpoint/2010/main" val="3547627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823E2F21-B314-4636-A7A0-693F241B6ED4}" type="slidenum">
              <a:rPr lang="lv-LV" smtClean="0"/>
              <a:t>25</a:t>
            </a:fld>
            <a:endParaRPr lang="lv-LV"/>
          </a:p>
        </p:txBody>
      </p:sp>
    </p:spTree>
    <p:extLst>
      <p:ext uri="{BB962C8B-B14F-4D97-AF65-F5344CB8AC3E}">
        <p14:creationId xmlns:p14="http://schemas.microsoft.com/office/powerpoint/2010/main" val="3259756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3E2F21-B314-4636-A7A0-693F241B6ED4}" type="slidenum">
              <a:rPr lang="lv-LV" smtClean="0"/>
              <a:t>26</a:t>
            </a:fld>
            <a:endParaRPr lang="lv-LV"/>
          </a:p>
        </p:txBody>
      </p:sp>
    </p:spTree>
    <p:extLst>
      <p:ext uri="{BB962C8B-B14F-4D97-AF65-F5344CB8AC3E}">
        <p14:creationId xmlns:p14="http://schemas.microsoft.com/office/powerpoint/2010/main" val="1546016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3E2F21-B314-4636-A7A0-693F241B6ED4}" type="slidenum">
              <a:rPr lang="lv-LV" smtClean="0"/>
              <a:t>27</a:t>
            </a:fld>
            <a:endParaRPr lang="lv-LV"/>
          </a:p>
        </p:txBody>
      </p:sp>
    </p:spTree>
    <p:extLst>
      <p:ext uri="{BB962C8B-B14F-4D97-AF65-F5344CB8AC3E}">
        <p14:creationId xmlns:p14="http://schemas.microsoft.com/office/powerpoint/2010/main" val="1425880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3E2F21-B314-4636-A7A0-693F241B6ED4}" type="slidenum">
              <a:rPr lang="lv-LV" smtClean="0"/>
              <a:t>28</a:t>
            </a:fld>
            <a:endParaRPr lang="lv-LV"/>
          </a:p>
        </p:txBody>
      </p:sp>
    </p:spTree>
    <p:extLst>
      <p:ext uri="{BB962C8B-B14F-4D97-AF65-F5344CB8AC3E}">
        <p14:creationId xmlns:p14="http://schemas.microsoft.com/office/powerpoint/2010/main" val="4182043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„Death Cafe“ </a:t>
            </a:r>
            <a:r>
              <a:rPr lang="lt-LT" sz="1200" b="1" kern="1200" noProof="0" dirty="0">
                <a:solidFill>
                  <a:schemeClr val="tx1"/>
                </a:solidFill>
                <a:effectLst/>
                <a:latin typeface="+mn-lt"/>
                <a:ea typeface="+mn-ea"/>
                <a:cs typeface="+mn-cs"/>
              </a:rPr>
              <a:t>visame pasaulyje </a:t>
            </a:r>
            <a:r>
              <a:rPr lang="en-US" sz="1200" b="1" kern="1200" dirty="0">
                <a:solidFill>
                  <a:schemeClr val="tx1"/>
                </a:solidFill>
                <a:effectLst/>
                <a:latin typeface="+mn-lt"/>
                <a:ea typeface="+mn-ea"/>
                <a:cs typeface="+mn-cs"/>
              </a:rPr>
              <a:t>DEATH CAFE</a:t>
            </a:r>
            <a:endParaRPr lang="lv-LV"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3E2F21-B314-4636-A7A0-693F241B6ED4}" type="slidenum">
              <a:rPr lang="lv-LV" smtClean="0"/>
              <a:t>29</a:t>
            </a:fld>
            <a:endParaRPr lang="lv-LV"/>
          </a:p>
        </p:txBody>
      </p:sp>
    </p:spTree>
    <p:extLst>
      <p:ext uri="{BB962C8B-B14F-4D97-AF65-F5344CB8AC3E}">
        <p14:creationId xmlns:p14="http://schemas.microsoft.com/office/powerpoint/2010/main" val="37701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3E2F21-B314-4636-A7A0-693F241B6ED4}" type="slidenum">
              <a:rPr lang="lv-LV" smtClean="0"/>
              <a:t>3</a:t>
            </a:fld>
            <a:endParaRPr lang="lv-LV"/>
          </a:p>
        </p:txBody>
      </p:sp>
    </p:spTree>
    <p:extLst>
      <p:ext uri="{BB962C8B-B14F-4D97-AF65-F5344CB8AC3E}">
        <p14:creationId xmlns:p14="http://schemas.microsoft.com/office/powerpoint/2010/main" val="3229517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i="1" dirty="0"/>
          </a:p>
        </p:txBody>
      </p:sp>
      <p:sp>
        <p:nvSpPr>
          <p:cNvPr id="4" name="Slide Number Placeholder 3"/>
          <p:cNvSpPr>
            <a:spLocks noGrp="1"/>
          </p:cNvSpPr>
          <p:nvPr>
            <p:ph type="sldNum" sz="quarter" idx="10"/>
          </p:nvPr>
        </p:nvSpPr>
        <p:spPr/>
        <p:txBody>
          <a:bodyPr/>
          <a:lstStyle/>
          <a:p>
            <a:fld id="{823E2F21-B314-4636-A7A0-693F241B6ED4}" type="slidenum">
              <a:rPr lang="lv-LV" smtClean="0"/>
              <a:t>30</a:t>
            </a:fld>
            <a:endParaRPr lang="lv-LV"/>
          </a:p>
        </p:txBody>
      </p:sp>
    </p:spTree>
    <p:extLst>
      <p:ext uri="{BB962C8B-B14F-4D97-AF65-F5344CB8AC3E}">
        <p14:creationId xmlns:p14="http://schemas.microsoft.com/office/powerpoint/2010/main" val="399039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3E2F21-B314-4636-A7A0-693F241B6ED4}" type="slidenum">
              <a:rPr lang="lv-LV" smtClean="0"/>
              <a:t>4</a:t>
            </a:fld>
            <a:endParaRPr lang="lv-LV"/>
          </a:p>
        </p:txBody>
      </p:sp>
    </p:spTree>
    <p:extLst>
      <p:ext uri="{BB962C8B-B14F-4D97-AF65-F5344CB8AC3E}">
        <p14:creationId xmlns:p14="http://schemas.microsoft.com/office/powerpoint/2010/main" val="412976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3E2F21-B314-4636-A7A0-693F241B6ED4}" type="slidenum">
              <a:rPr lang="lv-LV" smtClean="0"/>
              <a:t>5</a:t>
            </a:fld>
            <a:endParaRPr lang="lv-LV"/>
          </a:p>
        </p:txBody>
      </p:sp>
    </p:spTree>
    <p:extLst>
      <p:ext uri="{BB962C8B-B14F-4D97-AF65-F5344CB8AC3E}">
        <p14:creationId xmlns:p14="http://schemas.microsoft.com/office/powerpoint/2010/main" val="103929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823E2F21-B314-4636-A7A0-693F241B6ED4}" type="slidenum">
              <a:rPr lang="lv-LV" smtClean="0"/>
              <a:t>6</a:t>
            </a:fld>
            <a:endParaRPr lang="lv-LV"/>
          </a:p>
        </p:txBody>
      </p:sp>
    </p:spTree>
    <p:extLst>
      <p:ext uri="{BB962C8B-B14F-4D97-AF65-F5344CB8AC3E}">
        <p14:creationId xmlns:p14="http://schemas.microsoft.com/office/powerpoint/2010/main" val="373769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3E2F21-B314-4636-A7A0-693F241B6ED4}" type="slidenum">
              <a:rPr lang="lv-LV" smtClean="0"/>
              <a:t>7</a:t>
            </a:fld>
            <a:endParaRPr lang="lv-LV"/>
          </a:p>
        </p:txBody>
      </p:sp>
    </p:spTree>
    <p:extLst>
      <p:ext uri="{BB962C8B-B14F-4D97-AF65-F5344CB8AC3E}">
        <p14:creationId xmlns:p14="http://schemas.microsoft.com/office/powerpoint/2010/main" val="1257333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3E2F21-B314-4636-A7A0-693F241B6ED4}" type="slidenum">
              <a:rPr lang="lv-LV" smtClean="0"/>
              <a:t>8</a:t>
            </a:fld>
            <a:endParaRPr lang="lv-LV"/>
          </a:p>
        </p:txBody>
      </p:sp>
    </p:spTree>
    <p:extLst>
      <p:ext uri="{BB962C8B-B14F-4D97-AF65-F5344CB8AC3E}">
        <p14:creationId xmlns:p14="http://schemas.microsoft.com/office/powerpoint/2010/main" val="585762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3E2F21-B314-4636-A7A0-693F241B6ED4}" type="slidenum">
              <a:rPr lang="lv-LV" smtClean="0"/>
              <a:t>9</a:t>
            </a:fld>
            <a:endParaRPr lang="lv-LV"/>
          </a:p>
        </p:txBody>
      </p:sp>
    </p:spTree>
    <p:extLst>
      <p:ext uri="{BB962C8B-B14F-4D97-AF65-F5344CB8AC3E}">
        <p14:creationId xmlns:p14="http://schemas.microsoft.com/office/powerpoint/2010/main" val="853130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393C66A2-136D-497B-A722-C81C87FA930D}" type="datetimeFigureOut">
              <a:rPr lang="lv-LV" smtClean="0"/>
              <a:t>01.08.2021</a:t>
            </a:fld>
            <a:endParaRPr lang="lv-LV"/>
          </a:p>
        </p:txBody>
      </p:sp>
      <p:sp>
        <p:nvSpPr>
          <p:cNvPr id="17" name="Footer Placeholder 16"/>
          <p:cNvSpPr>
            <a:spLocks noGrp="1"/>
          </p:cNvSpPr>
          <p:nvPr>
            <p:ph type="ftr" sz="quarter" idx="11"/>
          </p:nvPr>
        </p:nvSpPr>
        <p:spPr/>
        <p:txBody>
          <a:bodyPr/>
          <a:lstStyle/>
          <a:p>
            <a:endParaRPr lang="lv-LV"/>
          </a:p>
        </p:txBody>
      </p:sp>
      <p:sp>
        <p:nvSpPr>
          <p:cNvPr id="29" name="Slide Number Placeholder 28"/>
          <p:cNvSpPr>
            <a:spLocks noGrp="1"/>
          </p:cNvSpPr>
          <p:nvPr>
            <p:ph type="sldNum" sz="quarter" idx="12"/>
          </p:nvPr>
        </p:nvSpPr>
        <p:spPr/>
        <p:txBody>
          <a:bodyPr/>
          <a:lstStyle/>
          <a:p>
            <a:fld id="{F2C5EEDC-06B2-48B4-A599-07046EDD1FD5}" type="slidenum">
              <a:rPr lang="lv-LV" smtClean="0"/>
              <a:t>‹#›</a:t>
            </a:fld>
            <a:endParaRPr lang="lv-LV"/>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93C66A2-136D-497B-A722-C81C87FA930D}" type="datetimeFigureOut">
              <a:rPr lang="lv-LV" smtClean="0"/>
              <a:t>01.08.2021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2C5EEDC-06B2-48B4-A599-07046EDD1FD5}" type="slidenum">
              <a:rPr lang="lv-LV" smtClean="0"/>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93C66A2-136D-497B-A722-C81C87FA930D}" type="datetimeFigureOut">
              <a:rPr lang="lv-LV" smtClean="0"/>
              <a:t>01.08.2021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2C5EEDC-06B2-48B4-A599-07046EDD1FD5}" type="slidenum">
              <a:rPr lang="lv-LV" smtClean="0"/>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93C66A2-136D-497B-A722-C81C87FA930D}" type="datetimeFigureOut">
              <a:rPr lang="lv-LV" smtClean="0"/>
              <a:t>01.08.2021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2C5EEDC-06B2-48B4-A599-07046EDD1FD5}" type="slidenum">
              <a:rPr lang="lv-LV" smtClean="0"/>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93C66A2-136D-497B-A722-C81C87FA930D}" type="datetimeFigureOut">
              <a:rPr lang="lv-LV" smtClean="0"/>
              <a:t>01.08.2021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a:xfrm>
            <a:off x="7924800" y="6416675"/>
            <a:ext cx="762000" cy="365125"/>
          </a:xfrm>
        </p:spPr>
        <p:txBody>
          <a:bodyPr/>
          <a:lstStyle/>
          <a:p>
            <a:fld id="{F2C5EEDC-06B2-48B4-A599-07046EDD1FD5}" type="slidenum">
              <a:rPr lang="lv-LV" smtClean="0"/>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93C66A2-136D-497B-A722-C81C87FA930D}" type="datetimeFigureOut">
              <a:rPr lang="lv-LV" smtClean="0"/>
              <a:t>01.08.2021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2C5EEDC-06B2-48B4-A599-07046EDD1FD5}" type="slidenum">
              <a:rPr lang="lv-LV" smtClean="0"/>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93C66A2-136D-497B-A722-C81C87FA930D}" type="datetimeFigureOut">
              <a:rPr lang="lv-LV" smtClean="0"/>
              <a:t>01.08.2021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F2C5EEDC-06B2-48B4-A599-07046EDD1FD5}" type="slidenum">
              <a:rPr lang="lv-LV" smtClean="0"/>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93C66A2-136D-497B-A722-C81C87FA930D}" type="datetimeFigureOut">
              <a:rPr lang="lv-LV" smtClean="0"/>
              <a:t>01.08.2021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F2C5EEDC-06B2-48B4-A599-07046EDD1FD5}" type="slidenum">
              <a:rPr lang="lv-LV" smtClean="0"/>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C66A2-136D-497B-A722-C81C87FA930D}" type="datetimeFigureOut">
              <a:rPr lang="lv-LV" smtClean="0"/>
              <a:t>01.08.2021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F2C5EEDC-06B2-48B4-A599-07046EDD1FD5}" type="slidenum">
              <a:rPr lang="lv-LV" smtClean="0"/>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93C66A2-136D-497B-A722-C81C87FA930D}" type="datetimeFigureOut">
              <a:rPr lang="lv-LV" smtClean="0"/>
              <a:t>01.08.2021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2C5EEDC-06B2-48B4-A599-07046EDD1FD5}" type="slidenum">
              <a:rPr lang="lv-LV" smtClean="0"/>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93C66A2-136D-497B-A722-C81C87FA930D}" type="datetimeFigureOut">
              <a:rPr lang="lv-LV" smtClean="0"/>
              <a:t>01.08.2021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2C5EEDC-06B2-48B4-A599-07046EDD1FD5}" type="slidenum">
              <a:rPr lang="lv-LV" smtClean="0"/>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93C66A2-136D-497B-A722-C81C87FA930D}" type="datetimeFigureOut">
              <a:rPr lang="lv-LV" smtClean="0"/>
              <a:t>01.08.2021</a:t>
            </a:fld>
            <a:endParaRPr lang="lv-LV"/>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lv-LV"/>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2C5EEDC-06B2-48B4-A599-07046EDD1FD5}" type="slidenum">
              <a:rPr lang="lv-LV" smtClean="0"/>
              <a:t>‹#›</a:t>
            </a:fld>
            <a:endParaRPr lang="lv-L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196752"/>
            <a:ext cx="8229600" cy="1872208"/>
          </a:xfrm>
        </p:spPr>
        <p:txBody>
          <a:bodyPr>
            <a:normAutofit fontScale="90000"/>
          </a:bodyPr>
          <a:lstStyle/>
          <a:p>
            <a:r>
              <a:rPr lang="lt-LT" b="0" i="0" dirty="0">
                <a:solidFill>
                  <a:srgbClr val="000000"/>
                </a:solidFill>
                <a:effectLst/>
                <a:latin typeface="Arial" panose="020B0604020202020204" pitchFamily="34" charset="0"/>
                <a:cs typeface="Arial" panose="020B0604020202020204" pitchFamily="34" charset="0"/>
              </a:rPr>
              <a:t>Pasiruošę</a:t>
            </a:r>
            <a:r>
              <a:rPr lang="en-US" b="0" i="0" dirty="0">
                <a:solidFill>
                  <a:srgbClr val="000000"/>
                </a:solidFill>
                <a:effectLst/>
                <a:latin typeface="Arial" panose="020B0604020202020204" pitchFamily="34" charset="0"/>
                <a:cs typeface="Arial" panose="020B0604020202020204" pitchFamily="34" charset="0"/>
              </a:rPr>
              <a:t> </a:t>
            </a:r>
            <a:r>
              <a:rPr lang="lt-LT" b="0" i="0" dirty="0">
                <a:solidFill>
                  <a:srgbClr val="000000"/>
                </a:solidFill>
                <a:effectLst/>
                <a:latin typeface="Arial" panose="020B0604020202020204" pitchFamily="34" charset="0"/>
                <a:cs typeface="Arial" panose="020B0604020202020204" pitchFamily="34" charset="0"/>
              </a:rPr>
              <a:t>PALIKTI</a:t>
            </a:r>
            <a:r>
              <a:rPr lang="en-US" b="0" i="0" dirty="0">
                <a:solidFill>
                  <a:srgbClr val="000000"/>
                </a:solidFill>
                <a:effectLst/>
                <a:latin typeface="Arial" panose="020B0604020202020204" pitchFamily="34" charset="0"/>
                <a:cs typeface="Arial" panose="020B0604020202020204" pitchFamily="34" charset="0"/>
              </a:rPr>
              <a:t> </a:t>
            </a:r>
            <a:r>
              <a:rPr lang="lt-LT" b="0" i="0" dirty="0">
                <a:solidFill>
                  <a:srgbClr val="000000"/>
                </a:solidFill>
                <a:effectLst/>
                <a:latin typeface="Arial" panose="020B0604020202020204" pitchFamily="34" charset="0"/>
                <a:cs typeface="Arial" panose="020B0604020202020204" pitchFamily="34" charset="0"/>
              </a:rPr>
              <a:t>Psichologiniai</a:t>
            </a:r>
            <a:r>
              <a:rPr lang="en-US" b="0" i="0" dirty="0">
                <a:solidFill>
                  <a:srgbClr val="000000"/>
                </a:solidFill>
                <a:effectLst/>
                <a:latin typeface="Arial" panose="020B0604020202020204" pitchFamily="34" charset="0"/>
                <a:cs typeface="Arial" panose="020B0604020202020204" pitchFamily="34" charset="0"/>
              </a:rPr>
              <a:t> </a:t>
            </a:r>
            <a:r>
              <a:rPr lang="lt-LT" b="0" i="0" dirty="0">
                <a:solidFill>
                  <a:srgbClr val="000000"/>
                </a:solidFill>
                <a:effectLst/>
                <a:latin typeface="Arial" panose="020B0604020202020204" pitchFamily="34" charset="0"/>
                <a:cs typeface="Arial" panose="020B0604020202020204" pitchFamily="34" charset="0"/>
              </a:rPr>
              <a:t>ir</a:t>
            </a:r>
            <a:r>
              <a:rPr lang="en-US" b="0" i="0" dirty="0">
                <a:solidFill>
                  <a:srgbClr val="000000"/>
                </a:solidFill>
                <a:effectLst/>
                <a:latin typeface="Arial" panose="020B0604020202020204" pitchFamily="34" charset="0"/>
                <a:cs typeface="Arial" panose="020B0604020202020204" pitchFamily="34" charset="0"/>
              </a:rPr>
              <a:t> </a:t>
            </a:r>
            <a:r>
              <a:rPr lang="lt-LT" b="0" i="0" dirty="0">
                <a:solidFill>
                  <a:srgbClr val="000000"/>
                </a:solidFill>
                <a:effectLst/>
                <a:latin typeface="Arial" panose="020B0604020202020204" pitchFamily="34" charset="0"/>
                <a:cs typeface="Arial" panose="020B0604020202020204" pitchFamily="34" charset="0"/>
              </a:rPr>
              <a:t>emociniai</a:t>
            </a:r>
            <a:r>
              <a:rPr lang="en-US" b="0" i="0" dirty="0">
                <a:solidFill>
                  <a:srgbClr val="000000"/>
                </a:solidFill>
                <a:effectLst/>
                <a:latin typeface="Arial" panose="020B0604020202020204" pitchFamily="34" charset="0"/>
                <a:cs typeface="Arial" panose="020B0604020202020204" pitchFamily="34" charset="0"/>
              </a:rPr>
              <a:t> </a:t>
            </a:r>
            <a:r>
              <a:rPr lang="lt-LT" b="0" i="0" dirty="0">
                <a:solidFill>
                  <a:srgbClr val="000000"/>
                </a:solidFill>
                <a:effectLst/>
                <a:latin typeface="Arial" panose="020B0604020202020204" pitchFamily="34" charset="0"/>
                <a:cs typeface="Arial" panose="020B0604020202020204" pitchFamily="34" charset="0"/>
              </a:rPr>
              <a:t>aspektai</a:t>
            </a:r>
            <a:endParaRPr lang="lt-LT"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3658" y="4005064"/>
            <a:ext cx="9144000" cy="1301262"/>
          </a:xfrm>
        </p:spPr>
        <p:txBody>
          <a:bodyPr>
            <a:normAutofit fontScale="77500" lnSpcReduction="20000"/>
          </a:bodyPr>
          <a:lstStyle/>
          <a:p>
            <a:r>
              <a:rPr lang="lt-LT" sz="3000" b="0" i="0" dirty="0">
                <a:solidFill>
                  <a:srgbClr val="000000"/>
                </a:solidFill>
                <a:effectLst/>
                <a:latin typeface="Arial" panose="020B0604020202020204" pitchFamily="34" charset="0"/>
                <a:cs typeface="Arial" panose="020B0604020202020204" pitchFamily="34" charset="0"/>
              </a:rPr>
              <a:t>Mirtis visada ateina be beldimo. Kodėl dabar? Kodėl taip greitai? Tai vaiko šauksmas, kai sutemus jis pašaukiamas namo</a:t>
            </a:r>
          </a:p>
          <a:p>
            <a:r>
              <a:rPr lang="lt-LT" sz="3000" b="0" i="0" dirty="0">
                <a:solidFill>
                  <a:srgbClr val="000000"/>
                </a:solidFill>
                <a:effectLst/>
                <a:latin typeface="Arial" panose="020B0604020202020204" pitchFamily="34" charset="0"/>
                <a:cs typeface="Arial" panose="020B0604020202020204" pitchFamily="34" charset="0"/>
              </a:rPr>
              <a:t>Margaret Atwood</a:t>
            </a:r>
            <a:endParaRPr lang="lv-LV"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60BB94AF-258A-4D2D-A70D-632BE81BE52F}"/>
              </a:ext>
            </a:extLst>
          </p:cNvPr>
          <p:cNvGrpSpPr/>
          <p:nvPr/>
        </p:nvGrpSpPr>
        <p:grpSpPr>
          <a:xfrm>
            <a:off x="1" y="5622838"/>
            <a:ext cx="9144000" cy="1008407"/>
            <a:chOff x="894669" y="5257800"/>
            <a:chExt cx="10331411" cy="1429430"/>
          </a:xfrm>
        </p:grpSpPr>
        <p:pic>
          <p:nvPicPr>
            <p:cNvPr id="6" name="Picture 5">
              <a:extLst>
                <a:ext uri="{FF2B5EF4-FFF2-40B4-BE49-F238E27FC236}">
                  <a16:creationId xmlns:a16="http://schemas.microsoft.com/office/drawing/2014/main" id="{FBBA5DFE-40E6-4E0F-987C-C89B86169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669" y="5613082"/>
              <a:ext cx="1781175" cy="752475"/>
            </a:xfrm>
            <a:prstGeom prst="rect">
              <a:avLst/>
            </a:prstGeom>
          </p:spPr>
        </p:pic>
        <p:pic>
          <p:nvPicPr>
            <p:cNvPr id="7" name="Picture 6">
              <a:extLst>
                <a:ext uri="{FF2B5EF4-FFF2-40B4-BE49-F238E27FC236}">
                  <a16:creationId xmlns:a16="http://schemas.microsoft.com/office/drawing/2014/main" id="{69FC8A36-0B44-485F-9068-F662638AA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8418" y="5613081"/>
              <a:ext cx="1781175" cy="752475"/>
            </a:xfrm>
            <a:prstGeom prst="rect">
              <a:avLst/>
            </a:prstGeom>
          </p:spPr>
        </p:pic>
        <p:pic>
          <p:nvPicPr>
            <p:cNvPr id="8" name="Picture 7">
              <a:extLst>
                <a:ext uri="{FF2B5EF4-FFF2-40B4-BE49-F238E27FC236}">
                  <a16:creationId xmlns:a16="http://schemas.microsoft.com/office/drawing/2014/main" id="{99626C37-FB86-4832-86B9-DDEE5CDA66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9469" y="5613081"/>
              <a:ext cx="1781175" cy="752475"/>
            </a:xfrm>
            <a:prstGeom prst="rect">
              <a:avLst/>
            </a:prstGeom>
          </p:spPr>
        </p:pic>
        <p:pic>
          <p:nvPicPr>
            <p:cNvPr id="9" name="Picture 8">
              <a:extLst>
                <a:ext uri="{FF2B5EF4-FFF2-40B4-BE49-F238E27FC236}">
                  <a16:creationId xmlns:a16="http://schemas.microsoft.com/office/drawing/2014/main" id="{630308A1-5C12-4D7C-AFF8-7EAE407681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0520" y="5613081"/>
              <a:ext cx="1781175" cy="752475"/>
            </a:xfrm>
            <a:prstGeom prst="rect">
              <a:avLst/>
            </a:prstGeom>
          </p:spPr>
        </p:pic>
        <p:pic>
          <p:nvPicPr>
            <p:cNvPr id="10" name="Picture 9">
              <a:extLst>
                <a:ext uri="{FF2B5EF4-FFF2-40B4-BE49-F238E27FC236}">
                  <a16:creationId xmlns:a16="http://schemas.microsoft.com/office/drawing/2014/main" id="{AE9B8279-E07E-485A-B381-25030BF1E5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48602" y="5257800"/>
              <a:ext cx="2277478" cy="1429430"/>
            </a:xfrm>
            <a:prstGeom prst="rect">
              <a:avLst/>
            </a:prstGeom>
          </p:spPr>
        </p:pic>
      </p:grpSp>
    </p:spTree>
    <p:extLst>
      <p:ext uri="{BB962C8B-B14F-4D97-AF65-F5344CB8AC3E}">
        <p14:creationId xmlns:p14="http://schemas.microsoft.com/office/powerpoint/2010/main" val="3590773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0" i="0" dirty="0" err="1">
                <a:solidFill>
                  <a:srgbClr val="000000"/>
                </a:solidFill>
                <a:effectLst/>
                <a:latin typeface="Arial" panose="020B0604020202020204" pitchFamily="34" charset="0"/>
                <a:cs typeface="Arial" panose="020B0604020202020204" pitchFamily="34" charset="0"/>
              </a:rPr>
              <a:t>Ketvirtasis</a:t>
            </a:r>
            <a:r>
              <a:rPr lang="en-GB" b="0" i="0" dirty="0">
                <a:solidFill>
                  <a:srgbClr val="000000"/>
                </a:solidFill>
                <a:effectLst/>
                <a:latin typeface="Arial" panose="020B0604020202020204" pitchFamily="34" charset="0"/>
                <a:cs typeface="Arial" panose="020B0604020202020204" pitchFamily="34" charset="0"/>
              </a:rPr>
              <a:t> DEPRESIJOS </a:t>
            </a:r>
            <a:r>
              <a:rPr lang="en-GB" b="0" i="0" dirty="0" err="1">
                <a:solidFill>
                  <a:srgbClr val="000000"/>
                </a:solidFill>
                <a:effectLst/>
                <a:latin typeface="Arial" panose="020B0604020202020204" pitchFamily="34" charset="0"/>
                <a:cs typeface="Arial" panose="020B0604020202020204" pitchFamily="34" charset="0"/>
              </a:rPr>
              <a:t>etapas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0" y="1600200"/>
            <a:ext cx="4283968" cy="5257800"/>
          </a:xfrm>
        </p:spPr>
        <p:txBody>
          <a:bodyPr>
            <a:normAutofit/>
          </a:bodyPr>
          <a:lstStyle/>
          <a:p>
            <a:r>
              <a:rPr lang="lt-LT" b="0" i="0" dirty="0">
                <a:solidFill>
                  <a:srgbClr val="000000"/>
                </a:solidFill>
                <a:effectLst/>
                <a:latin typeface="Arial" panose="020B0604020202020204" pitchFamily="34" charset="0"/>
                <a:cs typeface="Arial" panose="020B0604020202020204" pitchFamily="34" charset="0"/>
              </a:rPr>
              <a:t>Depresija, reaguojant į įvairius nuostolius dėl nepagydomos ligos;</a:t>
            </a:r>
          </a:p>
          <a:p>
            <a:r>
              <a:rPr lang="lt-LT" b="0" i="0" dirty="0">
                <a:solidFill>
                  <a:srgbClr val="000000"/>
                </a:solidFill>
                <a:effectLst/>
                <a:latin typeface="Arial" panose="020B0604020202020204" pitchFamily="34" charset="0"/>
                <a:cs typeface="Arial" panose="020B0604020202020204" pitchFamily="34" charset="0"/>
              </a:rPr>
              <a:t>  Pasiruošimas depresijai ar pasiruošimas išvykti;</a:t>
            </a:r>
          </a:p>
          <a:p>
            <a:r>
              <a:rPr lang="lt-LT" b="0" i="0" dirty="0">
                <a:solidFill>
                  <a:srgbClr val="000000"/>
                </a:solidFill>
                <a:effectLst/>
                <a:latin typeface="Arial" panose="020B0604020202020204" pitchFamily="34" charset="0"/>
                <a:cs typeface="Arial" panose="020B0604020202020204" pitchFamily="34" charset="0"/>
              </a:rPr>
              <a:t>Reikia leisti kalbėti, kad būtų galima išreikšti tai, kas jį slegia.</a:t>
            </a:r>
            <a:endParaRPr lang="en-GB" dirty="0">
              <a:latin typeface="Arial" panose="020B0604020202020204" pitchFamily="34" charset="0"/>
              <a:cs typeface="Arial" panose="020B0604020202020204" pitchFamily="34" charset="0"/>
            </a:endParaRPr>
          </a:p>
        </p:txBody>
      </p:sp>
      <p:pic>
        <p:nvPicPr>
          <p:cNvPr id="3074" name="Picture 2" descr="C:\Users\Raimonds\Desktop\Downloads\Depresija.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427983" y="1700808"/>
            <a:ext cx="4428491"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449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i="0" dirty="0">
                <a:solidFill>
                  <a:srgbClr val="000000"/>
                </a:solidFill>
                <a:effectLst/>
                <a:latin typeface="Arial" panose="020B0604020202020204" pitchFamily="34" charset="0"/>
                <a:cs typeface="Arial" panose="020B0604020202020204" pitchFamily="34" charset="0"/>
              </a:rPr>
              <a:t>DE</a:t>
            </a:r>
            <a:r>
              <a:rPr lang="lt-LT" b="0" i="0" dirty="0">
                <a:solidFill>
                  <a:srgbClr val="000000"/>
                </a:solidFill>
                <a:effectLst/>
                <a:latin typeface="Arial" panose="020B0604020202020204" pitchFamily="34" charset="0"/>
                <a:cs typeface="Arial" panose="020B0604020202020204" pitchFamily="34" charset="0"/>
              </a:rPr>
              <a:t>PRESIJA</a:t>
            </a:r>
            <a:endParaRPr lang="lv-LV"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8998533"/>
              </p:ext>
            </p:extLst>
          </p:nvPr>
        </p:nvGraphicFramePr>
        <p:xfrm>
          <a:off x="-1" y="1340768"/>
          <a:ext cx="9108505" cy="7406640"/>
        </p:xfrm>
        <a:graphic>
          <a:graphicData uri="http://schemas.openxmlformats.org/drawingml/2006/table">
            <a:tbl>
              <a:tblPr firstRow="1" bandRow="1">
                <a:tableStyleId>{C4B1156A-380E-4F78-BDF5-A606A8083BF9}</a:tableStyleId>
              </a:tblPr>
              <a:tblGrid>
                <a:gridCol w="2915817">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tblGrid>
              <a:tr h="5400600">
                <a:tc>
                  <a:txBody>
                    <a:bodyPr/>
                    <a:lstStyle/>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Ženklai:</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Viskas nenaudinga</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Blogiau negali būti</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Žmogus praranda energiją, tampa bejėgis, nemato nieko prasmingo, jaučiasi bejėgis</a:t>
                      </a:r>
                      <a:endParaRPr lang="en-GB" noProof="0" dirty="0">
                        <a:latin typeface="Arial" panose="020B0604020202020204" pitchFamily="34" charset="0"/>
                        <a:cs typeface="Arial" panose="020B0604020202020204" pitchFamily="34" charset="0"/>
                      </a:endParaRPr>
                    </a:p>
                  </a:txBody>
                  <a:tcPr/>
                </a:tc>
                <a:tc>
                  <a:txBody>
                    <a:bodyPr/>
                    <a:lstStyle/>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Ką daryti:</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Buvimas šalia, su darbu rodo, kad esate pasirengęs padėti, išklausyti, palaikyti, aptarti situaciją ir būti draugiškas petys, tačiau neprisiimkite atsakomybės už jį</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Jei gedulas trunka ilgiau nei šešis mėnesius, reikia kreiptis į gydytojus su tinkamais vaistais ir psichologu ar psichoterapeutu.</a:t>
                      </a:r>
                      <a:endParaRPr lang="en-GB" sz="1600" noProof="0" dirty="0"/>
                    </a:p>
                  </a:txBody>
                  <a:tcPr/>
                </a:tc>
                <a:tc>
                  <a:txBody>
                    <a:bodyPr/>
                    <a:lstStyle/>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Ko susilaikyti:</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Nuo minčių ir žodžių, kurių žmogus tiesiog „nenori“ girdėti</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Saugokitės nuo noro linksminti, linksminti ar priversti gedulą nutraukti</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Palikite žmogų ramybėje savo mintyse</a:t>
                      </a:r>
                      <a:endParaRPr lang="en-GB" sz="2200" baseline="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47159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b="0" i="0" dirty="0">
                <a:solidFill>
                  <a:srgbClr val="000000"/>
                </a:solidFill>
                <a:effectLst/>
                <a:latin typeface="Arial" panose="020B0604020202020204" pitchFamily="34" charset="0"/>
                <a:cs typeface="Arial" panose="020B0604020202020204" pitchFamily="34" charset="0"/>
              </a:rPr>
              <a:t>Penktasis</a:t>
            </a:r>
            <a:r>
              <a:rPr lang="en-GB" b="0" i="0" dirty="0">
                <a:solidFill>
                  <a:srgbClr val="000000"/>
                </a:solidFill>
                <a:effectLst/>
                <a:latin typeface="Arial" panose="020B0604020202020204" pitchFamily="34" charset="0"/>
                <a:cs typeface="Arial" panose="020B0604020202020204" pitchFamily="34" charset="0"/>
              </a:rPr>
              <a:t> SUTAI</a:t>
            </a:r>
            <a:r>
              <a:rPr lang="lt-LT" b="0" i="0" dirty="0">
                <a:solidFill>
                  <a:srgbClr val="000000"/>
                </a:solidFill>
                <a:effectLst/>
                <a:latin typeface="Arial" panose="020B0604020202020204" pitchFamily="34" charset="0"/>
                <a:cs typeface="Arial" panose="020B0604020202020204" pitchFamily="34" charset="0"/>
              </a:rPr>
              <a:t>KY</a:t>
            </a:r>
            <a:r>
              <a:rPr lang="en-GB" b="0" i="0" dirty="0">
                <a:solidFill>
                  <a:srgbClr val="000000"/>
                </a:solidFill>
                <a:effectLst/>
                <a:latin typeface="Arial" panose="020B0604020202020204" pitchFamily="34" charset="0"/>
                <a:cs typeface="Arial" panose="020B0604020202020204" pitchFamily="34" charset="0"/>
              </a:rPr>
              <a:t>MO </a:t>
            </a:r>
            <a:r>
              <a:rPr lang="lt-LT" b="0" i="0" dirty="0">
                <a:solidFill>
                  <a:srgbClr val="000000"/>
                </a:solidFill>
                <a:effectLst/>
                <a:latin typeface="Arial" panose="020B0604020202020204" pitchFamily="34" charset="0"/>
                <a:cs typeface="Arial" panose="020B0604020202020204" pitchFamily="34" charset="0"/>
              </a:rPr>
              <a:t>etapas</a:t>
            </a:r>
            <a:endParaRPr lang="lt-LT" b="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0" y="1600200"/>
            <a:ext cx="4495800" cy="5257800"/>
          </a:xfrm>
        </p:spPr>
        <p:txBody>
          <a:bodyPr>
            <a:normAutofit/>
          </a:bodyPr>
          <a:lstStyle/>
          <a:p>
            <a:r>
              <a:rPr lang="lt-LT" b="0" i="0" dirty="0">
                <a:solidFill>
                  <a:srgbClr val="000000"/>
                </a:solidFill>
                <a:effectLst/>
                <a:latin typeface="Arial" panose="020B0604020202020204" pitchFamily="34" charset="0"/>
                <a:cs typeface="Arial" panose="020B0604020202020204" pitchFamily="34" charset="0"/>
              </a:rPr>
              <a:t>Kova baigėsi, ir laikas jau yra - „paskutinis poilsis prieš ilgą kelionę“;</a:t>
            </a:r>
          </a:p>
          <a:p>
            <a:r>
              <a:rPr lang="lt-LT" b="0" i="0" dirty="0">
                <a:solidFill>
                  <a:srgbClr val="000000"/>
                </a:solidFill>
                <a:effectLst/>
                <a:latin typeface="Arial" panose="020B0604020202020204" pitchFamily="34" charset="0"/>
                <a:cs typeface="Arial" panose="020B0604020202020204" pitchFamily="34" charset="0"/>
              </a:rPr>
              <a:t>Nori būti vienas, nenori būti varginamas dėl naujų žinių.</a:t>
            </a:r>
          </a:p>
          <a:p>
            <a:r>
              <a:rPr lang="lt-LT" b="0" i="0" dirty="0">
                <a:solidFill>
                  <a:srgbClr val="000000"/>
                </a:solidFill>
                <a:effectLst/>
                <a:latin typeface="Arial" panose="020B0604020202020204" pitchFamily="34" charset="0"/>
                <a:cs typeface="Arial" panose="020B0604020202020204" pitchFamily="34" charset="0"/>
              </a:rPr>
              <a:t>Bendravimas yra labiau neverbalinis nei žodinis;</a:t>
            </a:r>
            <a:endParaRPr lang="lv-LV"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427984" y="1600200"/>
            <a:ext cx="4536504" cy="5141168"/>
          </a:xfrm>
        </p:spPr>
        <p:txBody>
          <a:bodyPr>
            <a:normAutofit/>
          </a:bodyPr>
          <a:lstStyle/>
          <a:p>
            <a:endParaRPr lang="lv-LV" dirty="0"/>
          </a:p>
          <a:p>
            <a:endParaRPr lang="lv-LV" dirty="0"/>
          </a:p>
          <a:p>
            <a:endParaRPr lang="lv-LV" dirty="0"/>
          </a:p>
          <a:p>
            <a:endParaRPr lang="lv-LV" dirty="0"/>
          </a:p>
          <a:p>
            <a:endParaRPr lang="lv-LV" dirty="0"/>
          </a:p>
          <a:p>
            <a:endParaRPr lang="lv-LV" dirty="0"/>
          </a:p>
          <a:p>
            <a:endParaRPr lang="lv-LV" dirty="0"/>
          </a:p>
          <a:p>
            <a:r>
              <a:rPr lang="lt-LT" b="0" i="0" dirty="0">
                <a:solidFill>
                  <a:srgbClr val="000000"/>
                </a:solidFill>
                <a:effectLst/>
                <a:latin typeface="Arial" panose="020B0604020202020204" pitchFamily="34" charset="0"/>
                <a:cs typeface="Arial" panose="020B0604020202020204" pitchFamily="34" charset="0"/>
              </a:rPr>
              <a:t>Žmogus susitaikė su tikrove prarasti tiek daug svarbių žmonių</a:t>
            </a:r>
            <a:endParaRPr lang="lv-LV" dirty="0">
              <a:latin typeface="Arial" panose="020B0604020202020204" pitchFamily="34" charset="0"/>
              <a:cs typeface="Arial" panose="020B0604020202020204" pitchFamily="34" charset="0"/>
            </a:endParaRPr>
          </a:p>
        </p:txBody>
      </p:sp>
      <p:pic>
        <p:nvPicPr>
          <p:cNvPr id="4099" name="Picture 3" descr="C:\Users\Raimonds\Desktop\Downloads\samierinā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628800"/>
            <a:ext cx="410445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797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i="0" dirty="0">
                <a:solidFill>
                  <a:srgbClr val="000000"/>
                </a:solidFill>
                <a:effectLst/>
                <a:latin typeface="Arial" panose="020B0604020202020204" pitchFamily="34" charset="0"/>
                <a:cs typeface="Arial" panose="020B0604020202020204" pitchFamily="34" charset="0"/>
              </a:rPr>
              <a:t>SUSITAIKYMAS</a:t>
            </a:r>
            <a:endParaRPr lang="lv-LV"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314948"/>
              </p:ext>
            </p:extLst>
          </p:nvPr>
        </p:nvGraphicFramePr>
        <p:xfrm>
          <a:off x="251520" y="1383111"/>
          <a:ext cx="8640960" cy="8503920"/>
        </p:xfrm>
        <a:graphic>
          <a:graphicData uri="http://schemas.openxmlformats.org/drawingml/2006/table">
            <a:tbl>
              <a:tblPr firstRow="1" bandRow="1">
                <a:tableStyleId>{C4B1156A-380E-4F78-BDF5-A606A8083BF9}</a:tableStyleId>
              </a:tblPr>
              <a:tblGrid>
                <a:gridCol w="2448272">
                  <a:extLst>
                    <a:ext uri="{9D8B030D-6E8A-4147-A177-3AD203B41FA5}">
                      <a16:colId xmlns:a16="http://schemas.microsoft.com/office/drawing/2014/main" val="20000"/>
                    </a:ext>
                  </a:extLst>
                </a:gridCol>
                <a:gridCol w="3074301">
                  <a:extLst>
                    <a:ext uri="{9D8B030D-6E8A-4147-A177-3AD203B41FA5}">
                      <a16:colId xmlns:a16="http://schemas.microsoft.com/office/drawing/2014/main" val="20001"/>
                    </a:ext>
                  </a:extLst>
                </a:gridCol>
                <a:gridCol w="3118387">
                  <a:extLst>
                    <a:ext uri="{9D8B030D-6E8A-4147-A177-3AD203B41FA5}">
                      <a16:colId xmlns:a16="http://schemas.microsoft.com/office/drawing/2014/main" val="20002"/>
                    </a:ext>
                  </a:extLst>
                </a:gridCol>
              </a:tblGrid>
              <a:tr h="5400600">
                <a:tc>
                  <a:txBody>
                    <a:bodyPr/>
                    <a:lstStyle/>
                    <a:p>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Ženklai</a:t>
                      </a:r>
                      <a:r>
                        <a:rPr kumimoji="0" lang="en-US" sz="2400" b="1" i="1" u="sng" kern="1200" dirty="0">
                          <a:solidFill>
                            <a:schemeClr val="dk1"/>
                          </a:solidFill>
                          <a:effectLst/>
                          <a:latin typeface="Arial" panose="020B0604020202020204" pitchFamily="34" charset="0"/>
                          <a:ea typeface="+mn-ea"/>
                          <a:cs typeface="Arial" panose="020B0604020202020204" pitchFamily="34" charset="0"/>
                        </a:rPr>
                        <a:t>:</a:t>
                      </a:r>
                    </a:p>
                    <a:p>
                      <a:endParaRPr kumimoji="0" lang="en-US" sz="2400" b="1" i="1" u="sng" kern="1200" dirty="0">
                        <a:solidFill>
                          <a:schemeClr val="dk1"/>
                        </a:solidFill>
                        <a:effectLst/>
                        <a:latin typeface="Arial" panose="020B0604020202020204" pitchFamily="34" charset="0"/>
                        <a:ea typeface="+mn-ea"/>
                        <a:cs typeface="Arial" panose="020B0604020202020204" pitchFamily="34" charset="0"/>
                      </a:endParaRPr>
                    </a:p>
                    <a:p>
                      <a:r>
                        <a:rPr kumimoji="0" lang="en-US" sz="2400" b="1" i="1" u="sng" kern="1200" dirty="0">
                          <a:solidFill>
                            <a:schemeClr val="dk1"/>
                          </a:solidFill>
                          <a:effectLst/>
                          <a:latin typeface="Arial" panose="020B0604020202020204" pitchFamily="34" charset="0"/>
                          <a:ea typeface="+mn-ea"/>
                          <a:cs typeface="Arial" panose="020B0604020202020204" pitchFamily="34" charset="0"/>
                        </a:rPr>
                        <a:t>"</a:t>
                      </a:r>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Viskas</a:t>
                      </a:r>
                      <a:r>
                        <a:rPr kumimoji="0" lang="en-US" sz="2400" b="1" i="1" u="sng" kern="1200" dirty="0">
                          <a:solidFill>
                            <a:schemeClr val="dk1"/>
                          </a:solidFill>
                          <a:effectLst/>
                          <a:latin typeface="Arial" panose="020B0604020202020204" pitchFamily="34" charset="0"/>
                          <a:ea typeface="+mn-ea"/>
                          <a:cs typeface="Arial" panose="020B0604020202020204" pitchFamily="34" charset="0"/>
                        </a:rPr>
                        <a:t> bus </a:t>
                      </a:r>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gerai</a:t>
                      </a:r>
                      <a:r>
                        <a:rPr kumimoji="0" lang="en-US" sz="2400" b="1" i="1" u="sng" kern="1200" dirty="0">
                          <a:solidFill>
                            <a:schemeClr val="dk1"/>
                          </a:solidFill>
                          <a:effectLst/>
                          <a:latin typeface="Arial" panose="020B0604020202020204" pitchFamily="34" charset="0"/>
                          <a:ea typeface="+mn-ea"/>
                          <a:cs typeface="Arial" panose="020B0604020202020204" pitchFamily="34" charset="0"/>
                        </a:rPr>
                        <a:t>"</a:t>
                      </a:r>
                    </a:p>
                    <a:p>
                      <a:endParaRPr kumimoji="0" lang="en-US" sz="2400" b="1" i="1" u="sng" kern="1200" dirty="0">
                        <a:solidFill>
                          <a:schemeClr val="dk1"/>
                        </a:solidFill>
                        <a:effectLst/>
                        <a:latin typeface="Arial" panose="020B0604020202020204" pitchFamily="34" charset="0"/>
                        <a:ea typeface="+mn-ea"/>
                        <a:cs typeface="Arial" panose="020B0604020202020204" pitchFamily="34" charset="0"/>
                      </a:endParaRPr>
                    </a:p>
                    <a:p>
                      <a:r>
                        <a:rPr kumimoji="0" lang="en-US" sz="2400" b="1" i="1" u="sng" kern="1200" dirty="0">
                          <a:solidFill>
                            <a:schemeClr val="dk1"/>
                          </a:solidFill>
                          <a:effectLst/>
                          <a:latin typeface="Arial" panose="020B0604020202020204" pitchFamily="34" charset="0"/>
                          <a:ea typeface="+mn-ea"/>
                          <a:cs typeface="Arial" panose="020B0604020202020204" pitchFamily="34" charset="0"/>
                        </a:rPr>
                        <a:t>Dar </a:t>
                      </a:r>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nežinau</a:t>
                      </a:r>
                      <a:r>
                        <a:rPr kumimoji="0" lang="en-US" sz="2400" b="1" i="1" u="sng" kern="1200" dirty="0">
                          <a:solidFill>
                            <a:schemeClr val="dk1"/>
                          </a:solidFill>
                          <a:effectLst/>
                          <a:latin typeface="Arial" panose="020B0604020202020204" pitchFamily="34" charset="0"/>
                          <a:ea typeface="+mn-ea"/>
                          <a:cs typeface="Arial" panose="020B0604020202020204" pitchFamily="34" charset="0"/>
                        </a:rPr>
                        <a:t> </a:t>
                      </a:r>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kaip</a:t>
                      </a:r>
                      <a:r>
                        <a:rPr kumimoji="0" lang="en-US" sz="2400" b="1" i="1" u="sng" kern="1200" dirty="0">
                          <a:solidFill>
                            <a:schemeClr val="dk1"/>
                          </a:solidFill>
                          <a:effectLst/>
                          <a:latin typeface="Arial" panose="020B0604020202020204" pitchFamily="34" charset="0"/>
                          <a:ea typeface="+mn-ea"/>
                          <a:cs typeface="Arial" panose="020B0604020202020204" pitchFamily="34" charset="0"/>
                        </a:rPr>
                        <a:t>, bet </a:t>
                      </a:r>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turiu</a:t>
                      </a:r>
                      <a:r>
                        <a:rPr kumimoji="0" lang="en-US" sz="2400" b="1" i="1" u="sng" kern="1200" dirty="0">
                          <a:solidFill>
                            <a:schemeClr val="dk1"/>
                          </a:solidFill>
                          <a:effectLst/>
                          <a:latin typeface="Arial" panose="020B0604020202020204" pitchFamily="34" charset="0"/>
                          <a:ea typeface="+mn-ea"/>
                          <a:cs typeface="Arial" panose="020B0604020202020204" pitchFamily="34" charset="0"/>
                        </a:rPr>
                        <a:t> </a:t>
                      </a:r>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su</a:t>
                      </a:r>
                      <a:r>
                        <a:rPr kumimoji="0" lang="en-US" sz="2400" b="1" i="1" u="sng" kern="1200" dirty="0">
                          <a:solidFill>
                            <a:schemeClr val="dk1"/>
                          </a:solidFill>
                          <a:effectLst/>
                          <a:latin typeface="Arial" panose="020B0604020202020204" pitchFamily="34" charset="0"/>
                          <a:ea typeface="+mn-ea"/>
                          <a:cs typeface="Arial" panose="020B0604020202020204" pitchFamily="34" charset="0"/>
                        </a:rPr>
                        <a:t> </a:t>
                      </a:r>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tuo</a:t>
                      </a:r>
                      <a:r>
                        <a:rPr kumimoji="0" lang="en-US" sz="2400" b="1" i="1" u="sng" kern="1200" dirty="0">
                          <a:solidFill>
                            <a:schemeClr val="dk1"/>
                          </a:solidFill>
                          <a:effectLst/>
                          <a:latin typeface="Arial" panose="020B0604020202020204" pitchFamily="34" charset="0"/>
                          <a:ea typeface="+mn-ea"/>
                          <a:cs typeface="Arial" panose="020B0604020202020204" pitchFamily="34" charset="0"/>
                        </a:rPr>
                        <a:t> </a:t>
                      </a:r>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susidurti</a:t>
                      </a:r>
                      <a:endParaRPr kumimoji="0" lang="en-US" sz="2400" b="1" i="1" u="sng" kern="1200" dirty="0">
                        <a:solidFill>
                          <a:schemeClr val="dk1"/>
                        </a:solidFill>
                        <a:effectLst/>
                        <a:latin typeface="Arial" panose="020B0604020202020204" pitchFamily="34" charset="0"/>
                        <a:ea typeface="+mn-ea"/>
                        <a:cs typeface="Arial" panose="020B0604020202020204" pitchFamily="34" charset="0"/>
                      </a:endParaRPr>
                    </a:p>
                    <a:p>
                      <a:endParaRPr kumimoji="0" lang="en-US" sz="2400" b="1" i="1" u="sng" kern="1200" dirty="0">
                        <a:solidFill>
                          <a:schemeClr val="dk1"/>
                        </a:solidFill>
                        <a:effectLst/>
                        <a:latin typeface="Arial" panose="020B0604020202020204" pitchFamily="34" charset="0"/>
                        <a:ea typeface="+mn-ea"/>
                        <a:cs typeface="Arial" panose="020B0604020202020204" pitchFamily="34" charset="0"/>
                      </a:endParaRPr>
                    </a:p>
                    <a:p>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Esu</a:t>
                      </a:r>
                      <a:r>
                        <a:rPr kumimoji="0" lang="en-US" sz="2400" b="1" i="1" u="sng" kern="1200" dirty="0">
                          <a:solidFill>
                            <a:schemeClr val="dk1"/>
                          </a:solidFill>
                          <a:effectLst/>
                          <a:latin typeface="Arial" panose="020B0604020202020204" pitchFamily="34" charset="0"/>
                          <a:ea typeface="+mn-ea"/>
                          <a:cs typeface="Arial" panose="020B0604020202020204" pitchFamily="34" charset="0"/>
                        </a:rPr>
                        <a:t> </a:t>
                      </a:r>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sutrikęs</a:t>
                      </a:r>
                      <a:r>
                        <a:rPr kumimoji="0" lang="en-US" sz="2400" b="1" i="1" u="sng" kern="1200" dirty="0">
                          <a:solidFill>
                            <a:schemeClr val="dk1"/>
                          </a:solidFill>
                          <a:effectLst/>
                          <a:latin typeface="Arial" panose="020B0604020202020204" pitchFamily="34" charset="0"/>
                          <a:ea typeface="+mn-ea"/>
                          <a:cs typeface="Arial" panose="020B0604020202020204" pitchFamily="34" charset="0"/>
                        </a:rPr>
                        <a:t>, bet </a:t>
                      </a:r>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tikiu</a:t>
                      </a:r>
                      <a:r>
                        <a:rPr kumimoji="0" lang="en-US" sz="2400" b="1" i="1" u="sng" kern="1200" dirty="0">
                          <a:solidFill>
                            <a:schemeClr val="dk1"/>
                          </a:solidFill>
                          <a:effectLst/>
                          <a:latin typeface="Arial" panose="020B0604020202020204" pitchFamily="34" charset="0"/>
                          <a:ea typeface="+mn-ea"/>
                          <a:cs typeface="Arial" panose="020B0604020202020204" pitchFamily="34" charset="0"/>
                        </a:rPr>
                        <a:t>, </a:t>
                      </a:r>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kad</a:t>
                      </a:r>
                      <a:r>
                        <a:rPr kumimoji="0" lang="en-US" sz="2400" b="1" i="1" u="sng" kern="1200" dirty="0">
                          <a:solidFill>
                            <a:schemeClr val="dk1"/>
                          </a:solidFill>
                          <a:effectLst/>
                          <a:latin typeface="Arial" panose="020B0604020202020204" pitchFamily="34" charset="0"/>
                          <a:ea typeface="+mn-ea"/>
                          <a:cs typeface="Arial" panose="020B0604020202020204" pitchFamily="34" charset="0"/>
                        </a:rPr>
                        <a:t> </a:t>
                      </a:r>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gyvenimas</a:t>
                      </a:r>
                      <a:r>
                        <a:rPr kumimoji="0" lang="en-US" sz="2400" b="1" i="1" u="sng" kern="1200" dirty="0">
                          <a:solidFill>
                            <a:schemeClr val="dk1"/>
                          </a:solidFill>
                          <a:effectLst/>
                          <a:latin typeface="Arial" panose="020B0604020202020204" pitchFamily="34" charset="0"/>
                          <a:ea typeface="+mn-ea"/>
                          <a:cs typeface="Arial" panose="020B0604020202020204" pitchFamily="34" charset="0"/>
                        </a:rPr>
                        <a:t> </a:t>
                      </a:r>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tęsiasi</a:t>
                      </a:r>
                      <a:endParaRPr kumimoji="0" lang="en-US" sz="2400" b="1" i="1" u="sng" kern="1200" dirty="0">
                        <a:solidFill>
                          <a:schemeClr val="dk1"/>
                        </a:solidFill>
                        <a:effectLst/>
                        <a:latin typeface="Arial" panose="020B0604020202020204" pitchFamily="34" charset="0"/>
                        <a:ea typeface="+mn-ea"/>
                        <a:cs typeface="Arial" panose="020B0604020202020204" pitchFamily="34" charset="0"/>
                      </a:endParaRPr>
                    </a:p>
                    <a:p>
                      <a:endParaRPr kumimoji="0" lang="en-US" sz="2400" b="1" i="1" u="sng" kern="1200" dirty="0">
                        <a:solidFill>
                          <a:schemeClr val="dk1"/>
                        </a:solidFill>
                        <a:effectLst/>
                        <a:latin typeface="Arial" panose="020B0604020202020204" pitchFamily="34" charset="0"/>
                        <a:ea typeface="+mn-ea"/>
                        <a:cs typeface="Arial" panose="020B0604020202020204" pitchFamily="34" charset="0"/>
                      </a:endParaRPr>
                    </a:p>
                    <a:p>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Noriu</a:t>
                      </a:r>
                      <a:r>
                        <a:rPr kumimoji="0" lang="en-US" sz="2400" b="1" i="1" u="sng" kern="1200" dirty="0">
                          <a:solidFill>
                            <a:schemeClr val="dk1"/>
                          </a:solidFill>
                          <a:effectLst/>
                          <a:latin typeface="Arial" panose="020B0604020202020204" pitchFamily="34" charset="0"/>
                          <a:ea typeface="+mn-ea"/>
                          <a:cs typeface="Arial" panose="020B0604020202020204" pitchFamily="34" charset="0"/>
                        </a:rPr>
                        <a:t> </a:t>
                      </a:r>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pabandyti</a:t>
                      </a:r>
                      <a:r>
                        <a:rPr kumimoji="0" lang="en-US" sz="2400" b="1" i="1" u="sng" kern="1200" dirty="0">
                          <a:solidFill>
                            <a:schemeClr val="dk1"/>
                          </a:solidFill>
                          <a:effectLst/>
                          <a:latin typeface="Arial" panose="020B0604020202020204" pitchFamily="34" charset="0"/>
                          <a:ea typeface="+mn-ea"/>
                          <a:cs typeface="Arial" panose="020B0604020202020204" pitchFamily="34" charset="0"/>
                        </a:rPr>
                        <a:t> </a:t>
                      </a:r>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ką</a:t>
                      </a:r>
                      <a:r>
                        <a:rPr kumimoji="0" lang="en-US" sz="2400" b="1" i="1" u="sng" kern="1200" dirty="0">
                          <a:solidFill>
                            <a:schemeClr val="dk1"/>
                          </a:solidFill>
                          <a:effectLst/>
                          <a:latin typeface="Arial" panose="020B0604020202020204" pitchFamily="34" charset="0"/>
                          <a:ea typeface="+mn-ea"/>
                          <a:cs typeface="Arial" panose="020B0604020202020204" pitchFamily="34" charset="0"/>
                        </a:rPr>
                        <a:t> </a:t>
                      </a:r>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nors</a:t>
                      </a:r>
                      <a:r>
                        <a:rPr kumimoji="0" lang="en-US" sz="2400" b="1" i="1" u="sng" kern="1200" dirty="0">
                          <a:solidFill>
                            <a:schemeClr val="dk1"/>
                          </a:solidFill>
                          <a:effectLst/>
                          <a:latin typeface="Arial" panose="020B0604020202020204" pitchFamily="34" charset="0"/>
                          <a:ea typeface="+mn-ea"/>
                          <a:cs typeface="Arial" panose="020B0604020202020204" pitchFamily="34" charset="0"/>
                        </a:rPr>
                        <a:t> </a:t>
                      </a:r>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pakeisti</a:t>
                      </a:r>
                      <a:r>
                        <a:rPr kumimoji="0" lang="en-US" sz="2400" b="1" i="1" u="sng" kern="1200" dirty="0">
                          <a:solidFill>
                            <a:schemeClr val="dk1"/>
                          </a:solidFill>
                          <a:effectLst/>
                          <a:latin typeface="Arial" panose="020B0604020202020204" pitchFamily="34" charset="0"/>
                          <a:ea typeface="+mn-ea"/>
                          <a:cs typeface="Arial" panose="020B0604020202020204" pitchFamily="34" charset="0"/>
                        </a:rPr>
                        <a:t> </a:t>
                      </a:r>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savo</a:t>
                      </a:r>
                      <a:r>
                        <a:rPr kumimoji="0" lang="en-US" sz="2400" b="1" i="1" u="sng" kern="1200" dirty="0">
                          <a:solidFill>
                            <a:schemeClr val="dk1"/>
                          </a:solidFill>
                          <a:effectLst/>
                          <a:latin typeface="Arial" panose="020B0604020202020204" pitchFamily="34" charset="0"/>
                          <a:ea typeface="+mn-ea"/>
                          <a:cs typeface="Arial" panose="020B0604020202020204" pitchFamily="34" charset="0"/>
                        </a:rPr>
                        <a:t> </a:t>
                      </a:r>
                      <a:r>
                        <a:rPr kumimoji="0" lang="en-US" sz="2400" b="1" i="1" u="sng" kern="1200" dirty="0" err="1">
                          <a:solidFill>
                            <a:schemeClr val="dk1"/>
                          </a:solidFill>
                          <a:effectLst/>
                          <a:latin typeface="Arial" panose="020B0604020202020204" pitchFamily="34" charset="0"/>
                          <a:ea typeface="+mn-ea"/>
                          <a:cs typeface="Arial" panose="020B0604020202020204" pitchFamily="34" charset="0"/>
                        </a:rPr>
                        <a:t>gyvenime</a:t>
                      </a:r>
                      <a:endParaRPr lang="lv-LV" sz="2200" baseline="0" dirty="0">
                        <a:latin typeface="Arial" panose="020B0604020202020204" pitchFamily="34" charset="0"/>
                        <a:cs typeface="Arial" panose="020B0604020202020204" pitchFamily="34" charset="0"/>
                      </a:endParaRPr>
                    </a:p>
                  </a:txBody>
                  <a:tcPr/>
                </a:tc>
                <a:tc>
                  <a:txBody>
                    <a:bodyPr/>
                    <a:lstStyle/>
                    <a:p>
                      <a:r>
                        <a:rPr kumimoji="0" lang="lt-LT" sz="2400" b="1" i="1" u="sng" kern="1200" dirty="0">
                          <a:solidFill>
                            <a:schemeClr val="dk1"/>
                          </a:solidFill>
                          <a:effectLst/>
                          <a:latin typeface="Arial" panose="020B0604020202020204" pitchFamily="34" charset="0"/>
                          <a:ea typeface="+mn-ea"/>
                          <a:cs typeface="Arial" panose="020B0604020202020204" pitchFamily="34" charset="0"/>
                        </a:rPr>
                        <a:t>Ką daryti:</a:t>
                      </a:r>
                    </a:p>
                    <a:p>
                      <a:endParaRPr kumimoji="0" lang="lt-LT" sz="2400" b="1" i="1" u="sng" kern="120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dirty="0">
                          <a:solidFill>
                            <a:schemeClr val="dk1"/>
                          </a:solidFill>
                          <a:effectLst/>
                          <a:latin typeface="Arial" panose="020B0604020202020204" pitchFamily="34" charset="0"/>
                          <a:ea typeface="+mn-ea"/>
                          <a:cs typeface="Arial" panose="020B0604020202020204" pitchFamily="34" charset="0"/>
                        </a:rPr>
                        <a:t>Gerai, kad šalia yra kažkas, kuris palaiko pirmuosius žingsnius, kurie keičia gyvenimą</a:t>
                      </a:r>
                    </a:p>
                    <a:p>
                      <a:endParaRPr kumimoji="0" lang="lt-LT" sz="2400" b="1" i="1" u="sng" kern="120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dirty="0">
                          <a:solidFill>
                            <a:schemeClr val="dk1"/>
                          </a:solidFill>
                          <a:effectLst/>
                          <a:latin typeface="Arial" panose="020B0604020202020204" pitchFamily="34" charset="0"/>
                          <a:ea typeface="+mn-ea"/>
                          <a:cs typeface="Arial" panose="020B0604020202020204" pitchFamily="34" charset="0"/>
                        </a:rPr>
                        <a:t>Būk šalia, palaikyk, tikėk pokyčiais</a:t>
                      </a:r>
                    </a:p>
                    <a:p>
                      <a:endParaRPr kumimoji="0" lang="lt-LT" sz="2400" b="1" i="1" u="sng" kern="120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dirty="0">
                          <a:solidFill>
                            <a:schemeClr val="dk1"/>
                          </a:solidFill>
                          <a:effectLst/>
                          <a:latin typeface="Arial" panose="020B0604020202020204" pitchFamily="34" charset="0"/>
                          <a:ea typeface="+mn-ea"/>
                          <a:cs typeface="Arial" panose="020B0604020202020204" pitchFamily="34" charset="0"/>
                        </a:rPr>
                        <a:t>Palaikykite ir elkitės ramiai, kai depresijos požymiai laikinai grįžta</a:t>
                      </a:r>
                    </a:p>
                    <a:p>
                      <a:endParaRPr kumimoji="0" lang="lt-LT" sz="2400" b="1" i="1" u="sng" kern="120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dirty="0">
                          <a:solidFill>
                            <a:schemeClr val="dk1"/>
                          </a:solidFill>
                          <a:effectLst/>
                          <a:latin typeface="Arial" panose="020B0604020202020204" pitchFamily="34" charset="0"/>
                          <a:ea typeface="+mn-ea"/>
                          <a:cs typeface="Arial" panose="020B0604020202020204" pitchFamily="34" charset="0"/>
                        </a:rPr>
                        <a:t>Būti atkakliu ir įsitraukti į gyvenimą, parodyti gyvenimo džiaugsmo išraiškas</a:t>
                      </a:r>
                      <a:endParaRPr lang="lv-LV" dirty="0"/>
                    </a:p>
                  </a:txBody>
                  <a:tcPr/>
                </a:tc>
                <a:tc>
                  <a:txBody>
                    <a:bodyPr/>
                    <a:lstStyle/>
                    <a:p>
                      <a:r>
                        <a:rPr kumimoji="0" lang="lt-LT" sz="2400" b="1" i="0" kern="1200" dirty="0">
                          <a:solidFill>
                            <a:schemeClr val="dk1"/>
                          </a:solidFill>
                          <a:effectLst/>
                          <a:latin typeface="Arial" panose="020B0604020202020204" pitchFamily="34" charset="0"/>
                          <a:ea typeface="+mn-ea"/>
                          <a:cs typeface="Arial" panose="020B0604020202020204" pitchFamily="34" charset="0"/>
                        </a:rPr>
                        <a:t>Ko susilaikyti:</a:t>
                      </a:r>
                    </a:p>
                    <a:p>
                      <a:endParaRPr kumimoji="0" lang="lt-LT" sz="2400" b="1" i="0" kern="1200" dirty="0">
                        <a:solidFill>
                          <a:schemeClr val="dk1"/>
                        </a:solidFill>
                        <a:effectLst/>
                        <a:latin typeface="Arial" panose="020B0604020202020204" pitchFamily="34" charset="0"/>
                        <a:ea typeface="+mn-ea"/>
                        <a:cs typeface="Arial" panose="020B0604020202020204" pitchFamily="34" charset="0"/>
                      </a:endParaRPr>
                    </a:p>
                    <a:p>
                      <a:r>
                        <a:rPr kumimoji="0" lang="lt-LT" sz="2400" b="1" i="0" kern="1200" dirty="0">
                          <a:solidFill>
                            <a:schemeClr val="dk1"/>
                          </a:solidFill>
                          <a:effectLst/>
                          <a:latin typeface="Arial" panose="020B0604020202020204" pitchFamily="34" charset="0"/>
                          <a:ea typeface="+mn-ea"/>
                          <a:cs typeface="Arial" panose="020B0604020202020204" pitchFamily="34" charset="0"/>
                        </a:rPr>
                        <a:t>Atmeskite viską savo sraute</a:t>
                      </a:r>
                    </a:p>
                    <a:p>
                      <a:endParaRPr kumimoji="0" lang="lt-LT" sz="2400" b="1" i="0" kern="1200" dirty="0">
                        <a:solidFill>
                          <a:schemeClr val="dk1"/>
                        </a:solidFill>
                        <a:effectLst/>
                        <a:latin typeface="Arial" panose="020B0604020202020204" pitchFamily="34" charset="0"/>
                        <a:ea typeface="+mn-ea"/>
                        <a:cs typeface="Arial" panose="020B0604020202020204" pitchFamily="34" charset="0"/>
                      </a:endParaRPr>
                    </a:p>
                    <a:p>
                      <a:r>
                        <a:rPr kumimoji="0" lang="lt-LT" sz="2400" b="1" i="0" kern="1200" dirty="0">
                          <a:solidFill>
                            <a:schemeClr val="dk1"/>
                          </a:solidFill>
                          <a:effectLst/>
                          <a:latin typeface="Arial" panose="020B0604020202020204" pitchFamily="34" charset="0"/>
                          <a:ea typeface="+mn-ea"/>
                          <a:cs typeface="Arial" panose="020B0604020202020204" pitchFamily="34" charset="0"/>
                        </a:rPr>
                        <a:t>Manant, kad viskas tvarkoje, dabar pats žmogus su viskuo susitvarkys</a:t>
                      </a:r>
                    </a:p>
                    <a:p>
                      <a:endParaRPr kumimoji="0" lang="lt-LT" sz="2400" b="1" i="0" kern="1200" dirty="0">
                        <a:solidFill>
                          <a:schemeClr val="dk1"/>
                        </a:solidFill>
                        <a:effectLst/>
                        <a:latin typeface="Arial" panose="020B0604020202020204" pitchFamily="34" charset="0"/>
                        <a:ea typeface="+mn-ea"/>
                        <a:cs typeface="Arial" panose="020B0604020202020204" pitchFamily="34" charset="0"/>
                      </a:endParaRPr>
                    </a:p>
                    <a:p>
                      <a:r>
                        <a:rPr kumimoji="0" lang="lt-LT" sz="2400" b="1" i="0" kern="1200" dirty="0">
                          <a:solidFill>
                            <a:schemeClr val="dk1"/>
                          </a:solidFill>
                          <a:effectLst/>
                          <a:latin typeface="Arial" panose="020B0604020202020204" pitchFamily="34" charset="0"/>
                          <a:ea typeface="+mn-ea"/>
                          <a:cs typeface="Arial" panose="020B0604020202020204" pitchFamily="34" charset="0"/>
                        </a:rPr>
                        <a:t>Venkite kalbėti apie tai, kas nutiko Gailėtis ir parodyti netikėjimą žmogaus galimybėmis prisitaikyti prie naujo gyvenimo</a:t>
                      </a:r>
                      <a:endParaRPr lang="lv-LV"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lv-LV" baseline="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0494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0" dirty="0">
                <a:solidFill>
                  <a:srgbClr val="000000"/>
                </a:solidFill>
                <a:effectLst/>
                <a:latin typeface="Roboto" panose="02000000000000000000" pitchFamily="2" charset="0"/>
              </a:rPr>
              <a:t>IŠĖJIMAS</a:t>
            </a:r>
            <a:endParaRPr lang="lv-LV" dirty="0"/>
          </a:p>
        </p:txBody>
      </p:sp>
      <p:sp>
        <p:nvSpPr>
          <p:cNvPr id="3" name="Content Placeholder 2"/>
          <p:cNvSpPr>
            <a:spLocks noGrp="1"/>
          </p:cNvSpPr>
          <p:nvPr>
            <p:ph sz="half" idx="1"/>
          </p:nvPr>
        </p:nvSpPr>
        <p:spPr>
          <a:xfrm>
            <a:off x="0" y="1600200"/>
            <a:ext cx="4067944" cy="4525963"/>
          </a:xfrm>
        </p:spPr>
        <p:txBody>
          <a:bodyPr>
            <a:normAutofit/>
          </a:bodyPr>
          <a:lstStyle/>
          <a:p>
            <a:pPr marL="137160" indent="0">
              <a:buNone/>
            </a:pPr>
            <a:r>
              <a:rPr lang="lt-LT" b="1" i="1" u="sng" dirty="0">
                <a:solidFill>
                  <a:srgbClr val="000000"/>
                </a:solidFill>
                <a:effectLst/>
                <a:latin typeface="Arial" panose="020B0604020202020204" pitchFamily="34" charset="0"/>
                <a:cs typeface="Arial" panose="020B0604020202020204" pitchFamily="34" charset="0"/>
              </a:rPr>
              <a:t>Šeimai ir darbuotojams:</a:t>
            </a:r>
          </a:p>
          <a:p>
            <a:pPr marL="137160" indent="0">
              <a:buNone/>
            </a:pPr>
            <a:r>
              <a:rPr lang="lt-LT" b="1" i="1" u="sng" dirty="0">
                <a:solidFill>
                  <a:srgbClr val="000000"/>
                </a:solidFill>
                <a:effectLst/>
                <a:latin typeface="Arial" panose="020B0604020202020204" pitchFamily="34" charset="0"/>
                <a:cs typeface="Arial" panose="020B0604020202020204" pitchFamily="34" charset="0"/>
              </a:rPr>
              <a:t>Nepraraskite vilties, kai jos vis dar reikia:</a:t>
            </a:r>
          </a:p>
          <a:p>
            <a:pPr marL="137160" indent="0">
              <a:buNone/>
            </a:pPr>
            <a:r>
              <a:rPr lang="lt-LT" b="1" i="1" u="sng" dirty="0">
                <a:solidFill>
                  <a:srgbClr val="000000"/>
                </a:solidFill>
                <a:effectLst/>
                <a:latin typeface="Arial" panose="020B0604020202020204" pitchFamily="34" charset="0"/>
                <a:cs typeface="Arial" panose="020B0604020202020204" pitchFamily="34" charset="0"/>
              </a:rPr>
              <a:t>Šeimai</a:t>
            </a:r>
          </a:p>
          <a:p>
            <a:pPr marL="137160" indent="0">
              <a:buNone/>
            </a:pPr>
            <a:r>
              <a:rPr lang="lt-LT" b="1" i="1" u="sng" dirty="0">
                <a:solidFill>
                  <a:srgbClr val="000000"/>
                </a:solidFill>
                <a:effectLst/>
                <a:latin typeface="Arial" panose="020B0604020202020204" pitchFamily="34" charset="0"/>
                <a:cs typeface="Arial" panose="020B0604020202020204" pitchFamily="34" charset="0"/>
              </a:rPr>
              <a:t>Gebėti priimti paskutinį etapą ir netrukdyti išeiti ramiai ir oriai</a:t>
            </a:r>
            <a:endParaRPr lang="en-GB" dirty="0">
              <a:latin typeface="Arial" panose="020B0604020202020204" pitchFamily="34" charset="0"/>
              <a:cs typeface="Arial" panose="020B0604020202020204" pitchFamily="34" charset="0"/>
            </a:endParaRPr>
          </a:p>
        </p:txBody>
      </p:sp>
      <p:pic>
        <p:nvPicPr>
          <p:cNvPr id="5" name="Picture 2" descr="C:\Users\Raimonds\Desktop\Downloads\SAMIERINĀŠ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27984" y="1556792"/>
            <a:ext cx="4536504"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588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rmAutofit/>
          </a:bodyPr>
          <a:lstStyle/>
          <a:p>
            <a:r>
              <a:rPr lang="lt-LT" b="0" i="0" dirty="0">
                <a:solidFill>
                  <a:srgbClr val="000000"/>
                </a:solidFill>
                <a:effectLst/>
                <a:latin typeface="Roboto" panose="02000000000000000000" pitchFamily="2" charset="0"/>
              </a:rPr>
              <a:t>Ar gali būti „gera“ mirtis?</a:t>
            </a:r>
            <a:endParaRPr lang="lt-LT" b="0" dirty="0"/>
          </a:p>
        </p:txBody>
      </p:sp>
      <p:sp>
        <p:nvSpPr>
          <p:cNvPr id="3" name="Content Placeholder 2"/>
          <p:cNvSpPr>
            <a:spLocks noGrp="1"/>
          </p:cNvSpPr>
          <p:nvPr>
            <p:ph sz="half" idx="1"/>
          </p:nvPr>
        </p:nvSpPr>
        <p:spPr>
          <a:xfrm>
            <a:off x="179512" y="1600200"/>
            <a:ext cx="8424936" cy="5257800"/>
          </a:xfrm>
        </p:spPr>
        <p:txBody>
          <a:bodyPr>
            <a:normAutofit/>
          </a:bodyPr>
          <a:lstStyle/>
          <a:p>
            <a:pPr marL="137160" indent="0">
              <a:buNone/>
            </a:pPr>
            <a:r>
              <a:rPr lang="pt-BR" sz="2400" b="0" i="0" dirty="0">
                <a:solidFill>
                  <a:srgbClr val="000000"/>
                </a:solidFill>
                <a:effectLst/>
                <a:latin typeface="Arial" panose="020B0604020202020204" pitchFamily="34" charset="0"/>
                <a:cs typeface="Arial" panose="020B0604020202020204" pitchFamily="34" charset="0"/>
              </a:rPr>
              <a:t>„Geros“ ir „blogos“ mirties supratimas grindžiamas nugyventa gyvenimo trukme ir mirties rūšimi.</a:t>
            </a:r>
            <a:endParaRPr lang="lv-LV" sz="2800" dirty="0"/>
          </a:p>
          <a:p>
            <a:pPr marL="137160" indent="0">
              <a:buNone/>
            </a:pPr>
            <a:endParaRPr lang="lv-LV" sz="2800" dirty="0"/>
          </a:p>
          <a:p>
            <a:pPr marL="137160" indent="0">
              <a:buNone/>
            </a:pPr>
            <a:endParaRPr lang="lv-LV" sz="2800" dirty="0"/>
          </a:p>
          <a:p>
            <a:pPr marL="137160" indent="0">
              <a:buNone/>
            </a:pPr>
            <a:endParaRPr lang="lv-LV" sz="2800" dirty="0"/>
          </a:p>
          <a:p>
            <a:pPr marL="137160" indent="0">
              <a:buNone/>
            </a:pPr>
            <a:endParaRPr lang="lv-LV" sz="2800" dirty="0"/>
          </a:p>
          <a:p>
            <a:pPr marL="137160" indent="0">
              <a:buNone/>
            </a:pPr>
            <a:endParaRPr lang="lv-LV" sz="2800" dirty="0"/>
          </a:p>
          <a:p>
            <a:pPr marL="137160" indent="0">
              <a:buNone/>
            </a:pPr>
            <a:endParaRPr lang="lv-LV" sz="2800" dirty="0"/>
          </a:p>
          <a:p>
            <a:pPr marL="137160" indent="0">
              <a:buNone/>
            </a:pPr>
            <a:endParaRPr lang="lv-LV" sz="2800" dirty="0"/>
          </a:p>
          <a:p>
            <a:pPr marL="137160" indent="0">
              <a:buNone/>
            </a:pPr>
            <a:endParaRPr lang="lv-LV" sz="2800" dirty="0"/>
          </a:p>
          <a:p>
            <a:pPr marL="137160" indent="0">
              <a:buNone/>
            </a:pPr>
            <a:endParaRPr lang="lv-LV" sz="2800" dirty="0"/>
          </a:p>
          <a:p>
            <a:pPr marL="137160" indent="0">
              <a:buNone/>
            </a:pPr>
            <a:endParaRPr lang="lv-LV" sz="2800" dirty="0"/>
          </a:p>
          <a:p>
            <a:pPr marL="137160" indent="0">
              <a:buNone/>
            </a:pPr>
            <a:endParaRPr lang="lv-LV" sz="2400" dirty="0"/>
          </a:p>
          <a:p>
            <a:pPr marL="137160" indent="0">
              <a:buNone/>
            </a:pPr>
            <a:endParaRPr lang="lv-LV" sz="2400" dirty="0"/>
          </a:p>
          <a:p>
            <a:pPr marL="137160" indent="0">
              <a:buNone/>
            </a:pPr>
            <a:endParaRPr lang="lv-LV" sz="2400" dirty="0"/>
          </a:p>
          <a:p>
            <a:pPr marL="137160" indent="0">
              <a:buNone/>
            </a:pPr>
            <a:endParaRPr lang="lv-LV" sz="2400" dirty="0"/>
          </a:p>
          <a:p>
            <a:pPr marL="137160" indent="0">
              <a:buNone/>
            </a:pPr>
            <a:endParaRPr lang="lv-LV" sz="1800" dirty="0"/>
          </a:p>
          <a:p>
            <a:endParaRPr lang="lv-LV"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1687" y="3169624"/>
            <a:ext cx="2488145" cy="3317528"/>
          </a:xfrm>
        </p:spPr>
      </p:pic>
      <p:pic>
        <p:nvPicPr>
          <p:cNvPr id="6146" name="Picture 2" descr="C:\Users\Raimonds\Desktop\Downloads\Starp-debesim-un-zem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169624"/>
            <a:ext cx="5544616" cy="331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488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6496" cy="836712"/>
          </a:xfrm>
        </p:spPr>
        <p:txBody>
          <a:bodyPr>
            <a:noAutofit/>
          </a:bodyPr>
          <a:lstStyle/>
          <a:p>
            <a:r>
              <a:rPr lang="lt-LT" sz="2800" i="0" dirty="0">
                <a:solidFill>
                  <a:srgbClr val="000000"/>
                </a:solidFill>
                <a:effectLst/>
                <a:latin typeface="Arial" panose="020B0604020202020204" pitchFamily="34" charset="0"/>
                <a:cs typeface="Arial" panose="020B0604020202020204" pitchFamily="34" charset="0"/>
              </a:rPr>
              <a:t>Kintantis mirties suvokimo pobūdis</a:t>
            </a:r>
            <a:endParaRPr lang="lt-LT" sz="28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44827919"/>
              </p:ext>
            </p:extLst>
          </p:nvPr>
        </p:nvGraphicFramePr>
        <p:xfrm>
          <a:off x="0" y="980728"/>
          <a:ext cx="9144000" cy="5976664"/>
        </p:xfrm>
        <a:graphic>
          <a:graphicData uri="http://schemas.openxmlformats.org/drawingml/2006/table">
            <a:tbl>
              <a:tblPr firstRow="1" bandRow="1">
                <a:tableStyleId>{93296810-A885-4BE3-A3E7-6D5BEEA58F35}</a:tableStyleId>
              </a:tblPr>
              <a:tblGrid>
                <a:gridCol w="241176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747083">
                <a:tc>
                  <a:txBody>
                    <a:bodyPr/>
                    <a:lstStyle/>
                    <a:p>
                      <a:r>
                        <a:rPr lang="lt-LT" noProof="0" dirty="0">
                          <a:latin typeface="Arial" panose="020B0604020202020204" pitchFamily="34" charset="0"/>
                          <a:cs typeface="Arial" panose="020B0604020202020204" pitchFamily="34" charset="0"/>
                        </a:rPr>
                        <a:t>Faktorius</a:t>
                      </a:r>
                      <a:endParaRPr lang="en-GB" noProof="0" dirty="0">
                        <a:latin typeface="Arial" panose="020B0604020202020204" pitchFamily="34" charset="0"/>
                        <a:cs typeface="Arial" panose="020B0604020202020204" pitchFamily="34" charset="0"/>
                      </a:endParaRPr>
                    </a:p>
                  </a:txBody>
                  <a:tcPr/>
                </a:tc>
                <a:tc>
                  <a:txBody>
                    <a:bodyPr/>
                    <a:lstStyle/>
                    <a:p>
                      <a:r>
                        <a:rPr lang="lt-LT" noProof="0" dirty="0">
                          <a:latin typeface="Arial" panose="020B0604020202020204" pitchFamily="34" charset="0"/>
                          <a:cs typeface="Arial" panose="020B0604020202020204" pitchFamily="34" charset="0"/>
                        </a:rPr>
                        <a:t>Tradicinė mirtis</a:t>
                      </a:r>
                      <a:endParaRPr lang="en-GB" noProof="0" dirty="0">
                        <a:latin typeface="Arial" panose="020B0604020202020204" pitchFamily="34" charset="0"/>
                        <a:cs typeface="Arial" panose="020B0604020202020204" pitchFamily="34" charset="0"/>
                      </a:endParaRPr>
                    </a:p>
                  </a:txBody>
                  <a:tcPr/>
                </a:tc>
                <a:tc>
                  <a:txBody>
                    <a:bodyPr/>
                    <a:lstStyle/>
                    <a:p>
                      <a:r>
                        <a:rPr lang="lt-LT" noProof="0" dirty="0">
                          <a:latin typeface="Arial" panose="020B0604020202020204" pitchFamily="34" charset="0"/>
                          <a:cs typeface="Arial" panose="020B0604020202020204" pitchFamily="34" charset="0"/>
                        </a:rPr>
                        <a:t>Moderni mirtis</a:t>
                      </a:r>
                      <a:endParaRPr lang="en-GB" noProof="0" dirty="0">
                        <a:latin typeface="Arial" panose="020B0604020202020204" pitchFamily="34" charset="0"/>
                        <a:cs typeface="Arial" panose="020B0604020202020204" pitchFamily="34" charset="0"/>
                      </a:endParaRPr>
                    </a:p>
                  </a:txBody>
                  <a:tcPr/>
                </a:tc>
                <a:tc>
                  <a:txBody>
                    <a:bodyPr/>
                    <a:lstStyle/>
                    <a:p>
                      <a:r>
                        <a:rPr lang="lt-LT" noProof="0" dirty="0">
                          <a:latin typeface="Arial" panose="020B0604020202020204" pitchFamily="34" charset="0"/>
                          <a:cs typeface="Arial" panose="020B0604020202020204" pitchFamily="34" charset="0"/>
                        </a:rPr>
                        <a:t>Postmoderni mirtis</a:t>
                      </a:r>
                      <a:endParaRPr lang="en-GB"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747083">
                <a:tc>
                  <a:txBody>
                    <a:bodyPr/>
                    <a:lstStyle/>
                    <a:p>
                      <a:r>
                        <a:rPr lang="lt-LT" i="1" u="sng" noProof="0" dirty="0">
                          <a:latin typeface="Arial" panose="020B0604020202020204" pitchFamily="34" charset="0"/>
                          <a:cs typeface="Arial" panose="020B0604020202020204" pitchFamily="34" charset="0"/>
                        </a:rPr>
                        <a:t>Pagrindinė tiesa</a:t>
                      </a:r>
                      <a:endParaRPr lang="en-GB" i="1" u="sng" noProof="0" dirty="0">
                        <a:latin typeface="Arial" panose="020B0604020202020204" pitchFamily="34" charset="0"/>
                        <a:cs typeface="Arial" panose="020B0604020202020204" pitchFamily="34" charset="0"/>
                      </a:endParaRPr>
                    </a:p>
                  </a:txBody>
                  <a:tcPr/>
                </a:tc>
                <a:tc>
                  <a:txBody>
                    <a:bodyPr/>
                    <a:lstStyle/>
                    <a:p>
                      <a:r>
                        <a:rPr lang="en-GB" noProof="0" dirty="0">
                          <a:latin typeface="Arial" panose="020B0604020202020204" pitchFamily="34" charset="0"/>
                          <a:cs typeface="Arial" panose="020B0604020202020204" pitchFamily="34" charset="0"/>
                        </a:rPr>
                        <a:t>T</a:t>
                      </a:r>
                      <a:r>
                        <a:rPr lang="lt-LT" noProof="0" dirty="0">
                          <a:latin typeface="Arial" panose="020B0604020202020204" pitchFamily="34" charset="0"/>
                          <a:cs typeface="Arial" panose="020B0604020202020204" pitchFamily="34" charset="0"/>
                        </a:rPr>
                        <a:t>radicija</a:t>
                      </a:r>
                      <a:endParaRPr lang="en-GB" noProof="0" dirty="0">
                        <a:latin typeface="Arial" panose="020B0604020202020204" pitchFamily="34" charset="0"/>
                        <a:cs typeface="Arial" panose="020B0604020202020204" pitchFamily="34" charset="0"/>
                      </a:endParaRPr>
                    </a:p>
                  </a:txBody>
                  <a:tcPr/>
                </a:tc>
                <a:tc>
                  <a:txBody>
                    <a:bodyPr/>
                    <a:lstStyle/>
                    <a:p>
                      <a:r>
                        <a:rPr lang="lt-LT" noProof="0" dirty="0">
                          <a:latin typeface="Arial" panose="020B0604020202020204" pitchFamily="34" charset="0"/>
                          <a:cs typeface="Arial" panose="020B0604020202020204" pitchFamily="34" charset="0"/>
                        </a:rPr>
                        <a:t>Profesionali</a:t>
                      </a:r>
                      <a:r>
                        <a:rPr lang="en-GB" noProof="0" dirty="0">
                          <a:latin typeface="Arial" panose="020B0604020202020204" pitchFamily="34" charset="0"/>
                          <a:cs typeface="Arial" panose="020B0604020202020204" pitchFamily="34" charset="0"/>
                        </a:rPr>
                        <a:t> </a:t>
                      </a:r>
                      <a:r>
                        <a:rPr lang="lt-LT" noProof="0" dirty="0">
                          <a:latin typeface="Arial" panose="020B0604020202020204" pitchFamily="34" charset="0"/>
                          <a:cs typeface="Arial" panose="020B0604020202020204" pitchFamily="34" charset="0"/>
                        </a:rPr>
                        <a:t>ekspertizė</a:t>
                      </a:r>
                      <a:endParaRPr lang="en-GB" noProof="0" dirty="0">
                        <a:latin typeface="Arial" panose="020B0604020202020204" pitchFamily="34" charset="0"/>
                        <a:cs typeface="Arial" panose="020B0604020202020204" pitchFamily="34" charset="0"/>
                      </a:endParaRPr>
                    </a:p>
                  </a:txBody>
                  <a:tcPr/>
                </a:tc>
                <a:tc>
                  <a:txBody>
                    <a:bodyPr/>
                    <a:lstStyle/>
                    <a:p>
                      <a:r>
                        <a:rPr lang="lt-LT" noProof="0" dirty="0">
                          <a:latin typeface="Arial" panose="020B0604020202020204" pitchFamily="34" charset="0"/>
                          <a:cs typeface="Arial" panose="020B0604020202020204" pitchFamily="34" charset="0"/>
                        </a:rPr>
                        <a:t>Privatus pasirinkimas</a:t>
                      </a:r>
                      <a:endParaRPr lang="en-GB"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747083">
                <a:tc>
                  <a:txBody>
                    <a:bodyPr/>
                    <a:lstStyle/>
                    <a:p>
                      <a:r>
                        <a:rPr lang="lt-LT" i="1" u="sng" noProof="0" dirty="0">
                          <a:latin typeface="Arial" panose="020B0604020202020204" pitchFamily="34" charset="0"/>
                          <a:cs typeface="Arial" panose="020B0604020202020204" pitchFamily="34" charset="0"/>
                        </a:rPr>
                        <a:t>Sprendimų priėmėjas / patarėjas</a:t>
                      </a:r>
                      <a:endParaRPr lang="en-GB" i="1" u="sng" noProof="0" dirty="0">
                        <a:latin typeface="Arial" panose="020B0604020202020204" pitchFamily="34" charset="0"/>
                        <a:cs typeface="Arial" panose="020B0604020202020204" pitchFamily="34" charset="0"/>
                      </a:endParaRPr>
                    </a:p>
                  </a:txBody>
                  <a:tcPr/>
                </a:tc>
                <a:tc>
                  <a:txBody>
                    <a:bodyPr/>
                    <a:lstStyle/>
                    <a:p>
                      <a:r>
                        <a:rPr lang="lt-LT" noProof="0" dirty="0">
                          <a:latin typeface="Arial" panose="020B0604020202020204" pitchFamily="34" charset="0"/>
                          <a:cs typeface="Arial" panose="020B0604020202020204" pitchFamily="34" charset="0"/>
                        </a:rPr>
                        <a:t>Dvasininkas</a:t>
                      </a:r>
                      <a:endParaRPr lang="en-GB" noProof="0" dirty="0">
                        <a:latin typeface="Arial" panose="020B0604020202020204" pitchFamily="34" charset="0"/>
                        <a:cs typeface="Arial" panose="020B0604020202020204" pitchFamily="34" charset="0"/>
                      </a:endParaRPr>
                    </a:p>
                  </a:txBody>
                  <a:tcPr/>
                </a:tc>
                <a:tc>
                  <a:txBody>
                    <a:bodyPr/>
                    <a:lstStyle/>
                    <a:p>
                      <a:r>
                        <a:rPr lang="en-GB" noProof="0" dirty="0">
                          <a:latin typeface="Arial" panose="020B0604020202020204" pitchFamily="34" charset="0"/>
                          <a:cs typeface="Arial" panose="020B0604020202020204" pitchFamily="34" charset="0"/>
                        </a:rPr>
                        <a:t>Doctor</a:t>
                      </a:r>
                    </a:p>
                  </a:txBody>
                  <a:tcPr/>
                </a:tc>
                <a:tc>
                  <a:txBody>
                    <a:bodyPr/>
                    <a:lstStyle/>
                    <a:p>
                      <a:r>
                        <a:rPr lang="lt-LT" noProof="0" dirty="0">
                          <a:latin typeface="Arial" panose="020B0604020202020204" pitchFamily="34" charset="0"/>
                          <a:cs typeface="Arial" panose="020B0604020202020204" pitchFamily="34" charset="0"/>
                        </a:rPr>
                        <a:t>Savas asmuo</a:t>
                      </a:r>
                      <a:endParaRPr lang="en-GB"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747083">
                <a:tc>
                  <a:txBody>
                    <a:bodyPr/>
                    <a:lstStyle/>
                    <a:p>
                      <a:r>
                        <a:rPr lang="lt-LT" i="1" u="sng" noProof="0" dirty="0">
                          <a:latin typeface="Arial" panose="020B0604020202020204" pitchFamily="34" charset="0"/>
                          <a:cs typeface="Arial" panose="020B0604020202020204" pitchFamily="34" charset="0"/>
                        </a:rPr>
                        <a:t>Dominuojanti nuomonė</a:t>
                      </a:r>
                      <a:endParaRPr lang="en-GB" i="1" u="sng" noProof="0" dirty="0">
                        <a:latin typeface="Arial" panose="020B0604020202020204" pitchFamily="34" charset="0"/>
                        <a:cs typeface="Arial" panose="020B0604020202020204" pitchFamily="34" charset="0"/>
                      </a:endParaRPr>
                    </a:p>
                  </a:txBody>
                  <a:tcPr/>
                </a:tc>
                <a:tc>
                  <a:txBody>
                    <a:bodyPr/>
                    <a:lstStyle/>
                    <a:p>
                      <a:r>
                        <a:rPr lang="lt-LT" noProof="0" dirty="0">
                          <a:latin typeface="Arial" panose="020B0604020202020204" pitchFamily="34" charset="0"/>
                          <a:cs typeface="Arial" panose="020B0604020202020204" pitchFamily="34" charset="0"/>
                        </a:rPr>
                        <a:t>Teologija</a:t>
                      </a:r>
                      <a:endParaRPr lang="en-GB" noProof="0" dirty="0">
                        <a:latin typeface="Arial" panose="020B0604020202020204" pitchFamily="34" charset="0"/>
                        <a:cs typeface="Arial" panose="020B0604020202020204" pitchFamily="34" charset="0"/>
                      </a:endParaRPr>
                    </a:p>
                  </a:txBody>
                  <a:tcPr/>
                </a:tc>
                <a:tc>
                  <a:txBody>
                    <a:bodyPr/>
                    <a:lstStyle/>
                    <a:p>
                      <a:r>
                        <a:rPr lang="lt-LT" noProof="0" dirty="0">
                          <a:latin typeface="Arial" panose="020B0604020202020204" pitchFamily="34" charset="0"/>
                          <a:cs typeface="Arial" panose="020B0604020202020204" pitchFamily="34" charset="0"/>
                        </a:rPr>
                        <a:t>Medicina</a:t>
                      </a:r>
                      <a:endParaRPr lang="en-GB" noProof="0" dirty="0">
                        <a:latin typeface="Arial" panose="020B0604020202020204" pitchFamily="34" charset="0"/>
                        <a:cs typeface="Arial" panose="020B0604020202020204" pitchFamily="34" charset="0"/>
                      </a:endParaRPr>
                    </a:p>
                  </a:txBody>
                  <a:tcPr/>
                </a:tc>
                <a:tc>
                  <a:txBody>
                    <a:bodyPr/>
                    <a:lstStyle/>
                    <a:p>
                      <a:r>
                        <a:rPr lang="en-GB" noProof="0" dirty="0">
                          <a:latin typeface="Arial" panose="020B0604020202020204" pitchFamily="34" charset="0"/>
                          <a:cs typeface="Arial" panose="020B0604020202020204" pitchFamily="34" charset="0"/>
                        </a:rPr>
                        <a:t>Ps</a:t>
                      </a:r>
                      <a:r>
                        <a:rPr lang="lt-LT" noProof="0" dirty="0">
                          <a:latin typeface="Arial" panose="020B0604020202020204" pitchFamily="34" charset="0"/>
                          <a:cs typeface="Arial" panose="020B0604020202020204" pitchFamily="34" charset="0"/>
                        </a:rPr>
                        <a:t>ichologija</a:t>
                      </a:r>
                      <a:endParaRPr lang="en-GB"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747083">
                <a:tc>
                  <a:txBody>
                    <a:bodyPr/>
                    <a:lstStyle/>
                    <a:p>
                      <a:r>
                        <a:rPr lang="lt-LT" i="1" u="sng" noProof="0" dirty="0">
                          <a:latin typeface="Arial" panose="020B0604020202020204" pitchFamily="34" charset="0"/>
                          <a:cs typeface="Arial" panose="020B0604020202020204" pitchFamily="34" charset="0"/>
                        </a:rPr>
                        <a:t>Manifestacija</a:t>
                      </a:r>
                      <a:endParaRPr lang="en-GB" i="1" u="sng" noProof="0" dirty="0">
                        <a:latin typeface="Arial" panose="020B0604020202020204" pitchFamily="34" charset="0"/>
                        <a:cs typeface="Arial" panose="020B0604020202020204" pitchFamily="34" charset="0"/>
                      </a:endParaRPr>
                    </a:p>
                  </a:txBody>
                  <a:tcPr/>
                </a:tc>
                <a:tc>
                  <a:txBody>
                    <a:bodyPr/>
                    <a:lstStyle/>
                    <a:p>
                      <a:r>
                        <a:rPr lang="lt-LT" noProof="0" dirty="0">
                          <a:latin typeface="Arial" panose="020B0604020202020204" pitchFamily="34" charset="0"/>
                          <a:cs typeface="Arial" panose="020B0604020202020204" pitchFamily="34" charset="0"/>
                        </a:rPr>
                        <a:t>Paier</a:t>
                      </a:r>
                    </a:p>
                  </a:txBody>
                  <a:tcPr/>
                </a:tc>
                <a:tc>
                  <a:txBody>
                    <a:bodyPr/>
                    <a:lstStyle/>
                    <a:p>
                      <a:r>
                        <a:rPr lang="lt-LT" noProof="0" dirty="0">
                          <a:latin typeface="Arial" panose="020B0604020202020204" pitchFamily="34" charset="0"/>
                          <a:cs typeface="Arial" panose="020B0604020202020204" pitchFamily="34" charset="0"/>
                        </a:rPr>
                        <a:t>Tyla</a:t>
                      </a:r>
                      <a:endParaRPr lang="en-GB" noProof="0" dirty="0">
                        <a:latin typeface="Arial" panose="020B0604020202020204" pitchFamily="34" charset="0"/>
                        <a:cs typeface="Arial" panose="020B0604020202020204" pitchFamily="34" charset="0"/>
                      </a:endParaRPr>
                    </a:p>
                  </a:txBody>
                  <a:tcPr/>
                </a:tc>
                <a:tc>
                  <a:txBody>
                    <a:bodyPr/>
                    <a:lstStyle/>
                    <a:p>
                      <a:r>
                        <a:rPr lang="lt-LT" noProof="0" dirty="0">
                          <a:latin typeface="Arial" panose="020B0604020202020204" pitchFamily="34" charset="0"/>
                          <a:cs typeface="Arial" panose="020B0604020202020204" pitchFamily="34" charset="0"/>
                        </a:rPr>
                        <a:t>Išreikšti jausmai</a:t>
                      </a:r>
                      <a:endParaRPr lang="en-GB"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747083">
                <a:tc>
                  <a:txBody>
                    <a:bodyPr/>
                    <a:lstStyle/>
                    <a:p>
                      <a:r>
                        <a:rPr lang="lt-LT" i="1" u="sng" noProof="0" dirty="0">
                          <a:latin typeface="Arial" panose="020B0604020202020204" pitchFamily="34" charset="0"/>
                          <a:cs typeface="Arial" panose="020B0604020202020204" pitchFamily="34" charset="0"/>
                        </a:rPr>
                        <a:t>Išvykęs</a:t>
                      </a:r>
                      <a:endParaRPr lang="en-GB" i="1" u="sng" noProof="0" dirty="0">
                        <a:latin typeface="Arial" panose="020B0604020202020204" pitchFamily="34" charset="0"/>
                        <a:cs typeface="Arial" panose="020B0604020202020204" pitchFamily="34" charset="0"/>
                      </a:endParaRPr>
                    </a:p>
                  </a:txBody>
                  <a:tcPr/>
                </a:tc>
                <a:tc>
                  <a:txBody>
                    <a:bodyPr/>
                    <a:lstStyle/>
                    <a:p>
                      <a:r>
                        <a:rPr lang="lt-LT" noProof="0" dirty="0">
                          <a:latin typeface="Arial" panose="020B0604020202020204" pitchFamily="34" charset="0"/>
                          <a:cs typeface="Arial" panose="020B0604020202020204" pitchFamily="34" charset="0"/>
                        </a:rPr>
                        <a:t>Siela</a:t>
                      </a:r>
                      <a:endParaRPr lang="en-GB" noProof="0" dirty="0">
                        <a:latin typeface="Arial" panose="020B0604020202020204" pitchFamily="34" charset="0"/>
                        <a:cs typeface="Arial" panose="020B0604020202020204" pitchFamily="34" charset="0"/>
                      </a:endParaRPr>
                    </a:p>
                  </a:txBody>
                  <a:tcPr/>
                </a:tc>
                <a:tc>
                  <a:txBody>
                    <a:bodyPr/>
                    <a:lstStyle/>
                    <a:p>
                      <a:r>
                        <a:rPr lang="lt-LT" noProof="0" dirty="0">
                          <a:latin typeface="Arial" panose="020B0604020202020204" pitchFamily="34" charset="0"/>
                          <a:cs typeface="Arial" panose="020B0604020202020204" pitchFamily="34" charset="0"/>
                        </a:rPr>
                        <a:t>Kūnas</a:t>
                      </a:r>
                      <a:endParaRPr lang="en-GB" noProof="0" dirty="0">
                        <a:latin typeface="Arial" panose="020B0604020202020204" pitchFamily="34" charset="0"/>
                        <a:cs typeface="Arial" panose="020B0604020202020204" pitchFamily="34" charset="0"/>
                      </a:endParaRPr>
                    </a:p>
                  </a:txBody>
                  <a:tcPr/>
                </a:tc>
                <a:tc>
                  <a:txBody>
                    <a:bodyPr/>
                    <a:lstStyle/>
                    <a:p>
                      <a:r>
                        <a:rPr lang="lt-LT" noProof="0" dirty="0">
                          <a:latin typeface="Arial" panose="020B0604020202020204" pitchFamily="34" charset="0"/>
                          <a:cs typeface="Arial" panose="020B0604020202020204" pitchFamily="34" charset="0"/>
                        </a:rPr>
                        <a:t>Asmenybė</a:t>
                      </a:r>
                      <a:endParaRPr lang="en-GB"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747083">
                <a:tc>
                  <a:txBody>
                    <a:bodyPr/>
                    <a:lstStyle/>
                    <a:p>
                      <a:r>
                        <a:rPr lang="lt-LT" i="1" u="sng" noProof="0" dirty="0">
                          <a:latin typeface="Arial" panose="020B0604020202020204" pitchFamily="34" charset="0"/>
                          <a:cs typeface="Arial" panose="020B0604020202020204" pitchFamily="34" charset="0"/>
                        </a:rPr>
                        <a:t>Kūno kontekstas</a:t>
                      </a:r>
                      <a:endParaRPr lang="en-GB" i="1" u="sng" noProof="0" dirty="0">
                        <a:latin typeface="Arial" panose="020B0604020202020204" pitchFamily="34" charset="0"/>
                        <a:cs typeface="Arial" panose="020B0604020202020204" pitchFamily="34" charset="0"/>
                      </a:endParaRPr>
                    </a:p>
                  </a:txBody>
                  <a:tcPr/>
                </a:tc>
                <a:tc>
                  <a:txBody>
                    <a:bodyPr/>
                    <a:lstStyle/>
                    <a:p>
                      <a:r>
                        <a:rPr lang="lt-LT" noProof="0" dirty="0">
                          <a:latin typeface="Arial" panose="020B0604020202020204" pitchFamily="34" charset="0"/>
                          <a:cs typeface="Arial" panose="020B0604020202020204" pitchFamily="34" charset="0"/>
                        </a:rPr>
                        <a:t>Gyvenimas su mirtimi</a:t>
                      </a:r>
                      <a:endParaRPr lang="en-GB" noProof="0" dirty="0">
                        <a:latin typeface="Arial" panose="020B0604020202020204" pitchFamily="34" charset="0"/>
                        <a:cs typeface="Arial" panose="020B0604020202020204" pitchFamily="34" charset="0"/>
                      </a:endParaRPr>
                    </a:p>
                  </a:txBody>
                  <a:tcPr/>
                </a:tc>
                <a:tc>
                  <a:txBody>
                    <a:bodyPr/>
                    <a:lstStyle/>
                    <a:p>
                      <a:r>
                        <a:rPr lang="lt-LT" noProof="0" dirty="0">
                          <a:latin typeface="Arial" panose="020B0604020202020204" pitchFamily="34" charset="0"/>
                          <a:cs typeface="Arial" panose="020B0604020202020204" pitchFamily="34" charset="0"/>
                        </a:rPr>
                        <a:t>Valdoma mirtis</a:t>
                      </a:r>
                      <a:endParaRPr lang="en-GB" noProof="0" dirty="0">
                        <a:latin typeface="Arial" panose="020B0604020202020204" pitchFamily="34" charset="0"/>
                        <a:cs typeface="Arial" panose="020B0604020202020204" pitchFamily="34" charset="0"/>
                      </a:endParaRPr>
                    </a:p>
                  </a:txBody>
                  <a:tcPr/>
                </a:tc>
                <a:tc>
                  <a:txBody>
                    <a:bodyPr/>
                    <a:lstStyle/>
                    <a:p>
                      <a:r>
                        <a:rPr lang="lt-LT" noProof="0" dirty="0">
                          <a:latin typeface="Arial" panose="020B0604020202020204" pitchFamily="34" charset="0"/>
                          <a:cs typeface="Arial" panose="020B0604020202020204" pitchFamily="34" charset="0"/>
                        </a:rPr>
                        <a:t>Gyvenimas su mirtimi</a:t>
                      </a:r>
                      <a:endParaRPr lang="en-GB"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747083">
                <a:tc>
                  <a:txBody>
                    <a:bodyPr/>
                    <a:lstStyle/>
                    <a:p>
                      <a:r>
                        <a:rPr lang="lt-LT" i="1" u="sng" noProof="0" dirty="0">
                          <a:latin typeface="Arial" panose="020B0604020202020204" pitchFamily="34" charset="0"/>
                          <a:cs typeface="Arial" panose="020B0604020202020204" pitchFamily="34" charset="0"/>
                        </a:rPr>
                        <a:t>Socialinis kontekstas</a:t>
                      </a:r>
                      <a:endParaRPr lang="en-GB" i="1" u="sng" noProof="0" dirty="0">
                        <a:latin typeface="Arial" panose="020B0604020202020204" pitchFamily="34" charset="0"/>
                        <a:cs typeface="Arial" panose="020B0604020202020204" pitchFamily="34" charset="0"/>
                      </a:endParaRPr>
                    </a:p>
                  </a:txBody>
                  <a:tcPr/>
                </a:tc>
                <a:tc>
                  <a:txBody>
                    <a:bodyPr/>
                    <a:lstStyle/>
                    <a:p>
                      <a:r>
                        <a:rPr lang="lt-LT" noProof="0" dirty="0">
                          <a:latin typeface="Arial" panose="020B0604020202020204" pitchFamily="34" charset="0"/>
                          <a:cs typeface="Arial" panose="020B0604020202020204" pitchFamily="34" charset="0"/>
                        </a:rPr>
                        <a:t>Visuomenė</a:t>
                      </a:r>
                      <a:endParaRPr lang="en-GB" noProof="0" dirty="0">
                        <a:latin typeface="Arial" panose="020B0604020202020204" pitchFamily="34" charset="0"/>
                        <a:cs typeface="Arial" panose="020B0604020202020204" pitchFamily="34" charset="0"/>
                      </a:endParaRPr>
                    </a:p>
                  </a:txBody>
                  <a:tcPr/>
                </a:tc>
                <a:tc>
                  <a:txBody>
                    <a:bodyPr/>
                    <a:lstStyle/>
                    <a:p>
                      <a:r>
                        <a:rPr lang="lt-LT" noProof="0" dirty="0">
                          <a:latin typeface="Arial" panose="020B0604020202020204" pitchFamily="34" charset="0"/>
                          <a:cs typeface="Arial" panose="020B0604020202020204" pitchFamily="34" charset="0"/>
                        </a:rPr>
                        <a:t>Ligoninė</a:t>
                      </a:r>
                      <a:endParaRPr lang="en-GB" noProof="0" dirty="0">
                        <a:latin typeface="Arial" panose="020B0604020202020204" pitchFamily="34" charset="0"/>
                        <a:cs typeface="Arial" panose="020B0604020202020204" pitchFamily="34" charset="0"/>
                      </a:endParaRPr>
                    </a:p>
                  </a:txBody>
                  <a:tcPr/>
                </a:tc>
                <a:tc>
                  <a:txBody>
                    <a:bodyPr/>
                    <a:lstStyle/>
                    <a:p>
                      <a:r>
                        <a:rPr lang="lt-LT" noProof="0" dirty="0">
                          <a:latin typeface="Arial" panose="020B0604020202020204" pitchFamily="34" charset="0"/>
                          <a:cs typeface="Arial" panose="020B0604020202020204" pitchFamily="34" charset="0"/>
                        </a:rPr>
                        <a:t>Šeima</a:t>
                      </a:r>
                      <a:endParaRPr lang="en-GB"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08008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lt-LT" b="0" i="0" dirty="0">
                <a:solidFill>
                  <a:srgbClr val="000000"/>
                </a:solidFill>
                <a:effectLst/>
                <a:latin typeface="Arial" panose="020B0604020202020204" pitchFamily="34" charset="0"/>
                <a:cs typeface="Arial" panose="020B0604020202020204" pitchFamily="34" charset="0"/>
              </a:rPr>
              <a:t>„Geros“ mirties prielaidos</a:t>
            </a:r>
            <a:endParaRPr lang="lt-LT"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41678" y="1600200"/>
            <a:ext cx="8606785" cy="5257800"/>
          </a:xfrm>
        </p:spPr>
        <p:txBody>
          <a:bodyPr>
            <a:normAutofit/>
          </a:bodyPr>
          <a:lstStyle/>
          <a:p>
            <a:pPr marL="137160" indent="0">
              <a:buNone/>
            </a:pPr>
            <a:r>
              <a:rPr lang="lt-LT" b="0" i="0" dirty="0">
                <a:solidFill>
                  <a:srgbClr val="000000"/>
                </a:solidFill>
                <a:effectLst/>
                <a:latin typeface="Arial" panose="020B0604020202020204" pitchFamily="34" charset="0"/>
                <a:cs typeface="Arial" panose="020B0604020202020204" pitchFamily="34" charset="0"/>
              </a:rPr>
              <a:t>Apibrėžti gerą mirtį (sėkmingai mirštant): literatūros apžvalga, raginimas atlikti tyrimus ir viešą dialogą</a:t>
            </a:r>
            <a:endParaRPr lang="en-GB" sz="1100" b="1" dirty="0"/>
          </a:p>
          <a:p>
            <a:pPr marL="137160" indent="0">
              <a:buNone/>
            </a:pPr>
            <a:endParaRPr lang="en-GB" sz="1100" b="1" dirty="0"/>
          </a:p>
          <a:p>
            <a:pPr marL="137160" indent="0">
              <a:buNone/>
            </a:pPr>
            <a:r>
              <a:rPr lang="en-GB" sz="1100" b="1"/>
              <a:t>Defining a Good Death (Successful Dying): Literature Review and a Call for Research and Public Dialogue</a:t>
            </a:r>
          </a:p>
          <a:p>
            <a:endParaRPr lang="en-GB" sz="1100"/>
          </a:p>
          <a:p>
            <a:endParaRPr lang="en-GB" dirty="0"/>
          </a:p>
        </p:txBody>
      </p:sp>
      <p:sp>
        <p:nvSpPr>
          <p:cNvPr id="4" name="Content Placeholder 3"/>
          <p:cNvSpPr>
            <a:spLocks noGrp="1"/>
          </p:cNvSpPr>
          <p:nvPr>
            <p:ph sz="half" idx="2"/>
          </p:nvPr>
        </p:nvSpPr>
        <p:spPr>
          <a:xfrm>
            <a:off x="4648200" y="3501008"/>
            <a:ext cx="4495800" cy="2625155"/>
          </a:xfrm>
        </p:spPr>
        <p:txBody>
          <a:bodyPr>
            <a:normAutofit/>
          </a:bodyPr>
          <a:lstStyle/>
          <a:p>
            <a:pPr marL="137160" indent="0">
              <a:buNone/>
            </a:pPr>
            <a:r>
              <a:rPr lang="lt-LT" b="0" i="0" dirty="0">
                <a:solidFill>
                  <a:srgbClr val="000000"/>
                </a:solidFill>
                <a:effectLst/>
                <a:latin typeface="Roboto" panose="02000000000000000000" pitchFamily="2" charset="0"/>
              </a:rPr>
              <a:t>Apibendrinant 36 tyrimų rezultatus, nustatyta 11 pagrindinių prielaidų, susijusių su „geros“ mirties samprata.</a:t>
            </a:r>
            <a:endParaRPr lang="lv-LV" dirty="0"/>
          </a:p>
        </p:txBody>
      </p:sp>
      <p:pic>
        <p:nvPicPr>
          <p:cNvPr id="2050" name="Picture 2" descr="C:\Users\Raimonds\Desktop\Downloads\Pētījums laba nā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939" y="3547321"/>
            <a:ext cx="4584756" cy="2578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58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36496" cy="2002234"/>
          </a:xfrm>
        </p:spPr>
        <p:txBody>
          <a:bodyPr>
            <a:normAutofit/>
          </a:bodyPr>
          <a:lstStyle/>
          <a:p>
            <a:pPr marL="137160" indent="0"/>
            <a:r>
              <a:rPr lang="lt-LT" sz="3600" b="0" i="0" dirty="0">
                <a:solidFill>
                  <a:srgbClr val="000000"/>
                </a:solidFill>
                <a:effectLst/>
                <a:latin typeface="Roboto" panose="02000000000000000000" pitchFamily="2" charset="0"/>
              </a:rPr>
              <a:t>Kaip manote, kokios galėtų būti „geros“ mirties prielaidos?</a:t>
            </a:r>
            <a:endParaRPr lang="lv-LV" sz="6600" dirty="0"/>
          </a:p>
        </p:txBody>
      </p:sp>
      <p:sp>
        <p:nvSpPr>
          <p:cNvPr id="3" name="Content Placeholder 2"/>
          <p:cNvSpPr>
            <a:spLocks noGrp="1"/>
          </p:cNvSpPr>
          <p:nvPr>
            <p:ph sz="half" idx="1"/>
          </p:nvPr>
        </p:nvSpPr>
        <p:spPr>
          <a:xfrm>
            <a:off x="899592" y="2276872"/>
            <a:ext cx="7344816" cy="2952328"/>
          </a:xfrm>
        </p:spPr>
        <p:txBody>
          <a:bodyPr>
            <a:normAutofit/>
          </a:bodyPr>
          <a:lstStyle/>
          <a:p>
            <a:pPr marL="137160" indent="0" algn="ctr">
              <a:buNone/>
            </a:pPr>
            <a:endParaRPr lang="en-GB" sz="3600" dirty="0">
              <a:latin typeface="Arial" panose="020B0604020202020204" pitchFamily="34" charset="0"/>
              <a:cs typeface="Arial" panose="020B0604020202020204" pitchFamily="34" charset="0"/>
            </a:endParaRPr>
          </a:p>
          <a:p>
            <a:pPr marL="137160" indent="0" algn="ctr">
              <a:buNone/>
            </a:pPr>
            <a:r>
              <a:rPr lang="lt-LT" sz="3200" dirty="0">
                <a:solidFill>
                  <a:srgbClr val="000000"/>
                </a:solidFill>
                <a:latin typeface="Arial" panose="020B0604020202020204" pitchFamily="34" charset="0"/>
                <a:cs typeface="Arial" panose="020B0604020202020204" pitchFamily="34" charset="0"/>
              </a:rPr>
              <a:t>Diskusija</a:t>
            </a:r>
          </a:p>
          <a:p>
            <a:pPr marL="137160" indent="0" algn="ctr">
              <a:buNone/>
            </a:pPr>
            <a:r>
              <a:rPr lang="lt-LT" sz="3200" dirty="0">
                <a:solidFill>
                  <a:srgbClr val="000000"/>
                </a:solidFill>
                <a:latin typeface="Arial" panose="020B0604020202020204" pitchFamily="34" charset="0"/>
                <a:cs typeface="Arial" panose="020B0604020202020204" pitchFamily="34" charset="0"/>
              </a:rPr>
              <a:t>2-3 žmonių grupėse</a:t>
            </a:r>
          </a:p>
          <a:p>
            <a:pPr marL="137160" indent="0" algn="ctr">
              <a:buNone/>
            </a:pPr>
            <a:r>
              <a:rPr lang="lt-LT" sz="3200" dirty="0">
                <a:solidFill>
                  <a:srgbClr val="000000"/>
                </a:solidFill>
                <a:latin typeface="Arial" panose="020B0604020202020204" pitchFamily="34" charset="0"/>
                <a:cs typeface="Arial" panose="020B0604020202020204" pitchFamily="34" charset="0"/>
              </a:rPr>
              <a:t>pasirinkti variantus</a:t>
            </a:r>
            <a:endParaRPr lang="en-GB" sz="32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2555776" y="5517232"/>
            <a:ext cx="4392488" cy="1152128"/>
          </a:xfrm>
        </p:spPr>
        <p:txBody>
          <a:bodyPr>
            <a:normAutofit/>
          </a:bodyPr>
          <a:lstStyle/>
          <a:p>
            <a:pPr marL="137160" indent="0">
              <a:buNone/>
            </a:pPr>
            <a:r>
              <a:rPr lang="en-GB" sz="3200" dirty="0">
                <a:latin typeface="Arial" panose="020B0604020202020204" pitchFamily="34" charset="0"/>
                <a:cs typeface="Arial" panose="020B0604020202020204" pitchFamily="34" charset="0"/>
              </a:rPr>
              <a:t> 15 – 20 </a:t>
            </a:r>
            <a:r>
              <a:rPr lang="en-GB" sz="3200" b="0" i="0" dirty="0" err="1">
                <a:solidFill>
                  <a:srgbClr val="000000"/>
                </a:solidFill>
                <a:effectLst/>
                <a:latin typeface="Arial" panose="020B0604020202020204" pitchFamily="34" charset="0"/>
                <a:cs typeface="Arial" panose="020B0604020202020204" pitchFamily="34" charset="0"/>
              </a:rPr>
              <a:t>minu</a:t>
            </a:r>
            <a:r>
              <a:rPr lang="lt-LT" sz="3200" b="0" i="0" dirty="0">
                <a:solidFill>
                  <a:srgbClr val="000000"/>
                </a:solidFill>
                <a:effectLst/>
                <a:latin typeface="Arial" panose="020B0604020202020204" pitchFamily="34" charset="0"/>
                <a:cs typeface="Arial" panose="020B0604020202020204" pitchFamily="34" charset="0"/>
              </a:rPr>
              <a:t>čių</a:t>
            </a:r>
            <a:r>
              <a:rPr lang="en-GB" sz="3200" b="0" i="0" dirty="0">
                <a:solidFill>
                  <a:srgbClr val="000000"/>
                </a:solidFill>
                <a:effectLst/>
                <a:latin typeface="Arial" panose="020B0604020202020204" pitchFamily="34" charset="0"/>
                <a:cs typeface="Arial" panose="020B0604020202020204" pitchFamily="34" charset="0"/>
              </a:rPr>
              <a:t> </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2227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b="0" i="0" dirty="0">
                <a:solidFill>
                  <a:srgbClr val="000000"/>
                </a:solidFill>
                <a:effectLst/>
                <a:latin typeface="Arial" panose="020B0604020202020204" pitchFamily="34" charset="0"/>
                <a:cs typeface="Arial" panose="020B0604020202020204" pitchFamily="34" charset="0"/>
              </a:rPr>
              <a:t>„Geros“ mirties prielaidos </a:t>
            </a:r>
            <a:endParaRPr lang="lt-LT"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0" y="1600200"/>
            <a:ext cx="4495800" cy="5141168"/>
          </a:xfrm>
        </p:spPr>
        <p:txBody>
          <a:bodyPr>
            <a:normAutofit/>
          </a:bodyPr>
          <a:lstStyle/>
          <a:p>
            <a:pPr marL="137160" indent="0">
              <a:buNone/>
            </a:pPr>
            <a:r>
              <a:rPr lang="lt-LT" b="0" i="0" dirty="0">
                <a:solidFill>
                  <a:srgbClr val="000000"/>
                </a:solidFill>
                <a:effectLst/>
                <a:latin typeface="Arial" panose="020B0604020202020204" pitchFamily="34" charset="0"/>
                <a:cs typeface="Arial" panose="020B0604020202020204" pitchFamily="34" charset="0"/>
              </a:rPr>
              <a:t>1. Galimybės patiems nustatyti, kaip norėtųsi mirti;</a:t>
            </a:r>
          </a:p>
          <a:p>
            <a:pPr marL="137160" indent="0">
              <a:buNone/>
            </a:pPr>
            <a:r>
              <a:rPr lang="lt-LT" b="0" i="0" dirty="0">
                <a:solidFill>
                  <a:srgbClr val="000000"/>
                </a:solidFill>
                <a:effectLst/>
                <a:latin typeface="Arial" panose="020B0604020202020204" pitchFamily="34" charset="0"/>
                <a:cs typeface="Arial" panose="020B0604020202020204" pitchFamily="34" charset="0"/>
              </a:rPr>
              <a:t>2. Palikite neskausmingai;</a:t>
            </a:r>
          </a:p>
          <a:p>
            <a:pPr marL="137160" indent="0">
              <a:buNone/>
            </a:pPr>
            <a:r>
              <a:rPr lang="lt-LT" b="0" i="0" dirty="0">
                <a:solidFill>
                  <a:srgbClr val="000000"/>
                </a:solidFill>
                <a:effectLst/>
                <a:latin typeface="Arial" panose="020B0604020202020204" pitchFamily="34" charset="0"/>
                <a:cs typeface="Arial" panose="020B0604020202020204" pitchFamily="34" charset="0"/>
              </a:rPr>
              <a:t>3. Dalyvavimas religinėse ar dvasinėse praktikose;</a:t>
            </a:r>
          </a:p>
          <a:p>
            <a:pPr marL="137160" indent="0">
              <a:buNone/>
            </a:pPr>
            <a:r>
              <a:rPr lang="lt-LT" b="0" i="0" dirty="0">
                <a:solidFill>
                  <a:srgbClr val="000000"/>
                </a:solidFill>
                <a:effectLst/>
                <a:latin typeface="Arial" panose="020B0604020202020204" pitchFamily="34" charset="0"/>
                <a:cs typeface="Arial" panose="020B0604020202020204" pitchFamily="34" charset="0"/>
              </a:rPr>
              <a:t>4. Emocinė savijauta;</a:t>
            </a:r>
          </a:p>
          <a:p>
            <a:pPr marL="137160" indent="0">
              <a:buNone/>
            </a:pPr>
            <a:r>
              <a:rPr lang="lt-LT" b="0" i="0" dirty="0">
                <a:solidFill>
                  <a:srgbClr val="000000"/>
                </a:solidFill>
                <a:effectLst/>
                <a:latin typeface="Arial" panose="020B0604020202020204" pitchFamily="34" charset="0"/>
                <a:cs typeface="Arial" panose="020B0604020202020204" pitchFamily="34" charset="0"/>
              </a:rPr>
              <a:t>5. Gyvenimo užbaigimo jausmas. Jausmas, kad mes kažką paliekame;</a:t>
            </a:r>
          </a:p>
          <a:p>
            <a:pPr marL="137160" indent="0">
              <a:buNone/>
            </a:pPr>
            <a:r>
              <a:rPr lang="lt-LT" b="0" i="0" dirty="0">
                <a:solidFill>
                  <a:srgbClr val="000000"/>
                </a:solidFill>
                <a:effectLst/>
                <a:latin typeface="Arial" panose="020B0604020202020204" pitchFamily="34" charset="0"/>
                <a:cs typeface="Arial" panose="020B0604020202020204" pitchFamily="34" charset="0"/>
              </a:rPr>
              <a:t>6. Galimybės pasirinkti konkrečias gydymo rūšis;</a:t>
            </a:r>
            <a:endParaRPr lang="en-GB"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499992" y="1600200"/>
            <a:ext cx="4644008" cy="5257800"/>
          </a:xfrm>
        </p:spPr>
        <p:txBody>
          <a:bodyPr>
            <a:normAutofit/>
          </a:bodyPr>
          <a:lstStyle/>
          <a:p>
            <a:pPr marL="137160" indent="0">
              <a:buNone/>
            </a:pPr>
            <a:r>
              <a:rPr lang="lt-LT" b="0" i="0" dirty="0">
                <a:solidFill>
                  <a:srgbClr val="000000"/>
                </a:solidFill>
                <a:effectLst/>
                <a:latin typeface="Roboto" panose="02000000000000000000" pitchFamily="2" charset="0"/>
              </a:rPr>
              <a:t>7. Galimybės išlaikyti savivertę mirties procese;</a:t>
            </a:r>
          </a:p>
          <a:p>
            <a:pPr marL="137160" indent="0">
              <a:buNone/>
            </a:pPr>
            <a:r>
              <a:rPr lang="lt-LT" b="0" i="0" dirty="0">
                <a:solidFill>
                  <a:srgbClr val="000000"/>
                </a:solidFill>
                <a:effectLst/>
                <a:latin typeface="Roboto" panose="02000000000000000000" pitchFamily="2" charset="0"/>
              </a:rPr>
              <a:t>8. Šeimos buvimas ir galimybės atsisveikinti;</a:t>
            </a:r>
          </a:p>
          <a:p>
            <a:pPr marL="137160" indent="0">
              <a:buNone/>
            </a:pPr>
            <a:r>
              <a:rPr lang="lt-LT" b="0" i="0" dirty="0">
                <a:solidFill>
                  <a:srgbClr val="000000"/>
                </a:solidFill>
                <a:effectLst/>
                <a:latin typeface="Roboto" panose="02000000000000000000" pitchFamily="2" charset="0"/>
              </a:rPr>
              <a:t>9. Orios gyvenimo sąlygos mirštant;</a:t>
            </a:r>
          </a:p>
          <a:p>
            <a:pPr marL="137160" indent="0">
              <a:buNone/>
            </a:pPr>
            <a:r>
              <a:rPr lang="lt-LT" b="0" i="0" dirty="0">
                <a:solidFill>
                  <a:srgbClr val="000000"/>
                </a:solidFill>
                <a:effectLst/>
                <a:latin typeface="Roboto" panose="02000000000000000000" pitchFamily="2" charset="0"/>
              </a:rPr>
              <a:t>10. Geri santykiai su gydytojais, slaugytojomis;</a:t>
            </a:r>
          </a:p>
          <a:p>
            <a:pPr marL="137160" indent="0">
              <a:buNone/>
            </a:pPr>
            <a:r>
              <a:rPr lang="lt-LT" b="0" i="0" dirty="0">
                <a:solidFill>
                  <a:srgbClr val="000000"/>
                </a:solidFill>
                <a:effectLst/>
                <a:latin typeface="Roboto" panose="02000000000000000000" pitchFamily="2" charset="0"/>
              </a:rPr>
              <a:t>11. Kultūros ypatumai;</a:t>
            </a:r>
            <a:endParaRPr lang="en-GB" dirty="0"/>
          </a:p>
        </p:txBody>
      </p:sp>
    </p:spTree>
    <p:extLst>
      <p:ext uri="{BB962C8B-B14F-4D97-AF65-F5344CB8AC3E}">
        <p14:creationId xmlns:p14="http://schemas.microsoft.com/office/powerpoint/2010/main" val="245147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0" dirty="0">
                <a:solidFill>
                  <a:srgbClr val="000000"/>
                </a:solidFill>
                <a:effectLst/>
                <a:latin typeface="Roboto" panose="02000000000000000000" pitchFamily="2" charset="0"/>
              </a:rPr>
              <a:t>IŠVYKIMAS</a:t>
            </a:r>
            <a:endParaRPr lang="lv-LV" b="0" dirty="0"/>
          </a:p>
        </p:txBody>
      </p:sp>
      <p:sp>
        <p:nvSpPr>
          <p:cNvPr id="4" name="Content Placeholder 3"/>
          <p:cNvSpPr>
            <a:spLocks noGrp="1"/>
          </p:cNvSpPr>
          <p:nvPr>
            <p:ph sz="half" idx="2"/>
          </p:nvPr>
        </p:nvSpPr>
        <p:spPr>
          <a:xfrm>
            <a:off x="4648200" y="1600200"/>
            <a:ext cx="4316288" cy="4997152"/>
          </a:xfrm>
        </p:spPr>
        <p:txBody>
          <a:bodyPr/>
          <a:lstStyle/>
          <a:p>
            <a:r>
              <a:rPr lang="lt-LT" b="0" i="0" dirty="0">
                <a:solidFill>
                  <a:srgbClr val="000000"/>
                </a:solidFill>
                <a:effectLst/>
                <a:latin typeface="Arial" panose="020B0604020202020204" pitchFamily="34" charset="0"/>
                <a:cs typeface="Arial" panose="020B0604020202020204" pitchFamily="34" charset="0"/>
              </a:rPr>
              <a:t>Norėdami suprasti emocijas, kurias išgyvena išvykstantis žmogus</a:t>
            </a:r>
          </a:p>
          <a:p>
            <a:endParaRPr lang="lt-LT" b="0" i="0" dirty="0">
              <a:solidFill>
                <a:srgbClr val="000000"/>
              </a:solidFill>
              <a:effectLst/>
              <a:latin typeface="Arial" panose="020B0604020202020204" pitchFamily="34" charset="0"/>
              <a:cs typeface="Arial" panose="020B0604020202020204" pitchFamily="34" charset="0"/>
            </a:endParaRPr>
          </a:p>
          <a:p>
            <a:r>
              <a:rPr lang="lt-LT" b="0" i="0" dirty="0">
                <a:solidFill>
                  <a:srgbClr val="000000"/>
                </a:solidFill>
                <a:effectLst/>
                <a:latin typeface="Arial" panose="020B0604020202020204" pitchFamily="34" charset="0"/>
                <a:cs typeface="Arial" panose="020B0604020202020204" pitchFamily="34" charset="0"/>
              </a:rPr>
              <a:t>Kaip paguosti mirusįjį</a:t>
            </a:r>
          </a:p>
          <a:p>
            <a:endParaRPr lang="lt-LT" b="0" i="0" dirty="0">
              <a:solidFill>
                <a:srgbClr val="000000"/>
              </a:solidFill>
              <a:effectLst/>
              <a:latin typeface="Arial" panose="020B0604020202020204" pitchFamily="34" charset="0"/>
              <a:cs typeface="Arial" panose="020B0604020202020204" pitchFamily="34" charset="0"/>
            </a:endParaRPr>
          </a:p>
          <a:p>
            <a:r>
              <a:rPr lang="lt-LT" b="0" i="0" dirty="0">
                <a:solidFill>
                  <a:srgbClr val="000000"/>
                </a:solidFill>
                <a:effectLst/>
                <a:latin typeface="Arial" panose="020B0604020202020204" pitchFamily="34" charset="0"/>
                <a:cs typeface="Arial" panose="020B0604020202020204" pitchFamily="34" charset="0"/>
              </a:rPr>
              <a:t>Kaip būti šalia žmogaus paskutinėmis gyvenimo dienomis</a:t>
            </a:r>
            <a:endParaRPr lang="en-GB" dirty="0">
              <a:latin typeface="Arial" panose="020B0604020202020204" pitchFamily="34" charset="0"/>
              <a:cs typeface="Arial" panose="020B0604020202020204" pitchFamily="34" charset="0"/>
            </a:endParaRPr>
          </a:p>
        </p:txBody>
      </p:sp>
      <p:pic>
        <p:nvPicPr>
          <p:cNvPr id="5" name="Content Placeholder 4" descr="E:\1 Dzīvo tā, it kā tev rīt būtu jāmirst. Mācies tā, it kā tu dzīvotu mūžīgi. Mahatma Gandi\GATAVS AIZIET Dažādi\E Kiblere Rosa Grāmatas\EK Rosa Aizejot.jpg"/>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556792"/>
            <a:ext cx="3888432" cy="5040560"/>
          </a:xfrm>
          <a:prstGeom prst="rect">
            <a:avLst/>
          </a:prstGeom>
          <a:noFill/>
          <a:ln>
            <a:noFill/>
          </a:ln>
        </p:spPr>
      </p:pic>
    </p:spTree>
    <p:extLst>
      <p:ext uri="{BB962C8B-B14F-4D97-AF65-F5344CB8AC3E}">
        <p14:creationId xmlns:p14="http://schemas.microsoft.com/office/powerpoint/2010/main" val="2580800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0" i="0" dirty="0">
                <a:solidFill>
                  <a:srgbClr val="000000"/>
                </a:solidFill>
                <a:effectLst/>
                <a:latin typeface="Arial" panose="020B0604020202020204" pitchFamily="34" charset="0"/>
                <a:cs typeface="Arial" panose="020B0604020202020204" pitchFamily="34" charset="0"/>
              </a:rPr>
              <a:t>„Geros“ mirties prielaidos</a:t>
            </a:r>
            <a:endParaRPr lang="lt-LT" dirty="0"/>
          </a:p>
        </p:txBody>
      </p:sp>
      <p:sp>
        <p:nvSpPr>
          <p:cNvPr id="3" name="Content Placeholder 2"/>
          <p:cNvSpPr>
            <a:spLocks noGrp="1"/>
          </p:cNvSpPr>
          <p:nvPr>
            <p:ph sz="half" idx="1"/>
          </p:nvPr>
        </p:nvSpPr>
        <p:spPr>
          <a:xfrm>
            <a:off x="0" y="1600200"/>
            <a:ext cx="8964488" cy="1036712"/>
          </a:xfrm>
        </p:spPr>
        <p:txBody>
          <a:bodyPr>
            <a:normAutofit/>
          </a:bodyPr>
          <a:lstStyle/>
          <a:p>
            <a:pPr marL="137160" indent="0">
              <a:buNone/>
            </a:pPr>
            <a:r>
              <a:rPr lang="lt-LT" b="1" i="0" dirty="0">
                <a:solidFill>
                  <a:srgbClr val="000000"/>
                </a:solidFill>
                <a:effectLst/>
                <a:latin typeface="Roboto" panose="02000000000000000000" pitchFamily="2" charset="0"/>
              </a:rPr>
              <a:t>Trys pagrindinės suinteresuotųjų grupių (pacientų, šeimų, medicinos personalo) prielaidos</a:t>
            </a:r>
            <a:endParaRPr lang="lv-LV" dirty="0"/>
          </a:p>
        </p:txBody>
      </p:sp>
      <p:sp>
        <p:nvSpPr>
          <p:cNvPr id="4" name="Content Placeholder 3"/>
          <p:cNvSpPr>
            <a:spLocks noGrp="1"/>
          </p:cNvSpPr>
          <p:nvPr>
            <p:ph sz="half" idx="2"/>
          </p:nvPr>
        </p:nvSpPr>
        <p:spPr>
          <a:xfrm>
            <a:off x="0" y="2852936"/>
            <a:ext cx="9144000" cy="4005064"/>
          </a:xfrm>
        </p:spPr>
        <p:txBody>
          <a:bodyPr>
            <a:normAutofit/>
          </a:bodyPr>
          <a:lstStyle/>
          <a:p>
            <a:r>
              <a:rPr lang="lt-LT" sz="3200" b="0" i="0" dirty="0">
                <a:solidFill>
                  <a:srgbClr val="000000"/>
                </a:solidFill>
                <a:effectLst/>
                <a:latin typeface="Arial" panose="020B0604020202020204" pitchFamily="34" charset="0"/>
                <a:cs typeface="Arial" panose="020B0604020202020204" pitchFamily="34" charset="0"/>
              </a:rPr>
              <a:t>Pirmenybė konkrečiam mirties procesui - 94%;</a:t>
            </a:r>
          </a:p>
          <a:p>
            <a:r>
              <a:rPr lang="lt-LT" sz="3200" b="0" i="0" dirty="0">
                <a:solidFill>
                  <a:srgbClr val="000000"/>
                </a:solidFill>
                <a:effectLst/>
                <a:latin typeface="Arial" panose="020B0604020202020204" pitchFamily="34" charset="0"/>
                <a:cs typeface="Arial" panose="020B0604020202020204" pitchFamily="34" charset="0"/>
              </a:rPr>
              <a:t>Išvykimas - neskausminga būsena - 81%;</a:t>
            </a:r>
          </a:p>
          <a:p>
            <a:r>
              <a:rPr lang="lt-LT" sz="3200" b="0" i="0" dirty="0">
                <a:solidFill>
                  <a:srgbClr val="000000"/>
                </a:solidFill>
                <a:effectLst/>
                <a:latin typeface="Arial" panose="020B0604020202020204" pitchFamily="34" charset="0"/>
                <a:cs typeface="Arial" panose="020B0604020202020204" pitchFamily="34" charset="0"/>
              </a:rPr>
              <a:t>Emocinė savijauta išvykstant - 64%;</a:t>
            </a:r>
            <a:endParaRPr lang="lv-LV" dirty="0"/>
          </a:p>
        </p:txBody>
      </p:sp>
    </p:spTree>
    <p:extLst>
      <p:ext uri="{BB962C8B-B14F-4D97-AF65-F5344CB8AC3E}">
        <p14:creationId xmlns:p14="http://schemas.microsoft.com/office/powerpoint/2010/main" val="2943399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0" i="0" dirty="0">
                <a:solidFill>
                  <a:srgbClr val="000000"/>
                </a:solidFill>
                <a:effectLst/>
                <a:latin typeface="Arial" panose="020B0604020202020204" pitchFamily="34" charset="0"/>
                <a:cs typeface="Arial" panose="020B0604020202020204" pitchFamily="34" charset="0"/>
              </a:rPr>
              <a:t>„Geros“ mirties prielaidos </a:t>
            </a:r>
            <a:endParaRPr lang="lt-LT" dirty="0"/>
          </a:p>
        </p:txBody>
      </p:sp>
      <p:sp>
        <p:nvSpPr>
          <p:cNvPr id="3" name="Content Placeholder 2"/>
          <p:cNvSpPr>
            <a:spLocks noGrp="1"/>
          </p:cNvSpPr>
          <p:nvPr>
            <p:ph sz="half" idx="1"/>
          </p:nvPr>
        </p:nvSpPr>
        <p:spPr>
          <a:xfrm>
            <a:off x="0" y="1600200"/>
            <a:ext cx="4495800" cy="5257800"/>
          </a:xfrm>
        </p:spPr>
        <p:txBody>
          <a:bodyPr>
            <a:normAutofit lnSpcReduction="10000"/>
          </a:bodyPr>
          <a:lstStyle/>
          <a:p>
            <a:r>
              <a:rPr lang="lt-LT" sz="2800" b="0" i="0" dirty="0">
                <a:solidFill>
                  <a:srgbClr val="000000"/>
                </a:solidFill>
                <a:effectLst/>
                <a:latin typeface="Arial" panose="020B0604020202020204" pitchFamily="34" charset="0"/>
                <a:cs typeface="Arial" panose="020B0604020202020204" pitchFamily="34" charset="0"/>
              </a:rPr>
              <a:t>Užrašykite savo norus, susijusius su išvykimu, ir aptarkite juos su artimaisiais;</a:t>
            </a:r>
          </a:p>
          <a:p>
            <a:r>
              <a:rPr lang="lt-LT" sz="2800" b="0" i="0" dirty="0">
                <a:solidFill>
                  <a:srgbClr val="000000"/>
                </a:solidFill>
                <a:effectLst/>
                <a:latin typeface="Arial" panose="020B0604020202020204" pitchFamily="34" charset="0"/>
                <a:cs typeface="Arial" panose="020B0604020202020204" pitchFamily="34" charset="0"/>
              </a:rPr>
              <a:t>Tai suteikia galimybę išlaikyti jausmą, kad gyvenimas taip pat yra kontroliuojamas neišvengiamybės akivaizdoje ir yra net galimybė pamatyti prasmę išvykimo procese.</a:t>
            </a:r>
            <a:endParaRPr lang="lv-LV" sz="3600" dirty="0">
              <a:latin typeface="Arial" panose="020B0604020202020204" pitchFamily="34" charset="0"/>
              <a:cs typeface="Arial" panose="020B0604020202020204" pitchFamily="34" charset="0"/>
            </a:endParaRPr>
          </a:p>
        </p:txBody>
      </p:sp>
      <p:pic>
        <p:nvPicPr>
          <p:cNvPr id="8194" name="Picture 2" descr="C:\Users\Raimonds\Desktop\Downloads\noformēt aiziešanu.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9992" y="3573016"/>
            <a:ext cx="4432819" cy="326379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Raimonds\Desktop\Downloads\noformēt aizieš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685225"/>
            <a:ext cx="4432819"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160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1143000"/>
          </a:xfrm>
        </p:spPr>
        <p:txBody>
          <a:bodyPr>
            <a:normAutofit/>
          </a:bodyPr>
          <a:lstStyle/>
          <a:p>
            <a:r>
              <a:rPr lang="lt-LT" b="0" i="0" dirty="0">
                <a:solidFill>
                  <a:srgbClr val="000000"/>
                </a:solidFill>
                <a:effectLst/>
                <a:latin typeface="Arial" panose="020B0604020202020204" pitchFamily="34" charset="0"/>
                <a:cs typeface="Arial" panose="020B0604020202020204" pitchFamily="34" charset="0"/>
              </a:rPr>
              <a:t>„Geros“ mirties prielaidos </a:t>
            </a:r>
            <a:endParaRPr lang="lt-LT" dirty="0"/>
          </a:p>
        </p:txBody>
      </p:sp>
      <p:sp>
        <p:nvSpPr>
          <p:cNvPr id="3" name="Content Placeholder 2"/>
          <p:cNvSpPr>
            <a:spLocks noGrp="1"/>
          </p:cNvSpPr>
          <p:nvPr>
            <p:ph sz="half" idx="1"/>
          </p:nvPr>
        </p:nvSpPr>
        <p:spPr>
          <a:xfrm>
            <a:off x="0" y="1600200"/>
            <a:ext cx="4495800" cy="5257800"/>
          </a:xfrm>
        </p:spPr>
        <p:txBody>
          <a:bodyPr>
            <a:normAutofit lnSpcReduction="10000"/>
          </a:bodyPr>
          <a:lstStyle/>
          <a:p>
            <a:pPr marL="137160" indent="0">
              <a:buNone/>
            </a:pPr>
            <a:r>
              <a:rPr lang="lt-LT" sz="2800" b="1" i="0" dirty="0">
                <a:solidFill>
                  <a:srgbClr val="000000"/>
                </a:solidFill>
                <a:effectLst/>
                <a:latin typeface="Arial" panose="020B0604020202020204" pitchFamily="34" charset="0"/>
                <a:cs typeface="Arial" panose="020B0604020202020204" pitchFamily="34" charset="0"/>
              </a:rPr>
              <a:t>Pirmenybė konkrečiam mirties procesui</a:t>
            </a:r>
          </a:p>
          <a:p>
            <a:pPr marL="137160" indent="0">
              <a:buNone/>
            </a:pPr>
            <a:r>
              <a:rPr lang="lt-LT" sz="2800" b="1" i="0" dirty="0">
                <a:solidFill>
                  <a:srgbClr val="000000"/>
                </a:solidFill>
                <a:effectLst/>
                <a:latin typeface="Arial" panose="020B0604020202020204" pitchFamily="34" charset="0"/>
                <a:cs typeface="Arial" panose="020B0604020202020204" pitchFamily="34" charset="0"/>
              </a:rPr>
              <a:t>Reikia pokalbio su tais giminaičiais, kurie stebės būtent šį procesą.</a:t>
            </a:r>
          </a:p>
          <a:p>
            <a:pPr marL="137160" indent="0">
              <a:buNone/>
            </a:pPr>
            <a:r>
              <a:rPr lang="lt-LT" sz="2800" b="1" i="0" dirty="0">
                <a:solidFill>
                  <a:srgbClr val="000000"/>
                </a:solidFill>
                <a:effectLst/>
                <a:latin typeface="Arial" panose="020B0604020202020204" pitchFamily="34" charset="0"/>
                <a:cs typeface="Arial" panose="020B0604020202020204" pitchFamily="34" charset="0"/>
              </a:rPr>
              <a:t>  Artimieji aiškiai žino apie mirusiojo pasirinkimą ir, nepaisydami emocijų bei išgyvenimų, seka procesą.</a:t>
            </a:r>
            <a:endParaRPr lang="lv-LV" sz="3200" dirty="0">
              <a:latin typeface="Arial" panose="020B0604020202020204" pitchFamily="34" charset="0"/>
              <a:cs typeface="Arial" panose="020B0604020202020204" pitchFamily="34" charset="0"/>
            </a:endParaRPr>
          </a:p>
        </p:txBody>
      </p:sp>
      <p:pic>
        <p:nvPicPr>
          <p:cNvPr id="7170" name="Picture 2" descr="C:\Users\Raimonds\Desktop\Downloads\intensīvā terapija.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9992" y="1628800"/>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860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i="0" dirty="0">
                <a:solidFill>
                  <a:srgbClr val="000000"/>
                </a:solidFill>
                <a:effectLst/>
                <a:latin typeface="Arial" panose="020B0604020202020204" pitchFamily="34" charset="0"/>
                <a:cs typeface="Arial" panose="020B0604020202020204" pitchFamily="34" charset="0"/>
              </a:rPr>
              <a:t>„</a:t>
            </a:r>
            <a:r>
              <a:rPr lang="lt-LT" b="0" i="0" dirty="0">
                <a:solidFill>
                  <a:srgbClr val="000000"/>
                </a:solidFill>
                <a:effectLst/>
                <a:latin typeface="Arial" panose="020B0604020202020204" pitchFamily="34" charset="0"/>
                <a:cs typeface="Arial" panose="020B0604020202020204" pitchFamily="34" charset="0"/>
              </a:rPr>
              <a:t>Geros“ mirties prielaidos </a:t>
            </a:r>
            <a:endParaRPr lang="lt-LT" dirty="0"/>
          </a:p>
        </p:txBody>
      </p:sp>
      <p:sp>
        <p:nvSpPr>
          <p:cNvPr id="3" name="Content Placeholder 2"/>
          <p:cNvSpPr>
            <a:spLocks noGrp="1"/>
          </p:cNvSpPr>
          <p:nvPr>
            <p:ph sz="half" idx="1"/>
          </p:nvPr>
        </p:nvSpPr>
        <p:spPr>
          <a:xfrm>
            <a:off x="0" y="1628800"/>
            <a:ext cx="3846776" cy="5229200"/>
          </a:xfrm>
        </p:spPr>
        <p:txBody>
          <a:bodyPr>
            <a:normAutofit fontScale="92500" lnSpcReduction="10000"/>
          </a:bodyPr>
          <a:lstStyle/>
          <a:p>
            <a:pPr marL="137160" indent="0">
              <a:buNone/>
            </a:pPr>
            <a:r>
              <a:rPr lang="lt-LT" sz="3200" b="1" i="0" dirty="0">
                <a:solidFill>
                  <a:srgbClr val="000000"/>
                </a:solidFill>
                <a:effectLst/>
                <a:latin typeface="Arial" panose="020B0604020202020204" pitchFamily="34" charset="0"/>
                <a:cs typeface="Arial" panose="020B0604020202020204" pitchFamily="34" charset="0"/>
              </a:rPr>
              <a:t>Išvykimas - neskausminga būsena</a:t>
            </a:r>
          </a:p>
          <a:p>
            <a:pPr marL="137160" indent="0">
              <a:buNone/>
            </a:pPr>
            <a:r>
              <a:rPr lang="lt-LT" sz="3200" b="1" i="0" dirty="0">
                <a:solidFill>
                  <a:srgbClr val="000000"/>
                </a:solidFill>
                <a:effectLst/>
                <a:latin typeface="Arial" panose="020B0604020202020204" pitchFamily="34" charset="0"/>
                <a:cs typeface="Arial" panose="020B0604020202020204" pitchFamily="34" charset="0"/>
              </a:rPr>
              <a:t>Kartais pensininkai prašo stiprių nuskausminamųjų</a:t>
            </a:r>
          </a:p>
          <a:p>
            <a:pPr marL="137160" indent="0">
              <a:buNone/>
            </a:pPr>
            <a:r>
              <a:rPr lang="lt-LT" sz="3200" b="1" i="0" dirty="0">
                <a:solidFill>
                  <a:srgbClr val="000000"/>
                </a:solidFill>
                <a:effectLst/>
                <a:latin typeface="Arial" panose="020B0604020202020204" pitchFamily="34" charset="0"/>
                <a:cs typeface="Arial" panose="020B0604020202020204" pitchFamily="34" charset="0"/>
              </a:rPr>
              <a:t>Kartais jie nusprendžia atsisakyti intensyvios gyvybės palaikymo</a:t>
            </a:r>
            <a:endParaRPr lang="lv-LV" sz="3600"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4716016" y="1596129"/>
            <a:ext cx="4248472" cy="5257800"/>
          </a:xfrm>
        </p:spPr>
        <p:txBody>
          <a:bodyPr>
            <a:normAutofit fontScale="92500" lnSpcReduction="10000"/>
          </a:bodyPr>
          <a:lstStyle/>
          <a:p>
            <a:endParaRPr lang="lv-LV" dirty="0"/>
          </a:p>
          <a:p>
            <a:endParaRPr lang="lv-LV" dirty="0"/>
          </a:p>
          <a:p>
            <a:endParaRPr lang="lv-LV" dirty="0"/>
          </a:p>
          <a:p>
            <a:endParaRPr lang="lv-LV" dirty="0"/>
          </a:p>
          <a:p>
            <a:endParaRPr lang="lv-LV" dirty="0"/>
          </a:p>
          <a:p>
            <a:endParaRPr lang="lv-LV" dirty="0"/>
          </a:p>
          <a:p>
            <a:pPr marL="137160" indent="0">
              <a:buNone/>
            </a:pPr>
            <a:endParaRPr lang="lv-LV" dirty="0"/>
          </a:p>
          <a:p>
            <a:endParaRPr lang="lv-LV" dirty="0"/>
          </a:p>
        </p:txBody>
      </p:sp>
      <p:pic>
        <p:nvPicPr>
          <p:cNvPr id="1027" name="Picture 3" descr="C:\Users\Raimonds\Desktop\Downloads\aiziet bez sāpē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4907" y="1844824"/>
            <a:ext cx="5400600"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019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0" i="0" dirty="0">
                <a:solidFill>
                  <a:srgbClr val="000000"/>
                </a:solidFill>
                <a:effectLst/>
                <a:latin typeface="Arial" panose="020B0604020202020204" pitchFamily="34" charset="0"/>
                <a:cs typeface="Arial" panose="020B0604020202020204" pitchFamily="34" charset="0"/>
              </a:rPr>
              <a:t>„Geros“ mirties prielaidos </a:t>
            </a:r>
            <a:endParaRPr lang="lt-LT" dirty="0"/>
          </a:p>
        </p:txBody>
      </p:sp>
      <p:sp>
        <p:nvSpPr>
          <p:cNvPr id="3" name="Content Placeholder 2"/>
          <p:cNvSpPr>
            <a:spLocks noGrp="1"/>
          </p:cNvSpPr>
          <p:nvPr>
            <p:ph sz="half" idx="1"/>
          </p:nvPr>
        </p:nvSpPr>
        <p:spPr>
          <a:xfrm>
            <a:off x="107504" y="1600200"/>
            <a:ext cx="4176464" cy="5257800"/>
          </a:xfrm>
        </p:spPr>
        <p:txBody>
          <a:bodyPr>
            <a:normAutofit/>
          </a:bodyPr>
          <a:lstStyle/>
          <a:p>
            <a:pPr marL="137160" indent="0">
              <a:buNone/>
            </a:pPr>
            <a:r>
              <a:rPr lang="lt-LT" sz="3200" b="1" i="0" dirty="0">
                <a:solidFill>
                  <a:srgbClr val="000000"/>
                </a:solidFill>
                <a:effectLst/>
                <a:latin typeface="Arial" panose="020B0604020202020204" pitchFamily="34" charset="0"/>
                <a:cs typeface="Arial" panose="020B0604020202020204" pitchFamily="34" charset="0"/>
              </a:rPr>
              <a:t>Emocinė savijauta</a:t>
            </a:r>
          </a:p>
          <a:p>
            <a:pPr marL="137160" indent="0">
              <a:buNone/>
            </a:pPr>
            <a:r>
              <a:rPr lang="lt-LT" sz="3200" b="1" i="0" dirty="0">
                <a:solidFill>
                  <a:srgbClr val="000000"/>
                </a:solidFill>
                <a:effectLst/>
                <a:latin typeface="Arial" panose="020B0604020202020204" pitchFamily="34" charset="0"/>
                <a:cs typeface="Arial" panose="020B0604020202020204" pitchFamily="34" charset="0"/>
              </a:rPr>
              <a:t>Priežastys, dėl kurių norime gyventi</a:t>
            </a:r>
          </a:p>
          <a:p>
            <a:pPr marL="137160" indent="0">
              <a:buNone/>
            </a:pPr>
            <a:r>
              <a:rPr lang="lt-LT" sz="3200" b="1" i="0" dirty="0">
                <a:solidFill>
                  <a:srgbClr val="000000"/>
                </a:solidFill>
                <a:effectLst/>
                <a:latin typeface="Arial" panose="020B0604020202020204" pitchFamily="34" charset="0"/>
                <a:cs typeface="Arial" panose="020B0604020202020204" pitchFamily="34" charset="0"/>
              </a:rPr>
              <a:t>Paskutines dienas praleisti ligoninėje ar namuose?</a:t>
            </a:r>
            <a:endParaRPr lang="lv-LV" sz="3600" b="1" dirty="0">
              <a:latin typeface="Arial" panose="020B0604020202020204" pitchFamily="34" charset="0"/>
              <a:cs typeface="Arial" panose="020B0604020202020204" pitchFamily="34" charset="0"/>
            </a:endParaRPr>
          </a:p>
        </p:txBody>
      </p:sp>
      <p:pic>
        <p:nvPicPr>
          <p:cNvPr id="1026" name="Picture 2" descr="C:\Users\Raimonds\Desktop\Downloads\Emoc labklājība.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283967" y="1700808"/>
            <a:ext cx="4640627"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638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0" i="0" dirty="0">
                <a:solidFill>
                  <a:srgbClr val="000000"/>
                </a:solidFill>
                <a:effectLst/>
                <a:latin typeface="Arial" panose="020B0604020202020204" pitchFamily="34" charset="0"/>
                <a:cs typeface="Arial" panose="020B0604020202020204" pitchFamily="34" charset="0"/>
              </a:rPr>
              <a:t>„Geros“ mirties prielaidos </a:t>
            </a:r>
            <a:endParaRPr lang="lt-LT"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107504" y="1340769"/>
            <a:ext cx="4388296" cy="1296143"/>
          </a:xfrm>
        </p:spPr>
        <p:txBody>
          <a:bodyPr>
            <a:normAutofit/>
          </a:bodyPr>
          <a:lstStyle/>
          <a:p>
            <a:pPr marL="137160" indent="0">
              <a:buNone/>
            </a:pPr>
            <a:r>
              <a:rPr lang="lt-LT" sz="2800" b="0" i="0" dirty="0">
                <a:solidFill>
                  <a:srgbClr val="000000"/>
                </a:solidFill>
                <a:effectLst/>
                <a:latin typeface="Arial" panose="020B0604020202020204" pitchFamily="34" charset="0"/>
                <a:cs typeface="Arial" panose="020B0604020202020204" pitchFamily="34" charset="0"/>
              </a:rPr>
              <a:t>Užsiimkite religine ar dvasine praktika</a:t>
            </a:r>
            <a:endParaRPr lang="lt-LT" sz="3600" b="1" i="1" dirty="0">
              <a:latin typeface="Arial" panose="020B0604020202020204" pitchFamily="34" charset="0"/>
              <a:cs typeface="Arial" panose="020B0604020202020204" pitchFamily="34" charset="0"/>
            </a:endParaRPr>
          </a:p>
        </p:txBody>
      </p:sp>
      <p:pic>
        <p:nvPicPr>
          <p:cNvPr id="7" name="Content Placeholder 6" descr="figure image"/>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28800"/>
            <a:ext cx="4320480" cy="3672408"/>
          </a:xfrm>
          <a:prstGeom prst="rect">
            <a:avLst/>
          </a:prstGeom>
          <a:noFill/>
          <a:ln>
            <a:noFill/>
          </a:ln>
        </p:spPr>
      </p:pic>
      <p:pic>
        <p:nvPicPr>
          <p:cNvPr id="1027" name="Picture 3" descr="C:\Users\Raimonds\Desktop\Downloads\Zinātne mans Diev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245" y="3478769"/>
            <a:ext cx="4583801" cy="30558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006251" y="5591573"/>
            <a:ext cx="4137749" cy="523220"/>
          </a:xfrm>
          <a:prstGeom prst="rect">
            <a:avLst/>
          </a:prstGeom>
        </p:spPr>
        <p:txBody>
          <a:bodyPr wrap="square">
            <a:spAutoFit/>
          </a:bodyPr>
          <a:lstStyle/>
          <a:p>
            <a:r>
              <a:rPr lang="lt-LT" sz="2800" b="0" i="0" dirty="0">
                <a:solidFill>
                  <a:srgbClr val="000000"/>
                </a:solidFill>
                <a:effectLst/>
                <a:latin typeface="Arial" panose="020B0604020202020204" pitchFamily="34" charset="0"/>
                <a:cs typeface="Arial" panose="020B0604020202020204" pitchFamily="34" charset="0"/>
              </a:rPr>
              <a:t>Tapk mokslo garbintoju</a:t>
            </a:r>
            <a:endParaRPr lang="lt-LT"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71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0" i="0" dirty="0">
                <a:solidFill>
                  <a:srgbClr val="000000"/>
                </a:solidFill>
                <a:effectLst/>
                <a:latin typeface="Arial" panose="020B0604020202020204" pitchFamily="34" charset="0"/>
                <a:cs typeface="Arial" panose="020B0604020202020204" pitchFamily="34" charset="0"/>
              </a:rPr>
              <a:t>„Geros“ mirties prielaidos </a:t>
            </a:r>
            <a:endParaRPr lang="lt-LT" dirty="0"/>
          </a:p>
        </p:txBody>
      </p:sp>
      <p:sp>
        <p:nvSpPr>
          <p:cNvPr id="3" name="Content Placeholder 2"/>
          <p:cNvSpPr>
            <a:spLocks noGrp="1"/>
          </p:cNvSpPr>
          <p:nvPr>
            <p:ph sz="half" idx="1"/>
          </p:nvPr>
        </p:nvSpPr>
        <p:spPr>
          <a:xfrm>
            <a:off x="611560" y="1484784"/>
            <a:ext cx="7776864" cy="2016224"/>
          </a:xfrm>
        </p:spPr>
        <p:txBody>
          <a:bodyPr/>
          <a:lstStyle/>
          <a:p>
            <a:pPr marL="137160" indent="0">
              <a:buNone/>
            </a:pPr>
            <a:r>
              <a:rPr lang="lt-LT" sz="2800" b="0" i="0" dirty="0">
                <a:solidFill>
                  <a:srgbClr val="000000"/>
                </a:solidFill>
                <a:effectLst/>
                <a:latin typeface="Arial" panose="020B0604020202020204" pitchFamily="34" charset="0"/>
                <a:cs typeface="Arial" panose="020B0604020202020204" pitchFamily="34" charset="0"/>
              </a:rPr>
              <a:t>Gyvenimo užbaigimo jausmas. Jausmas, kad mes kažką paliekame</a:t>
            </a:r>
            <a:endParaRPr lang="lt-LT"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763688" y="2636912"/>
            <a:ext cx="6051128" cy="4032448"/>
          </a:xfrm>
        </p:spPr>
      </p:pic>
    </p:spTree>
    <p:extLst>
      <p:ext uri="{BB962C8B-B14F-4D97-AF65-F5344CB8AC3E}">
        <p14:creationId xmlns:p14="http://schemas.microsoft.com/office/powerpoint/2010/main" val="1606404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0" i="0" dirty="0">
                <a:solidFill>
                  <a:srgbClr val="000000"/>
                </a:solidFill>
                <a:effectLst/>
                <a:latin typeface="Arial" panose="020B0604020202020204" pitchFamily="34" charset="0"/>
                <a:cs typeface="Arial" panose="020B0604020202020204" pitchFamily="34" charset="0"/>
              </a:rPr>
              <a:t>„Geros“ mirties prielaidos </a:t>
            </a:r>
            <a:endParaRPr lang="lt-LT" dirty="0"/>
          </a:p>
        </p:txBody>
      </p:sp>
      <p:sp>
        <p:nvSpPr>
          <p:cNvPr id="3" name="Content Placeholder 2"/>
          <p:cNvSpPr>
            <a:spLocks noGrp="1"/>
          </p:cNvSpPr>
          <p:nvPr>
            <p:ph sz="half" idx="1"/>
          </p:nvPr>
        </p:nvSpPr>
        <p:spPr>
          <a:xfrm>
            <a:off x="899592" y="1340769"/>
            <a:ext cx="7848872" cy="1296144"/>
          </a:xfrm>
        </p:spPr>
        <p:txBody>
          <a:bodyPr>
            <a:normAutofit/>
          </a:bodyPr>
          <a:lstStyle/>
          <a:p>
            <a:pPr marL="137160" indent="0">
              <a:buNone/>
            </a:pPr>
            <a:r>
              <a:rPr lang="lt-LT" sz="2800" b="0" i="0" dirty="0">
                <a:solidFill>
                  <a:srgbClr val="000000"/>
                </a:solidFill>
                <a:effectLst/>
                <a:latin typeface="Arial" panose="020B0604020202020204" pitchFamily="34" charset="0"/>
                <a:cs typeface="Arial" panose="020B0604020202020204" pitchFamily="34" charset="0"/>
              </a:rPr>
              <a:t>Geri santykiai su gydytojais, slaugytojomis</a:t>
            </a:r>
            <a:endParaRPr lang="lt-LT" sz="32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115616" y="2201482"/>
            <a:ext cx="6984776" cy="4656518"/>
          </a:xfrm>
        </p:spPr>
      </p:pic>
    </p:spTree>
    <p:extLst>
      <p:ext uri="{BB962C8B-B14F-4D97-AF65-F5344CB8AC3E}">
        <p14:creationId xmlns:p14="http://schemas.microsoft.com/office/powerpoint/2010/main" val="2047962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0" i="0" dirty="0">
                <a:solidFill>
                  <a:srgbClr val="000000"/>
                </a:solidFill>
                <a:effectLst/>
                <a:latin typeface="Arial" panose="020B0604020202020204" pitchFamily="34" charset="0"/>
                <a:cs typeface="Arial" panose="020B0604020202020204" pitchFamily="34" charset="0"/>
              </a:rPr>
              <a:t>„Geros“ mirties prielaidos </a:t>
            </a:r>
            <a:endParaRPr lang="lt-LT" dirty="0"/>
          </a:p>
        </p:txBody>
      </p:sp>
      <p:sp>
        <p:nvSpPr>
          <p:cNvPr id="3" name="Content Placeholder 2"/>
          <p:cNvSpPr>
            <a:spLocks noGrp="1"/>
          </p:cNvSpPr>
          <p:nvPr>
            <p:ph sz="half" idx="1"/>
          </p:nvPr>
        </p:nvSpPr>
        <p:spPr>
          <a:xfrm>
            <a:off x="107504" y="1340768"/>
            <a:ext cx="9036496" cy="1224136"/>
          </a:xfrm>
        </p:spPr>
        <p:txBody>
          <a:bodyPr>
            <a:normAutofit/>
          </a:bodyPr>
          <a:lstStyle/>
          <a:p>
            <a:pPr marL="137160" indent="0">
              <a:buNone/>
            </a:pPr>
            <a:r>
              <a:rPr lang="lt-LT" sz="2800" b="0" i="0" dirty="0">
                <a:solidFill>
                  <a:srgbClr val="000000"/>
                </a:solidFill>
                <a:effectLst/>
                <a:latin typeface="Arial" panose="020B0604020202020204" pitchFamily="34" charset="0"/>
                <a:cs typeface="Arial" panose="020B0604020202020204" pitchFamily="34" charset="0"/>
              </a:rPr>
              <a:t>Išdrįskite atvirai kalbėti apie mirtį, išvykimą ir mirtį</a:t>
            </a:r>
            <a:endParaRPr lang="en-GB" sz="3600" i="1" dirty="0">
              <a:latin typeface="Arial" panose="020B0604020202020204" pitchFamily="34" charset="0"/>
              <a:cs typeface="Arial" panose="020B0604020202020204" pitchFamily="34" charset="0"/>
            </a:endParaRPr>
          </a:p>
        </p:txBody>
      </p:sp>
      <p:pic>
        <p:nvPicPr>
          <p:cNvPr id="5122" name="Picture 2" descr="C:\Users\Raimonds\Desktop\Downloads\Atklāti apr aiziešanu.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3568" y="2384027"/>
            <a:ext cx="6624736" cy="409809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Raimonds\Desktop\FB mani Attēli\SAMSUNG FOTO\STAIRWAYS TO HEAVEN\IMG-20191231-WA0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2420888"/>
            <a:ext cx="302433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550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0" i="0" dirty="0">
                <a:solidFill>
                  <a:srgbClr val="000000"/>
                </a:solidFill>
                <a:effectLst/>
                <a:latin typeface="Arial" panose="020B0604020202020204" pitchFamily="34" charset="0"/>
                <a:cs typeface="Arial" panose="020B0604020202020204" pitchFamily="34" charset="0"/>
              </a:rPr>
              <a:t>„Geros“ mirties prielaidos </a:t>
            </a:r>
            <a:endParaRPr lang="lt-LT" dirty="0"/>
          </a:p>
        </p:txBody>
      </p:sp>
      <p:sp>
        <p:nvSpPr>
          <p:cNvPr id="3" name="Content Placeholder 2"/>
          <p:cNvSpPr>
            <a:spLocks noGrp="1"/>
          </p:cNvSpPr>
          <p:nvPr>
            <p:ph sz="half" idx="1"/>
          </p:nvPr>
        </p:nvSpPr>
        <p:spPr>
          <a:xfrm>
            <a:off x="465782" y="1495071"/>
            <a:ext cx="8686800" cy="1252735"/>
          </a:xfrm>
        </p:spPr>
        <p:txBody>
          <a:bodyPr>
            <a:normAutofit/>
          </a:bodyPr>
          <a:lstStyle/>
          <a:p>
            <a:pPr marL="137160" indent="0">
              <a:buNone/>
            </a:pPr>
            <a:endParaRPr lang="lv-LV" dirty="0"/>
          </a:p>
        </p:txBody>
      </p:sp>
      <p:sp>
        <p:nvSpPr>
          <p:cNvPr id="4" name="Content Placeholder 3"/>
          <p:cNvSpPr>
            <a:spLocks noGrp="1"/>
          </p:cNvSpPr>
          <p:nvPr>
            <p:ph sz="half" idx="2"/>
          </p:nvPr>
        </p:nvSpPr>
        <p:spPr>
          <a:xfrm>
            <a:off x="3907358" y="1484784"/>
            <a:ext cx="5057130" cy="1242305"/>
          </a:xfrm>
        </p:spPr>
        <p:txBody>
          <a:bodyPr>
            <a:normAutofit/>
          </a:bodyPr>
          <a:lstStyle/>
          <a:p>
            <a:pPr marL="137160" indent="0">
              <a:buNone/>
            </a:pPr>
            <a:r>
              <a:rPr lang="en-US" dirty="0">
                <a:latin typeface="Arial" panose="020B0604020202020204" pitchFamily="34" charset="0"/>
                <a:cs typeface="Arial" panose="020B0604020202020204" pitchFamily="34" charset="0"/>
              </a:rPr>
              <a:t>„Death Cafe“ </a:t>
            </a:r>
            <a:r>
              <a:rPr lang="lt-LT" dirty="0">
                <a:latin typeface="Arial" panose="020B0604020202020204" pitchFamily="34" charset="0"/>
                <a:cs typeface="Arial" panose="020B0604020202020204" pitchFamily="34" charset="0"/>
              </a:rPr>
              <a:t>visame pasaulyje DEATH CAFE</a:t>
            </a:r>
          </a:p>
        </p:txBody>
      </p:sp>
      <p:pic>
        <p:nvPicPr>
          <p:cNvPr id="6146" name="Picture 2" descr="C:\Users\Raimonds\Desktop\Downloads\death-cafe-fly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2477" y="3830476"/>
            <a:ext cx="4602372" cy="239323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Raimonds\Desktop\Downloads\Death Cafe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276872"/>
            <a:ext cx="3744416" cy="28083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Raimonds\Desktop\Downloads\death caf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2477" y="2276872"/>
            <a:ext cx="4602372" cy="1553604"/>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Raimonds\Desktop\Downloads\death cafe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942" y="4153122"/>
            <a:ext cx="3744416" cy="207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00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b="0" i="0" dirty="0">
                <a:solidFill>
                  <a:srgbClr val="000000"/>
                </a:solidFill>
                <a:effectLst/>
                <a:latin typeface="Roboto" panose="02000000000000000000" pitchFamily="2" charset="0"/>
              </a:rPr>
              <a:t>Penki psichologiniai gedulo ir mirties etapai</a:t>
            </a:r>
            <a:endParaRPr lang="lt-LT" b="0" dirty="0"/>
          </a:p>
        </p:txBody>
      </p:sp>
      <p:sp>
        <p:nvSpPr>
          <p:cNvPr id="3" name="Content Placeholder 2"/>
          <p:cNvSpPr>
            <a:spLocks noGrp="1"/>
          </p:cNvSpPr>
          <p:nvPr>
            <p:ph sz="half" idx="1"/>
          </p:nvPr>
        </p:nvSpPr>
        <p:spPr>
          <a:xfrm>
            <a:off x="0" y="1600200"/>
            <a:ext cx="4644008" cy="5257800"/>
          </a:xfrm>
        </p:spPr>
        <p:txBody>
          <a:bodyPr>
            <a:normAutofit lnSpcReduction="10000"/>
          </a:bodyPr>
          <a:lstStyle/>
          <a:p>
            <a:r>
              <a:rPr lang="lt-LT" b="1" i="0" dirty="0">
                <a:solidFill>
                  <a:srgbClr val="000000"/>
                </a:solidFill>
                <a:effectLst/>
                <a:latin typeface="Arial" panose="020B0604020202020204" pitchFamily="34" charset="0"/>
                <a:cs typeface="Arial" panose="020B0604020202020204" pitchFamily="34" charset="0"/>
              </a:rPr>
              <a:t>Neigimas ir izoliacija:</a:t>
            </a:r>
          </a:p>
          <a:p>
            <a:r>
              <a:rPr lang="lt-LT" b="1" i="0" dirty="0">
                <a:solidFill>
                  <a:srgbClr val="000000"/>
                </a:solidFill>
                <a:effectLst/>
                <a:latin typeface="Arial" panose="020B0604020202020204" pitchFamily="34" charset="0"/>
                <a:cs typeface="Arial" panose="020B0604020202020204" pitchFamily="34" charset="0"/>
              </a:rPr>
              <a:t>"Ne, tai negali būti tiesa"</a:t>
            </a:r>
          </a:p>
          <a:p>
            <a:r>
              <a:rPr lang="lt-LT" b="1" i="0" dirty="0">
                <a:solidFill>
                  <a:srgbClr val="000000"/>
                </a:solidFill>
                <a:effectLst/>
                <a:latin typeface="Arial" panose="020B0604020202020204" pitchFamily="34" charset="0"/>
                <a:cs typeface="Arial" panose="020B0604020202020204" pitchFamily="34" charset="0"/>
              </a:rPr>
              <a:t>Pyktis:</a:t>
            </a:r>
          </a:p>
          <a:p>
            <a:r>
              <a:rPr lang="lt-LT" b="1" i="0" dirty="0">
                <a:solidFill>
                  <a:srgbClr val="000000"/>
                </a:solidFill>
                <a:effectLst/>
                <a:latin typeface="Arial" panose="020B0604020202020204" pitchFamily="34" charset="0"/>
                <a:cs typeface="Arial" panose="020B0604020202020204" pitchFamily="34" charset="0"/>
              </a:rPr>
              <a:t>"Kodėl aš? Apie ką? Tai nėra sąžininga!"</a:t>
            </a:r>
          </a:p>
          <a:p>
            <a:r>
              <a:rPr lang="lt-LT" b="1" i="0" dirty="0">
                <a:solidFill>
                  <a:srgbClr val="000000"/>
                </a:solidFill>
                <a:effectLst/>
                <a:latin typeface="Arial" panose="020B0604020202020204" pitchFamily="34" charset="0"/>
                <a:cs typeface="Arial" panose="020B0604020202020204" pitchFamily="34" charset="0"/>
              </a:rPr>
              <a:t>Derybos:</a:t>
            </a:r>
          </a:p>
          <a:p>
            <a:r>
              <a:rPr lang="lt-LT" b="1" i="0" dirty="0">
                <a:solidFill>
                  <a:srgbClr val="000000"/>
                </a:solidFill>
                <a:effectLst/>
                <a:latin typeface="Arial" panose="020B0604020202020204" pitchFamily="34" charset="0"/>
                <a:cs typeface="Arial" panose="020B0604020202020204" pitchFamily="34" charset="0"/>
              </a:rPr>
              <a:t>„Turiu sugebėti pabėgti arba bent jau pagerinti savo padėtį! Aš ką nors sugalvosiu! Aš padarysiu viską teisingai ir viską, ko man reikia! “</a:t>
            </a:r>
            <a:endParaRPr lang="lv-LV" i="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648200" y="1600200"/>
            <a:ext cx="4388296" cy="4709120"/>
          </a:xfrm>
        </p:spPr>
        <p:txBody>
          <a:bodyPr>
            <a:normAutofit lnSpcReduction="10000"/>
          </a:bodyPr>
          <a:lstStyle/>
          <a:p>
            <a:r>
              <a:rPr lang="lt-LT" sz="2400" b="1" i="0" dirty="0">
                <a:solidFill>
                  <a:srgbClr val="000000"/>
                </a:solidFill>
                <a:effectLst/>
                <a:latin typeface="Arial" panose="020B0604020202020204" pitchFamily="34" charset="0"/>
                <a:cs typeface="Arial" panose="020B0604020202020204" pitchFamily="34" charset="0"/>
              </a:rPr>
              <a:t>Depresija: «Nėra išeities! Abejingumas. “</a:t>
            </a:r>
          </a:p>
          <a:p>
            <a:r>
              <a:rPr lang="lt-LT" sz="2400" b="1" i="0" dirty="0">
                <a:solidFill>
                  <a:srgbClr val="000000"/>
                </a:solidFill>
                <a:effectLst/>
                <a:latin typeface="Arial" panose="020B0604020202020204" pitchFamily="34" charset="0"/>
                <a:cs typeface="Arial" panose="020B0604020202020204" pitchFamily="34" charset="0"/>
              </a:rPr>
              <a:t>  Priėmimas: "Kažkaip reikia su tuo gyventi .... ir pasiruošti paskutinei kelionei"</a:t>
            </a:r>
            <a:endParaRPr lang="lv-LV" sz="2400" i="1" dirty="0">
              <a:latin typeface="Arial" panose="020B0604020202020204" pitchFamily="34" charset="0"/>
              <a:cs typeface="Arial" panose="020B0604020202020204" pitchFamily="34" charset="0"/>
            </a:endParaRPr>
          </a:p>
        </p:txBody>
      </p:sp>
      <p:pic>
        <p:nvPicPr>
          <p:cNvPr id="5" name="Content Placeholder 4" descr="https://ravshanfikr.tj/images/sampledata/212614646.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149080"/>
            <a:ext cx="3333750" cy="2562225"/>
          </a:xfrm>
          <a:prstGeom prst="rect">
            <a:avLst/>
          </a:prstGeom>
          <a:noFill/>
          <a:ln>
            <a:noFill/>
          </a:ln>
        </p:spPr>
      </p:pic>
    </p:spTree>
    <p:extLst>
      <p:ext uri="{BB962C8B-B14F-4D97-AF65-F5344CB8AC3E}">
        <p14:creationId xmlns:p14="http://schemas.microsoft.com/office/powerpoint/2010/main" val="1860107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72816"/>
          </a:xfrm>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2000" kern="1200" dirty="0">
                <a:solidFill>
                  <a:schemeClr val="tx1"/>
                </a:solidFill>
                <a:effectLst/>
                <a:latin typeface="Arial" panose="020B0604020202020204" pitchFamily="34" charset="0"/>
                <a:ea typeface="+mn-ea"/>
                <a:cs typeface="Arial" panose="020B0604020202020204" pitchFamily="34" charset="0"/>
              </a:rPr>
              <a:t>Nepamirškite žiūrėti į žvaigždes, o ne į kojas. Pabandykite įprasminti tai, ką matote, ir susimąstykite, dėl ko visata egzistuoja. Kad ir koks sunkus gyvenimas atrodytų, visada yra kažkas, ką tu gali padaryti ir tai pavyksta. Svarbu, kad ne tik pasiduotum. Stephenas Hawkingas</a:t>
            </a:r>
            <a:endParaRPr lang="en-GB" sz="2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Content Placeholder 3"/>
          <p:cNvSpPr>
            <a:spLocks noGrp="1"/>
          </p:cNvSpPr>
          <p:nvPr>
            <p:ph sz="half" idx="2"/>
          </p:nvPr>
        </p:nvSpPr>
        <p:spPr>
          <a:xfrm>
            <a:off x="4648200" y="2204864"/>
            <a:ext cx="3524200" cy="3921299"/>
          </a:xfrm>
        </p:spPr>
        <p:txBody>
          <a:bodyPr/>
          <a:lstStyle/>
          <a:p>
            <a:endParaRPr lang="lv-LV" dirty="0"/>
          </a:p>
        </p:txBody>
      </p:sp>
      <p:pic>
        <p:nvPicPr>
          <p:cNvPr id="4098" name="Picture 2" descr="C:\Users\Raimonds\Desktop\Downloads\visums un cilv.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95536" y="1649318"/>
            <a:ext cx="8280920" cy="52374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467544" y="5445224"/>
            <a:ext cx="2160240" cy="1656184"/>
          </a:xfrm>
          <a:prstGeom prst="rect">
            <a:avLst/>
          </a:prstGeom>
        </p:spPr>
      </p:pic>
    </p:spTree>
    <p:extLst>
      <p:ext uri="{BB962C8B-B14F-4D97-AF65-F5344CB8AC3E}">
        <p14:creationId xmlns:p14="http://schemas.microsoft.com/office/powerpoint/2010/main" val="399605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b="0" i="0" dirty="0">
                <a:solidFill>
                  <a:srgbClr val="000000"/>
                </a:solidFill>
                <a:effectLst/>
                <a:latin typeface="Arial" panose="020B0604020202020204" pitchFamily="34" charset="0"/>
                <a:cs typeface="Arial" panose="020B0604020202020204" pitchFamily="34" charset="0"/>
              </a:rPr>
              <a:t>Pirmasis etapas - neigimas, smūgis, izoliacija</a:t>
            </a:r>
            <a:endParaRPr lang="lt-LT"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0" y="1600200"/>
            <a:ext cx="4495800" cy="5257800"/>
          </a:xfrm>
        </p:spPr>
        <p:txBody>
          <a:bodyPr>
            <a:normAutofit/>
          </a:bodyPr>
          <a:lstStyle/>
          <a:p>
            <a:pPr marL="137160" indent="0">
              <a:buNone/>
            </a:pPr>
            <a:r>
              <a:rPr lang="lt-LT" b="0" i="0" dirty="0">
                <a:solidFill>
                  <a:srgbClr val="000000"/>
                </a:solidFill>
                <a:effectLst/>
                <a:latin typeface="Arial" panose="020B0604020202020204" pitchFamily="34" charset="0"/>
                <a:cs typeface="Arial" panose="020B0604020202020204" pitchFamily="34" charset="0"/>
              </a:rPr>
              <a:t>Atmetimo etapo trukmė priklauso nuo kelių veiksnių:</a:t>
            </a:r>
          </a:p>
          <a:p>
            <a:pPr marL="137160" indent="0">
              <a:buNone/>
            </a:pPr>
            <a:r>
              <a:rPr lang="lt-LT" b="0" i="0" dirty="0">
                <a:solidFill>
                  <a:srgbClr val="000000"/>
                </a:solidFill>
                <a:effectLst/>
                <a:latin typeface="Arial" panose="020B0604020202020204" pitchFamily="34" charset="0"/>
                <a:cs typeface="Arial" panose="020B0604020202020204" pitchFamily="34" charset="0"/>
              </a:rPr>
              <a:t>- kaip buvo pateikta šokiruojanti žinia;</a:t>
            </a:r>
          </a:p>
          <a:p>
            <a:pPr marL="137160" indent="0">
              <a:buNone/>
            </a:pPr>
            <a:r>
              <a:rPr lang="lt-LT" b="0" i="0" dirty="0">
                <a:solidFill>
                  <a:srgbClr val="000000"/>
                </a:solidFill>
                <a:effectLst/>
                <a:latin typeface="Arial" panose="020B0604020202020204" pitchFamily="34" charset="0"/>
                <a:cs typeface="Arial" panose="020B0604020202020204" pitchFamily="34" charset="0"/>
              </a:rPr>
              <a:t>  - kaip asmuo gyveno anksčiau;</a:t>
            </a:r>
          </a:p>
          <a:p>
            <a:pPr marL="137160" indent="0">
              <a:buNone/>
            </a:pPr>
            <a:r>
              <a:rPr lang="lt-LT" b="0" i="0" dirty="0">
                <a:solidFill>
                  <a:srgbClr val="000000"/>
                </a:solidFill>
                <a:effectLst/>
                <a:latin typeface="Arial" panose="020B0604020202020204" pitchFamily="34" charset="0"/>
                <a:cs typeface="Arial" panose="020B0604020202020204" pitchFamily="34" charset="0"/>
              </a:rPr>
              <a:t>- kokią gyvenimo ir mirties patirtį jis turi;</a:t>
            </a:r>
          </a:p>
          <a:p>
            <a:pPr marL="137160" indent="0">
              <a:buNone/>
            </a:pPr>
            <a:r>
              <a:rPr lang="lt-LT" b="0" i="0" dirty="0">
                <a:solidFill>
                  <a:srgbClr val="000000"/>
                </a:solidFill>
                <a:effectLst/>
                <a:latin typeface="Arial" panose="020B0604020202020204" pitchFamily="34" charset="0"/>
                <a:cs typeface="Arial" panose="020B0604020202020204" pitchFamily="34" charset="0"/>
              </a:rPr>
              <a:t>  - kaip jis paprastai reaguoja į stresines situacijas.</a:t>
            </a:r>
            <a:endParaRPr lang="lv-LV" dirty="0">
              <a:latin typeface="Arial" panose="020B0604020202020204" pitchFamily="34" charset="0"/>
              <a:cs typeface="Arial" panose="020B0604020202020204" pitchFamily="34" charset="0"/>
            </a:endParaRPr>
          </a:p>
        </p:txBody>
      </p:sp>
      <p:pic>
        <p:nvPicPr>
          <p:cNvPr id="1026" name="Picture 2" descr="C:\Users\Raimonds\Desktop\Downloads\Noliegum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9992" y="1700808"/>
            <a:ext cx="4392487"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24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0" dirty="0">
                <a:solidFill>
                  <a:srgbClr val="000000"/>
                </a:solidFill>
                <a:effectLst/>
                <a:latin typeface="Arial" panose="020B0604020202020204" pitchFamily="34" charset="0"/>
                <a:cs typeface="Arial" panose="020B0604020202020204" pitchFamily="34" charset="0"/>
              </a:rPr>
              <a:t>NEIGIMAI</a:t>
            </a:r>
            <a:endParaRPr lang="lv-LV"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3632760"/>
              </p:ext>
            </p:extLst>
          </p:nvPr>
        </p:nvGraphicFramePr>
        <p:xfrm>
          <a:off x="-1" y="1340768"/>
          <a:ext cx="9108505" cy="7772400"/>
        </p:xfrm>
        <a:graphic>
          <a:graphicData uri="http://schemas.openxmlformats.org/drawingml/2006/table">
            <a:tbl>
              <a:tblPr firstRow="1" bandRow="1">
                <a:tableStyleId>{C4B1156A-380E-4F78-BDF5-A606A8083BF9}</a:tableStyleId>
              </a:tblPr>
              <a:tblGrid>
                <a:gridCol w="2915817">
                  <a:extLst>
                    <a:ext uri="{9D8B030D-6E8A-4147-A177-3AD203B41FA5}">
                      <a16:colId xmlns:a16="http://schemas.microsoft.com/office/drawing/2014/main" val="20000"/>
                    </a:ext>
                  </a:extLst>
                </a:gridCol>
                <a:gridCol w="3074301">
                  <a:extLst>
                    <a:ext uri="{9D8B030D-6E8A-4147-A177-3AD203B41FA5}">
                      <a16:colId xmlns:a16="http://schemas.microsoft.com/office/drawing/2014/main" val="20001"/>
                    </a:ext>
                  </a:extLst>
                </a:gridCol>
                <a:gridCol w="3118387">
                  <a:extLst>
                    <a:ext uri="{9D8B030D-6E8A-4147-A177-3AD203B41FA5}">
                      <a16:colId xmlns:a16="http://schemas.microsoft.com/office/drawing/2014/main" val="20002"/>
                    </a:ext>
                  </a:extLst>
                </a:gridCol>
              </a:tblGrid>
              <a:tr h="5400600">
                <a:tc>
                  <a:txBody>
                    <a:bodyPr/>
                    <a:lstStyle/>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Ženklai:</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Tai negali būti</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Ne, tik ne su manimi</a:t>
                      </a: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 </a:t>
                      </a: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Mūsų laikais taip nėra</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Tai klaida</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Žmogus viską „apgaubia“, negalėdamas išgirsti tiesos</a:t>
                      </a:r>
                      <a:endParaRPr lang="en-GB" noProof="0" dirty="0">
                        <a:latin typeface="Arial" panose="020B0604020202020204" pitchFamily="34" charset="0"/>
                        <a:cs typeface="Arial" panose="020B0604020202020204" pitchFamily="34" charset="0"/>
                      </a:endParaRPr>
                    </a:p>
                  </a:txBody>
                  <a:tcPr/>
                </a:tc>
                <a:tc>
                  <a:txBody>
                    <a:bodyPr/>
                    <a:lstStyle/>
                    <a:p>
                      <a:pPr marL="0" algn="l" rtl="0" eaLnBrk="1" latinLnBrk="0" hangingPunct="1"/>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Ką daryti:</a:t>
                      </a:r>
                    </a:p>
                    <a:p>
                      <a:pPr marL="0" algn="l" rtl="0" eaLnBrk="1" latinLnBrk="0" hangingPunct="1"/>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pPr marL="0" algn="l" rtl="0" eaLnBrk="1" latinLnBrk="0" hangingPunct="1"/>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Būk šalia ir būk atsparus</a:t>
                      </a:r>
                    </a:p>
                    <a:p>
                      <a:pPr marL="0" algn="l" rtl="0" eaLnBrk="1" latinLnBrk="0" hangingPunct="1"/>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Pateikite fiziologinius poreikius (maitinkite, gerkite, sekite miegą, jei svarbus fizinis kontaktas - apkabinkite ir pan.)</a:t>
                      </a:r>
                    </a:p>
                    <a:p>
                      <a:pPr marL="0" algn="l" rtl="0" eaLnBrk="1" latinLnBrk="0" hangingPunct="1"/>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Pajusti, kokio atstumo reikia žmogui, nesikišti, neapkabinti, jei žmogus to nenori</a:t>
                      </a:r>
                    </a:p>
                    <a:p>
                      <a:pPr marL="0" algn="l" rtl="0" eaLnBrk="1" latinLnBrk="0" hangingPunct="1"/>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Klausykite ir palaikykite, nebandykite įtikinti niekuo kitu</a:t>
                      </a:r>
                      <a:endParaRPr lang="lt-LT" noProof="0" dirty="0">
                        <a:latin typeface="Arial" panose="020B0604020202020204" pitchFamily="34" charset="0"/>
                        <a:cs typeface="Arial" panose="020B0604020202020204" pitchFamily="34" charset="0"/>
                      </a:endParaRPr>
                    </a:p>
                  </a:txBody>
                  <a:tcPr/>
                </a:tc>
                <a:tc>
                  <a:txBody>
                    <a:bodyPr/>
                    <a:lstStyle/>
                    <a:p>
                      <a:r>
                        <a:rPr kumimoji="0" lang="lt-LT" sz="2400" b="1" i="1" u="sng" kern="1200" dirty="0">
                          <a:solidFill>
                            <a:schemeClr val="dk1"/>
                          </a:solidFill>
                          <a:effectLst/>
                          <a:latin typeface="Arial" panose="020B0604020202020204" pitchFamily="34" charset="0"/>
                          <a:ea typeface="+mn-ea"/>
                          <a:cs typeface="Arial" panose="020B0604020202020204" pitchFamily="34" charset="0"/>
                        </a:rPr>
                        <a:t>Ko susilaikyti:</a:t>
                      </a:r>
                    </a:p>
                    <a:p>
                      <a:endParaRPr kumimoji="0" lang="lt-LT" sz="2400" b="1" i="1" u="sng" kern="120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dirty="0">
                          <a:solidFill>
                            <a:schemeClr val="dk1"/>
                          </a:solidFill>
                          <a:effectLst/>
                          <a:latin typeface="Arial" panose="020B0604020202020204" pitchFamily="34" charset="0"/>
                          <a:ea typeface="+mn-ea"/>
                          <a:cs typeface="Arial" panose="020B0604020202020204" pitchFamily="34" charset="0"/>
                        </a:rPr>
                        <a:t> Pokalbių apie mirtį ir kaip visa tai įvyko</a:t>
                      </a:r>
                    </a:p>
                    <a:p>
                      <a:r>
                        <a:rPr kumimoji="0" lang="lt-LT" sz="2400" b="1" i="1" u="sng" kern="1200" dirty="0">
                          <a:solidFill>
                            <a:schemeClr val="dk1"/>
                          </a:solidFill>
                          <a:effectLst/>
                          <a:latin typeface="Arial" panose="020B0604020202020204" pitchFamily="34" charset="0"/>
                          <a:ea typeface="+mn-ea"/>
                          <a:cs typeface="Arial" panose="020B0604020202020204" pitchFamily="34" charset="0"/>
                        </a:rPr>
                        <a:t>Logiškų sprendimų apie praeities ir ateities perspektyvas</a:t>
                      </a:r>
                    </a:p>
                    <a:p>
                      <a:r>
                        <a:rPr kumimoji="0" lang="lt-LT" sz="2400" b="1" i="1" u="sng" kern="1200" dirty="0">
                          <a:solidFill>
                            <a:schemeClr val="dk1"/>
                          </a:solidFill>
                          <a:effectLst/>
                          <a:latin typeface="Arial" panose="020B0604020202020204" pitchFamily="34" charset="0"/>
                          <a:ea typeface="+mn-ea"/>
                          <a:cs typeface="Arial" panose="020B0604020202020204" pitchFamily="34" charset="0"/>
                        </a:rPr>
                        <a:t>Nuo bendros isterijos - garsaus verkimo su tuo, kas prarado mylimą žmogų</a:t>
                      </a:r>
                    </a:p>
                    <a:p>
                      <a:r>
                        <a:rPr kumimoji="0" lang="lt-LT" sz="2400" b="1" i="1" u="sng" kern="1200" dirty="0">
                          <a:solidFill>
                            <a:schemeClr val="dk1"/>
                          </a:solidFill>
                          <a:effectLst/>
                          <a:latin typeface="Arial" panose="020B0604020202020204" pitchFamily="34" charset="0"/>
                          <a:ea typeface="+mn-ea"/>
                          <a:cs typeface="Arial" panose="020B0604020202020204" pitchFamily="34" charset="0"/>
                        </a:rPr>
                        <a:t>Nuo pasmerkimo</a:t>
                      </a:r>
                      <a:endParaRPr lang="en-GB"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2748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b="0" i="0" dirty="0">
                <a:solidFill>
                  <a:srgbClr val="000000"/>
                </a:solidFill>
                <a:effectLst/>
                <a:latin typeface="Arial" panose="020B0604020202020204" pitchFamily="34" charset="0"/>
                <a:cs typeface="Arial" panose="020B0604020202020204" pitchFamily="34" charset="0"/>
              </a:rPr>
              <a:t>Antrasis etapas PYKTIS</a:t>
            </a:r>
            <a:endParaRPr lang="lt-LT"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0" y="1600200"/>
            <a:ext cx="4495800" cy="5141168"/>
          </a:xfrm>
        </p:spPr>
        <p:txBody>
          <a:bodyPr>
            <a:normAutofit lnSpcReduction="10000"/>
          </a:bodyPr>
          <a:lstStyle/>
          <a:p>
            <a:r>
              <a:rPr lang="lt-LT" b="0" i="0" dirty="0">
                <a:solidFill>
                  <a:srgbClr val="000000"/>
                </a:solidFill>
                <a:effectLst/>
                <a:latin typeface="Arial" panose="020B0604020202020204" pitchFamily="34" charset="0"/>
                <a:cs typeface="Arial" panose="020B0604020202020204" pitchFamily="34" charset="0"/>
              </a:rPr>
              <a:t>Žmogus rodo savo pykčio reakcijas su liūdesiu, ašaromis ir šaukimu.</a:t>
            </a:r>
          </a:p>
          <a:p>
            <a:r>
              <a:rPr lang="lt-LT" b="0" i="0" dirty="0">
                <a:solidFill>
                  <a:srgbClr val="000000"/>
                </a:solidFill>
                <a:effectLst/>
                <a:latin typeface="Arial" panose="020B0604020202020204" pitchFamily="34" charset="0"/>
                <a:cs typeface="Arial" panose="020B0604020202020204" pitchFamily="34" charset="0"/>
              </a:rPr>
              <a:t>Pyktis nėra skirtas niekam asmeniškai;</a:t>
            </a:r>
          </a:p>
          <a:p>
            <a:r>
              <a:rPr lang="lt-LT" b="0" i="0" dirty="0">
                <a:solidFill>
                  <a:srgbClr val="000000"/>
                </a:solidFill>
                <a:effectLst/>
                <a:latin typeface="Arial" panose="020B0604020202020204" pitchFamily="34" charset="0"/>
                <a:cs typeface="Arial" panose="020B0604020202020204" pitchFamily="34" charset="0"/>
              </a:rPr>
              <a:t>Pykčio reakcija slepia neviltį, beviltiškumą, skausmą;</a:t>
            </a:r>
          </a:p>
          <a:p>
            <a:r>
              <a:rPr lang="lt-LT" b="0" i="0" dirty="0">
                <a:solidFill>
                  <a:srgbClr val="000000"/>
                </a:solidFill>
                <a:effectLst/>
                <a:latin typeface="Arial" panose="020B0604020202020204" pitchFamily="34" charset="0"/>
                <a:cs typeface="Arial" panose="020B0604020202020204" pitchFamily="34" charset="0"/>
              </a:rPr>
              <a:t>Nepriimkite pykčio kaip asmeninio įžeidimo, nepriimkite šio pykčio į save.</a:t>
            </a:r>
            <a:endParaRPr lang="lv-LV" dirty="0">
              <a:latin typeface="Arial" panose="020B0604020202020204" pitchFamily="34" charset="0"/>
              <a:cs typeface="Arial" panose="020B0604020202020204" pitchFamily="34" charset="0"/>
            </a:endParaRPr>
          </a:p>
        </p:txBody>
      </p:sp>
      <p:pic>
        <p:nvPicPr>
          <p:cNvPr id="5" name="Picture 2" descr="C:\Users\Raimonds\Desktop\Downloads\dusmīg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62835" y="1600200"/>
            <a:ext cx="3283429" cy="49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806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0" dirty="0">
                <a:solidFill>
                  <a:srgbClr val="000000"/>
                </a:solidFill>
                <a:effectLst/>
                <a:latin typeface="Arial" panose="020B0604020202020204" pitchFamily="34" charset="0"/>
                <a:cs typeface="Arial" panose="020B0604020202020204" pitchFamily="34" charset="0"/>
              </a:rPr>
              <a:t>PYKTIS</a:t>
            </a:r>
            <a:endParaRPr lang="lv-LV"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613478"/>
              </p:ext>
            </p:extLst>
          </p:nvPr>
        </p:nvGraphicFramePr>
        <p:xfrm>
          <a:off x="-1" y="1340768"/>
          <a:ext cx="9108505" cy="6309360"/>
        </p:xfrm>
        <a:graphic>
          <a:graphicData uri="http://schemas.openxmlformats.org/drawingml/2006/table">
            <a:tbl>
              <a:tblPr firstRow="1" bandRow="1">
                <a:tableStyleId>{C4B1156A-380E-4F78-BDF5-A606A8083BF9}</a:tableStyleId>
              </a:tblPr>
              <a:tblGrid>
                <a:gridCol w="2915817">
                  <a:extLst>
                    <a:ext uri="{9D8B030D-6E8A-4147-A177-3AD203B41FA5}">
                      <a16:colId xmlns:a16="http://schemas.microsoft.com/office/drawing/2014/main" val="20000"/>
                    </a:ext>
                  </a:extLst>
                </a:gridCol>
                <a:gridCol w="3074301">
                  <a:extLst>
                    <a:ext uri="{9D8B030D-6E8A-4147-A177-3AD203B41FA5}">
                      <a16:colId xmlns:a16="http://schemas.microsoft.com/office/drawing/2014/main" val="20001"/>
                    </a:ext>
                  </a:extLst>
                </a:gridCol>
                <a:gridCol w="3118387">
                  <a:extLst>
                    <a:ext uri="{9D8B030D-6E8A-4147-A177-3AD203B41FA5}">
                      <a16:colId xmlns:a16="http://schemas.microsoft.com/office/drawing/2014/main" val="20002"/>
                    </a:ext>
                  </a:extLst>
                </a:gridCol>
              </a:tblGrid>
              <a:tr h="5400600">
                <a:tc>
                  <a:txBody>
                    <a:bodyPr/>
                    <a:lstStyle/>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Ženklai:</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Kodėl Dievas tai leido?</a:t>
                      </a: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Jūs visi kalti</a:t>
                      </a: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Jei ne jūs, tai nebūtų nutikę</a:t>
                      </a: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Tai nėra sąžininga</a:t>
                      </a: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Šiame etape kyla didelis protestas ir noras rasti objektus, kuriuos norėtų sunaikinti</a:t>
                      </a:r>
                      <a:endParaRPr lang="en-GB" noProof="0" dirty="0">
                        <a:latin typeface="Arial" panose="020B0604020202020204" pitchFamily="34" charset="0"/>
                        <a:cs typeface="Arial" panose="020B0604020202020204" pitchFamily="34" charset="0"/>
                      </a:endParaRPr>
                    </a:p>
                  </a:txBody>
                  <a:tcPr/>
                </a:tc>
                <a:tc>
                  <a:txBody>
                    <a:bodyPr/>
                    <a:lstStyle/>
                    <a:p>
                      <a:pPr marL="0" algn="l" rtl="0" eaLnBrk="1" latinLnBrk="0" hangingPunct="1"/>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Ką daryti:</a:t>
                      </a:r>
                    </a:p>
                    <a:p>
                      <a:pPr marL="0" algn="l" rtl="0" eaLnBrk="1" latinLnBrk="0" hangingPunct="1"/>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pPr marL="0" algn="l" rtl="0" eaLnBrk="1" latinLnBrk="0" hangingPunct="1"/>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Padėkite žmogui saugioje lovoje „išmesti, išstumti“ iš kitų žalingą energiją - ką nors sulaužyti, daužyti indus, mušti pagalves, greitai bėgti ar vaikščioti, energingai išsikrauti, šaukti skausmą miške, pievoje, leisti šaukti</a:t>
                      </a:r>
                      <a:endParaRPr lang="en-GB" baseline="0" noProof="0" dirty="0"/>
                    </a:p>
                    <a:p>
                      <a:endParaRPr lang="en-GB" noProof="0" dirty="0"/>
                    </a:p>
                  </a:txBody>
                  <a:tcPr/>
                </a:tc>
                <a:tc>
                  <a:txBody>
                    <a:bodyPr/>
                    <a:lstStyle/>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Ko susilaikyti:</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Nuo bandymo surasti objektyvių priežasčių</a:t>
                      </a: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Pykčio stadijoje nėra prasmės bandyti ką nors įrodyti</a:t>
                      </a: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Saugokitės noro prisijungti pykdamas, ypač jei matote, kad tai sukels nepataisomas pasekmes - pavyzdžiui, kerštą</a:t>
                      </a:r>
                      <a:endParaRPr lang="en-GB" baseline="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66401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b="0" i="0" dirty="0">
                <a:solidFill>
                  <a:srgbClr val="000000"/>
                </a:solidFill>
                <a:effectLst/>
                <a:latin typeface="Arial" panose="020B0604020202020204" pitchFamily="34" charset="0"/>
                <a:cs typeface="Arial" panose="020B0604020202020204" pitchFamily="34" charset="0"/>
              </a:rPr>
              <a:t>Trečiasis</a:t>
            </a:r>
            <a:r>
              <a:rPr lang="en-GB" b="0" i="0" dirty="0">
                <a:solidFill>
                  <a:srgbClr val="000000"/>
                </a:solidFill>
                <a:effectLst/>
                <a:latin typeface="Arial" panose="020B0604020202020204" pitchFamily="34" charset="0"/>
                <a:cs typeface="Arial" panose="020B0604020202020204" pitchFamily="34" charset="0"/>
              </a:rPr>
              <a:t> </a:t>
            </a:r>
            <a:r>
              <a:rPr lang="lt-LT" b="0" i="0" dirty="0">
                <a:solidFill>
                  <a:srgbClr val="000000"/>
                </a:solidFill>
                <a:effectLst/>
                <a:latin typeface="Arial" panose="020B0604020202020204" pitchFamily="34" charset="0"/>
                <a:cs typeface="Arial" panose="020B0604020202020204" pitchFamily="34" charset="0"/>
              </a:rPr>
              <a:t>etapas</a:t>
            </a:r>
            <a:r>
              <a:rPr lang="en-GB" b="0" i="0" dirty="0">
                <a:solidFill>
                  <a:srgbClr val="000000"/>
                </a:solidFill>
                <a:effectLst/>
                <a:latin typeface="Arial" panose="020B0604020202020204" pitchFamily="34" charset="0"/>
                <a:cs typeface="Arial" panose="020B0604020202020204" pitchFamily="34" charset="0"/>
              </a:rPr>
              <a:t> </a:t>
            </a:r>
            <a:r>
              <a:rPr lang="lt-LT" b="0" dirty="0">
                <a:solidFill>
                  <a:srgbClr val="000000"/>
                </a:solidFill>
                <a:effectLst/>
                <a:latin typeface="Arial" panose="020B0604020202020204" pitchFamily="34" charset="0"/>
                <a:cs typeface="Arial" panose="020B0604020202020204" pitchFamily="34" charset="0"/>
              </a:rPr>
              <a:t>derybos</a:t>
            </a:r>
            <a:r>
              <a:rPr lang="en-GB" b="0" i="0" dirty="0">
                <a:solidFill>
                  <a:srgbClr val="000000"/>
                </a:solidFill>
                <a:effectLst/>
                <a:latin typeface="Arial" panose="020B0604020202020204" pitchFamily="34" charset="0"/>
                <a:cs typeface="Arial" panose="020B0604020202020204" pitchFamily="34" charset="0"/>
              </a:rPr>
              <a:t>, </a:t>
            </a:r>
            <a:r>
              <a:rPr lang="lt-LT" b="0" i="0" dirty="0">
                <a:solidFill>
                  <a:srgbClr val="000000"/>
                </a:solidFill>
                <a:effectLst/>
                <a:latin typeface="Arial" panose="020B0604020202020204" pitchFamily="34" charset="0"/>
                <a:cs typeface="Arial" panose="020B0604020202020204" pitchFamily="34" charset="0"/>
              </a:rPr>
              <a:t>kompromisai</a:t>
            </a:r>
            <a:endParaRPr lang="lt-LT"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0" y="1600200"/>
            <a:ext cx="4644008" cy="5257800"/>
          </a:xfrm>
        </p:spPr>
        <p:txBody>
          <a:bodyPr/>
          <a:lstStyle/>
          <a:p>
            <a:r>
              <a:rPr lang="lt-LT" b="0" i="0" dirty="0">
                <a:solidFill>
                  <a:srgbClr val="000000"/>
                </a:solidFill>
                <a:effectLst/>
                <a:latin typeface="Roboto" panose="02000000000000000000" pitchFamily="2" charset="0"/>
              </a:rPr>
              <a:t>Derybos yra gana atpalaiduojantis laikotarpis paciento gyvenime, tačiau trumpam Žmogus prašo išgydyti ir žada savo būsimą gyvenimą skirti Dievui ar bažnyčiai, jei pasveiks Pažadas gali būti siejamas su kaltės išpirkimu </a:t>
            </a:r>
            <a:endParaRPr lang="lv-LV" dirty="0">
              <a:latin typeface="Arial" panose="020B0604020202020204" pitchFamily="34" charset="0"/>
              <a:cs typeface="Arial" panose="020B0604020202020204" pitchFamily="34" charset="0"/>
            </a:endParaRPr>
          </a:p>
        </p:txBody>
      </p:sp>
      <p:pic>
        <p:nvPicPr>
          <p:cNvPr id="2052" name="Picture 4" descr="C:\Users\Raimonds\Desktop\Downloads\Kaulēš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5036" y="1700808"/>
            <a:ext cx="2894399"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661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lt-LT" b="0" i="0" dirty="0">
                <a:solidFill>
                  <a:srgbClr val="000000"/>
                </a:solidFill>
                <a:effectLst/>
                <a:latin typeface="Arial" panose="020B0604020202020204" pitchFamily="34" charset="0"/>
                <a:cs typeface="Arial" panose="020B0604020202020204" pitchFamily="34" charset="0"/>
              </a:rPr>
              <a:t>DERYBOS</a:t>
            </a:r>
            <a:r>
              <a:rPr lang="en-GB" b="0" i="0" dirty="0">
                <a:solidFill>
                  <a:srgbClr val="000000"/>
                </a:solidFill>
                <a:effectLst/>
                <a:latin typeface="Arial" panose="020B0604020202020204" pitchFamily="34" charset="0"/>
                <a:cs typeface="Arial" panose="020B0604020202020204" pitchFamily="34" charset="0"/>
              </a:rPr>
              <a:t>, KOMPROMISAI</a:t>
            </a:r>
            <a:endParaRPr lang="lv-LV"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4967675"/>
              </p:ext>
            </p:extLst>
          </p:nvPr>
        </p:nvGraphicFramePr>
        <p:xfrm>
          <a:off x="611560" y="1340768"/>
          <a:ext cx="8496944" cy="6309360"/>
        </p:xfrm>
        <a:graphic>
          <a:graphicData uri="http://schemas.openxmlformats.org/drawingml/2006/table">
            <a:tbl>
              <a:tblPr firstRow="1" bandRow="1">
                <a:tableStyleId>{C4B1156A-380E-4F78-BDF5-A606A8083BF9}</a:tableStyleId>
              </a:tblPr>
              <a:tblGrid>
                <a:gridCol w="2304256">
                  <a:extLst>
                    <a:ext uri="{9D8B030D-6E8A-4147-A177-3AD203B41FA5}">
                      <a16:colId xmlns:a16="http://schemas.microsoft.com/office/drawing/2014/main" val="20000"/>
                    </a:ext>
                  </a:extLst>
                </a:gridCol>
                <a:gridCol w="3074301">
                  <a:extLst>
                    <a:ext uri="{9D8B030D-6E8A-4147-A177-3AD203B41FA5}">
                      <a16:colId xmlns:a16="http://schemas.microsoft.com/office/drawing/2014/main" val="20001"/>
                    </a:ext>
                  </a:extLst>
                </a:gridCol>
                <a:gridCol w="3118387">
                  <a:extLst>
                    <a:ext uri="{9D8B030D-6E8A-4147-A177-3AD203B41FA5}">
                      <a16:colId xmlns:a16="http://schemas.microsoft.com/office/drawing/2014/main" val="20002"/>
                    </a:ext>
                  </a:extLst>
                </a:gridCol>
              </a:tblGrid>
              <a:tr h="5400600">
                <a:tc>
                  <a:txBody>
                    <a:bodyPr/>
                    <a:lstStyle/>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Ženklai:</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Žmogus ieško sąlygų, kuriomis būtų galima ištaisyti padėtį</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Gal Dievas bus gailestingas, jei gerai melsiuosi</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Prašau dar šiek tiek ir tada ...</a:t>
                      </a:r>
                      <a:endParaRPr lang="en-GB" baseline="0" noProof="0" dirty="0">
                        <a:latin typeface="Arial" panose="020B0604020202020204" pitchFamily="34" charset="0"/>
                        <a:cs typeface="Arial" panose="020B0604020202020204" pitchFamily="34" charset="0"/>
                      </a:endParaRPr>
                    </a:p>
                  </a:txBody>
                  <a:tcPr/>
                </a:tc>
                <a:tc>
                  <a:txBody>
                    <a:bodyPr/>
                    <a:lstStyle/>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Ką daryti:</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Atlikite ritualus, kurie padeda sumokėti „skolas“ - pasakykite neištartą, parašykite laišką, išreikškite meilę</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Užsiimk labdara</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Suteikti žmogui galimybę kalbėti, kalbėti apie mirusįjį, apie santykius su juo</a:t>
                      </a:r>
                      <a:endParaRPr lang="en-GB" noProof="0" dirty="0"/>
                    </a:p>
                  </a:txBody>
                  <a:tcPr/>
                </a:tc>
                <a:tc>
                  <a:txBody>
                    <a:bodyPr/>
                    <a:lstStyle/>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Ko susilaikyti:</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Nuo noro racionaliai tai paaiškinti pažadais žmogaus negrąžinti</a:t>
                      </a:r>
                    </a:p>
                    <a:p>
                      <a:endParaRPr kumimoji="0" lang="lt-LT" sz="2400" b="1" i="1" u="sng" kern="1200" noProof="0" dirty="0">
                        <a:solidFill>
                          <a:schemeClr val="dk1"/>
                        </a:solidFill>
                        <a:effectLst/>
                        <a:latin typeface="Arial" panose="020B0604020202020204" pitchFamily="34" charset="0"/>
                        <a:ea typeface="+mn-ea"/>
                        <a:cs typeface="Arial" panose="020B0604020202020204" pitchFamily="34" charset="0"/>
                      </a:endParaRP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Nėra prasmės pykti ant žmogaus, ieškančio kompromiso su gyvenimu / Dievu</a:t>
                      </a:r>
                    </a:p>
                    <a:p>
                      <a:r>
                        <a:rPr kumimoji="0" lang="lt-LT" sz="2400" b="1" i="1" u="sng" kern="1200" noProof="0" dirty="0">
                          <a:solidFill>
                            <a:schemeClr val="dk1"/>
                          </a:solidFill>
                          <a:effectLst/>
                          <a:latin typeface="Arial" panose="020B0604020202020204" pitchFamily="34" charset="0"/>
                          <a:ea typeface="+mn-ea"/>
                          <a:cs typeface="Arial" panose="020B0604020202020204" pitchFamily="34" charset="0"/>
                        </a:rPr>
                        <a:t>Laikykitės noro priversti priimti tai, kas įvyko, kaip yra</a:t>
                      </a:r>
                      <a:endParaRPr lang="en-GB" sz="2200" baseline="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471597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1478</Words>
  <Application>Microsoft Office PowerPoint</Application>
  <PresentationFormat>On-screen Show (4:3)</PresentationFormat>
  <Paragraphs>300</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Book Antiqua</vt:lpstr>
      <vt:lpstr>Calibri</vt:lpstr>
      <vt:lpstr>Lucida Sans</vt:lpstr>
      <vt:lpstr>Roboto</vt:lpstr>
      <vt:lpstr>Wingdings</vt:lpstr>
      <vt:lpstr>Wingdings 2</vt:lpstr>
      <vt:lpstr>Wingdings 3</vt:lpstr>
      <vt:lpstr>Apex</vt:lpstr>
      <vt:lpstr>Pasiruošę PALIKTI Psichologiniai ir emociniai aspektai</vt:lpstr>
      <vt:lpstr>IŠVYKIMAS</vt:lpstr>
      <vt:lpstr>Penki psichologiniai gedulo ir mirties etapai</vt:lpstr>
      <vt:lpstr>Pirmasis etapas - neigimas, smūgis, izoliacija</vt:lpstr>
      <vt:lpstr>NEIGIMAI</vt:lpstr>
      <vt:lpstr>Antrasis etapas PYKTIS</vt:lpstr>
      <vt:lpstr>PYKTIS</vt:lpstr>
      <vt:lpstr>Trečiasis etapas derybos, kompromisai</vt:lpstr>
      <vt:lpstr>DERYBOS, KOMPROMISAI</vt:lpstr>
      <vt:lpstr>Ketvirtasis DEPRESIJOS etapas</vt:lpstr>
      <vt:lpstr>DEPRESIJA</vt:lpstr>
      <vt:lpstr>Penktasis SUTAIKYMO etapas</vt:lpstr>
      <vt:lpstr>SUSITAIKYMAS</vt:lpstr>
      <vt:lpstr>IŠĖJIMAS</vt:lpstr>
      <vt:lpstr>Ar gali būti „gera“ mirtis?</vt:lpstr>
      <vt:lpstr>Kintantis mirties suvokimo pobūdis</vt:lpstr>
      <vt:lpstr>„Geros“ mirties prielaidos</vt:lpstr>
      <vt:lpstr>Kaip manote, kokios galėtų būti „geros“ mirties prielaidos?</vt:lpstr>
      <vt:lpstr>„Geros“ mirties prielaidos </vt:lpstr>
      <vt:lpstr>„Geros“ mirties prielaidos</vt:lpstr>
      <vt:lpstr>„Geros“ mirties prielaidos </vt:lpstr>
      <vt:lpstr>„Geros“ mirties prielaidos </vt:lpstr>
      <vt:lpstr>„Geros“ mirties prielaidos </vt:lpstr>
      <vt:lpstr>„Geros“ mirties prielaidos </vt:lpstr>
      <vt:lpstr>„Geros“ mirties prielaidos </vt:lpstr>
      <vt:lpstr>„Geros“ mirties prielaidos </vt:lpstr>
      <vt:lpstr>„Geros“ mirties prielaidos </vt:lpstr>
      <vt:lpstr>„Geros“ mirties prielaidos </vt:lpstr>
      <vt:lpstr>„Geros“ mirties prielaidos </vt:lpstr>
      <vt:lpstr>Nepamirškite žiūrėti į žvaigždes, o ne į kojas. Pabandykite įprasminti tai, ką matote, ir susimąstykite, dėl ko visata egzistuoja. Kad ir koks sunkus gyvenimas atrodytų, visada yra kažkas, ką tu gali padaryti ir tai pavyksta. Svarbu, kad ne tik pasiduotum. Stephenas Hawkingas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Raimonds</dc:creator>
  <cp:lastModifiedBy>37069882668</cp:lastModifiedBy>
  <cp:revision>269</cp:revision>
  <dcterms:created xsi:type="dcterms:W3CDTF">2021-04-19T18:59:17Z</dcterms:created>
  <dcterms:modified xsi:type="dcterms:W3CDTF">2021-08-01T15:33:35Z</dcterms:modified>
</cp:coreProperties>
</file>